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5" r:id="rId8"/>
    <p:sldId id="268" r:id="rId9"/>
    <p:sldId id="259" r:id="rId10"/>
    <p:sldId id="269" r:id="rId11"/>
    <p:sldId id="270" r:id="rId12"/>
    <p:sldId id="267" r:id="rId13"/>
    <p:sldId id="271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525C1-809E-486D-AD36-62DDF2FEB61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8216EB1-D3FF-4661-B792-EAC98B41126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Activities To Date </a:t>
          </a:r>
        </a:p>
      </dgm:t>
    </dgm:pt>
    <dgm:pt modelId="{B89B96A2-7EA6-446C-9CA3-604388D7EE62}" type="parTrans" cxnId="{0AEAAE71-9C80-426A-B7E4-84FED06AF57B}">
      <dgm:prSet/>
      <dgm:spPr/>
      <dgm:t>
        <a:bodyPr/>
        <a:lstStyle/>
        <a:p>
          <a:endParaRPr lang="en-US"/>
        </a:p>
      </dgm:t>
    </dgm:pt>
    <dgm:pt modelId="{A03CCAE1-FB89-45A3-824C-B8616934F479}" type="sibTrans" cxnId="{0AEAAE71-9C80-426A-B7E4-84FED06AF57B}">
      <dgm:prSet/>
      <dgm:spPr/>
      <dgm:t>
        <a:bodyPr/>
        <a:lstStyle/>
        <a:p>
          <a:endParaRPr lang="en-US"/>
        </a:p>
      </dgm:t>
    </dgm:pt>
    <dgm:pt modelId="{45CAB892-7699-41D1-AEBD-D65D395874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 on Design </a:t>
          </a:r>
        </a:p>
      </dgm:t>
    </dgm:pt>
    <dgm:pt modelId="{E643698D-D5C7-4D66-BDA5-F607859DD937}" type="parTrans" cxnId="{76111A6F-56D8-44EF-A0BD-094F3F0BA870}">
      <dgm:prSet/>
      <dgm:spPr/>
      <dgm:t>
        <a:bodyPr/>
        <a:lstStyle/>
        <a:p>
          <a:endParaRPr lang="en-US"/>
        </a:p>
      </dgm:t>
    </dgm:pt>
    <dgm:pt modelId="{94F06882-D8E6-4EA9-8904-23DA87352744}" type="sibTrans" cxnId="{76111A6F-56D8-44EF-A0BD-094F3F0BA870}">
      <dgm:prSet/>
      <dgm:spPr/>
      <dgm:t>
        <a:bodyPr/>
        <a:lstStyle/>
        <a:p>
          <a:endParaRPr lang="en-US"/>
        </a:p>
      </dgm:t>
    </dgm:pt>
    <dgm:pt modelId="{255461AC-47EF-47D3-9047-CFD7561AAD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HVAC Evaluation &amp; Engineering  </a:t>
          </a:r>
        </a:p>
      </dgm:t>
    </dgm:pt>
    <dgm:pt modelId="{07CEBD09-027E-4243-AF85-83EE47D7A0A4}" type="parTrans" cxnId="{D0D92EE9-0587-4D79-9343-A5672CC76B02}">
      <dgm:prSet/>
      <dgm:spPr/>
      <dgm:t>
        <a:bodyPr/>
        <a:lstStyle/>
        <a:p>
          <a:endParaRPr lang="en-US"/>
        </a:p>
      </dgm:t>
    </dgm:pt>
    <dgm:pt modelId="{CF83DED8-B1C1-44A2-86B6-F1133A3668E7}" type="sibTrans" cxnId="{D0D92EE9-0587-4D79-9343-A5672CC76B02}">
      <dgm:prSet/>
      <dgm:spPr/>
      <dgm:t>
        <a:bodyPr/>
        <a:lstStyle/>
        <a:p>
          <a:endParaRPr lang="en-US"/>
        </a:p>
      </dgm:t>
    </dgm:pt>
    <dgm:pt modelId="{0C5BC6A6-431A-4A66-A3D5-3FCF78EC1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Bidding</a:t>
          </a:r>
        </a:p>
      </dgm:t>
    </dgm:pt>
    <dgm:pt modelId="{6D6E44DD-CB56-4C46-BA9A-DEA75000D564}" type="parTrans" cxnId="{46B3238E-830A-475F-816B-EBF67F6A2D2F}">
      <dgm:prSet/>
      <dgm:spPr/>
      <dgm:t>
        <a:bodyPr/>
        <a:lstStyle/>
        <a:p>
          <a:endParaRPr lang="en-US"/>
        </a:p>
      </dgm:t>
    </dgm:pt>
    <dgm:pt modelId="{048F1E15-5AD3-4FDA-8194-44D01893866C}" type="sibTrans" cxnId="{46B3238E-830A-475F-816B-EBF67F6A2D2F}">
      <dgm:prSet/>
      <dgm:spPr/>
      <dgm:t>
        <a:bodyPr/>
        <a:lstStyle/>
        <a:p>
          <a:endParaRPr lang="en-US"/>
        </a:p>
      </dgm:t>
    </dgm:pt>
    <dgm:pt modelId="{FF7E2306-E839-48D9-B94E-724A875200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Ongoing FF&amp;E Coordination</a:t>
          </a:r>
        </a:p>
      </dgm:t>
    </dgm:pt>
    <dgm:pt modelId="{51E08272-CFC7-45BF-8B47-2F0752D0137D}" type="parTrans" cxnId="{5D0E0327-2389-45A1-B943-36D8D178A8CE}">
      <dgm:prSet/>
      <dgm:spPr/>
      <dgm:t>
        <a:bodyPr/>
        <a:lstStyle/>
        <a:p>
          <a:endParaRPr lang="en-US"/>
        </a:p>
      </dgm:t>
    </dgm:pt>
    <dgm:pt modelId="{E352C2B1-F698-4F92-A657-DA2F7DBCA691}" type="sibTrans" cxnId="{5D0E0327-2389-45A1-B943-36D8D178A8CE}">
      <dgm:prSet/>
      <dgm:spPr/>
      <dgm:t>
        <a:bodyPr/>
        <a:lstStyle/>
        <a:p>
          <a:endParaRPr lang="en-US"/>
        </a:p>
      </dgm:t>
    </dgm:pt>
    <dgm:pt modelId="{78E36A34-9B72-410C-89B5-659B6560AEE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Key Scope Items </a:t>
          </a:r>
        </a:p>
      </dgm:t>
    </dgm:pt>
    <dgm:pt modelId="{326AE7A6-968F-4C87-99FA-BA8E17A16491}" type="parTrans" cxnId="{7BB88D48-50C5-4ACB-B423-C95895AE2D47}">
      <dgm:prSet/>
      <dgm:spPr/>
      <dgm:t>
        <a:bodyPr/>
        <a:lstStyle/>
        <a:p>
          <a:endParaRPr lang="en-US"/>
        </a:p>
      </dgm:t>
    </dgm:pt>
    <dgm:pt modelId="{008555AE-D0AB-406C-8F03-FEAB925B8EC7}" type="sibTrans" cxnId="{7BB88D48-50C5-4ACB-B423-C95895AE2D47}">
      <dgm:prSet/>
      <dgm:spPr/>
      <dgm:t>
        <a:bodyPr/>
        <a:lstStyle/>
        <a:p>
          <a:endParaRPr lang="en-US"/>
        </a:p>
      </dgm:t>
    </dgm:pt>
    <dgm:pt modelId="{1F773B71-B8C0-402F-B49D-F559566B15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Primary Community Room </a:t>
          </a:r>
        </a:p>
        <a:p>
          <a:pPr>
            <a:lnSpc>
              <a:spcPct val="100000"/>
            </a:lnSpc>
          </a:pPr>
          <a:r>
            <a:rPr lang="en-US" dirty="0"/>
            <a:t>Auxiliary Meeting Space </a:t>
          </a:r>
        </a:p>
        <a:p>
          <a:pPr>
            <a:lnSpc>
              <a:spcPct val="100000"/>
            </a:lnSpc>
          </a:pPr>
          <a:r>
            <a:rPr lang="en-US" dirty="0"/>
            <a:t>Display Areas for VFD Memorabilia</a:t>
          </a:r>
        </a:p>
        <a:p>
          <a:pPr>
            <a:lnSpc>
              <a:spcPct val="100000"/>
            </a:lnSpc>
          </a:pPr>
          <a:r>
            <a:rPr lang="en-US" dirty="0"/>
            <a:t>Parks Dept. Offices</a:t>
          </a:r>
        </a:p>
      </dgm:t>
    </dgm:pt>
    <dgm:pt modelId="{E6384B0B-8957-4B45-B024-0B72C492B76C}" type="parTrans" cxnId="{EF15BBE4-DE1A-45EB-B9B9-6E7D20A11CC6}">
      <dgm:prSet/>
      <dgm:spPr/>
      <dgm:t>
        <a:bodyPr/>
        <a:lstStyle/>
        <a:p>
          <a:endParaRPr lang="en-US"/>
        </a:p>
      </dgm:t>
    </dgm:pt>
    <dgm:pt modelId="{FDEABB7F-AB2E-4CA1-B7B2-B75079A0EF0C}" type="sibTrans" cxnId="{EF15BBE4-DE1A-45EB-B9B9-6E7D20A11CC6}">
      <dgm:prSet/>
      <dgm:spPr/>
      <dgm:t>
        <a:bodyPr/>
        <a:lstStyle/>
        <a:p>
          <a:endParaRPr lang="en-US"/>
        </a:p>
      </dgm:t>
    </dgm:pt>
    <dgm:pt modelId="{2B84F196-EC65-42CD-97A5-B4E26258A43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Next Steps </a:t>
          </a:r>
        </a:p>
      </dgm:t>
    </dgm:pt>
    <dgm:pt modelId="{BDC60CDD-A554-4707-A8ED-7378E130D482}" type="parTrans" cxnId="{F90D6253-D7BB-421B-A7EF-40FB19C793AE}">
      <dgm:prSet/>
      <dgm:spPr/>
      <dgm:t>
        <a:bodyPr/>
        <a:lstStyle/>
        <a:p>
          <a:endParaRPr lang="en-US"/>
        </a:p>
      </dgm:t>
    </dgm:pt>
    <dgm:pt modelId="{C042E79E-419D-4D28-A031-0C0D6A250E8F}" type="sibTrans" cxnId="{F90D6253-D7BB-421B-A7EF-40FB19C793AE}">
      <dgm:prSet/>
      <dgm:spPr/>
      <dgm:t>
        <a:bodyPr/>
        <a:lstStyle/>
        <a:p>
          <a:endParaRPr lang="en-US"/>
        </a:p>
      </dgm:t>
    </dgm:pt>
    <dgm:pt modelId="{9F21D843-9457-474D-BD31-8A1F17AF77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GMP – June 10, 2025 council meeting </a:t>
          </a:r>
        </a:p>
        <a:p>
          <a:pPr>
            <a:lnSpc>
              <a:spcPct val="100000"/>
            </a:lnSpc>
          </a:pPr>
          <a:r>
            <a:rPr lang="en-US" dirty="0"/>
            <a:t>Value Engineering Review </a:t>
          </a:r>
        </a:p>
      </dgm:t>
    </dgm:pt>
    <dgm:pt modelId="{645FD5EA-EA64-4007-8DEC-09598666531C}" type="parTrans" cxnId="{556F17C8-554B-411C-ADAD-A086B1485526}">
      <dgm:prSet/>
      <dgm:spPr/>
      <dgm:t>
        <a:bodyPr/>
        <a:lstStyle/>
        <a:p>
          <a:endParaRPr lang="en-US"/>
        </a:p>
      </dgm:t>
    </dgm:pt>
    <dgm:pt modelId="{788B1290-A4E7-44B5-8421-B7CE24826DB4}" type="sibTrans" cxnId="{556F17C8-554B-411C-ADAD-A086B1485526}">
      <dgm:prSet/>
      <dgm:spPr/>
      <dgm:t>
        <a:bodyPr/>
        <a:lstStyle/>
        <a:p>
          <a:endParaRPr lang="en-US"/>
        </a:p>
      </dgm:t>
    </dgm:pt>
    <dgm:pt modelId="{2A8C8E70-76B8-4E8D-B743-32C4F257D5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Shop drawings &amp; procurement ahead of construction start</a:t>
          </a:r>
        </a:p>
      </dgm:t>
    </dgm:pt>
    <dgm:pt modelId="{C2A338EA-600D-4E38-9F43-D62D06FE7915}" type="parTrans" cxnId="{CBA2C24B-3F16-4AA8-9FC6-CB64581E2654}">
      <dgm:prSet/>
      <dgm:spPr/>
      <dgm:t>
        <a:bodyPr/>
        <a:lstStyle/>
        <a:p>
          <a:endParaRPr lang="en-US"/>
        </a:p>
      </dgm:t>
    </dgm:pt>
    <dgm:pt modelId="{A26B673C-157C-4404-B58E-B3399535386C}" type="sibTrans" cxnId="{CBA2C24B-3F16-4AA8-9FC6-CB64581E2654}">
      <dgm:prSet/>
      <dgm:spPr/>
      <dgm:t>
        <a:bodyPr/>
        <a:lstStyle/>
        <a:p>
          <a:endParaRPr lang="en-US"/>
        </a:p>
      </dgm:t>
    </dgm:pt>
    <dgm:pt modelId="{8194111E-2DCA-4D73-91B3-4B1815574A4D}" type="pres">
      <dgm:prSet presAssocID="{82F525C1-809E-486D-AD36-62DDF2FEB61C}" presName="root" presStyleCnt="0">
        <dgm:presLayoutVars>
          <dgm:dir/>
          <dgm:resizeHandles val="exact"/>
        </dgm:presLayoutVars>
      </dgm:prSet>
      <dgm:spPr/>
    </dgm:pt>
    <dgm:pt modelId="{B29CEAE3-3FF2-4EEF-8626-F577CF96F9CE}" type="pres">
      <dgm:prSet presAssocID="{68216EB1-D3FF-4661-B792-EAC98B411260}" presName="compNode" presStyleCnt="0"/>
      <dgm:spPr/>
    </dgm:pt>
    <dgm:pt modelId="{25F8A162-4696-46D3-91D3-EC766D4FF212}" type="pres">
      <dgm:prSet presAssocID="{68216EB1-D3FF-4661-B792-EAC98B4112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727FB7-9618-4A12-B392-7031C3608C7D}" type="pres">
      <dgm:prSet presAssocID="{68216EB1-D3FF-4661-B792-EAC98B411260}" presName="iconSpace" presStyleCnt="0"/>
      <dgm:spPr/>
    </dgm:pt>
    <dgm:pt modelId="{62853544-5379-413E-9C6E-F1AEF6C98B5D}" type="pres">
      <dgm:prSet presAssocID="{68216EB1-D3FF-4661-B792-EAC98B411260}" presName="parTx" presStyleLbl="revTx" presStyleIdx="0" presStyleCnt="6">
        <dgm:presLayoutVars>
          <dgm:chMax val="0"/>
          <dgm:chPref val="0"/>
        </dgm:presLayoutVars>
      </dgm:prSet>
      <dgm:spPr/>
    </dgm:pt>
    <dgm:pt modelId="{28B6D951-6AAA-492B-A564-F0D4EDD93B25}" type="pres">
      <dgm:prSet presAssocID="{68216EB1-D3FF-4661-B792-EAC98B411260}" presName="txSpace" presStyleCnt="0"/>
      <dgm:spPr/>
    </dgm:pt>
    <dgm:pt modelId="{B116CA53-79E3-424D-9117-8C1D1E7786DC}" type="pres">
      <dgm:prSet presAssocID="{68216EB1-D3FF-4661-B792-EAC98B411260}" presName="desTx" presStyleLbl="revTx" presStyleIdx="1" presStyleCnt="6">
        <dgm:presLayoutVars/>
      </dgm:prSet>
      <dgm:spPr/>
    </dgm:pt>
    <dgm:pt modelId="{E39583C2-66DB-4508-BEE7-E97935A87FDF}" type="pres">
      <dgm:prSet presAssocID="{A03CCAE1-FB89-45A3-824C-B8616934F479}" presName="sibTrans" presStyleCnt="0"/>
      <dgm:spPr/>
    </dgm:pt>
    <dgm:pt modelId="{68BF3028-B636-4D90-B920-25BF721DB0C3}" type="pres">
      <dgm:prSet presAssocID="{78E36A34-9B72-410C-89B5-659B6560AEEF}" presName="compNode" presStyleCnt="0"/>
      <dgm:spPr/>
    </dgm:pt>
    <dgm:pt modelId="{53FAC142-B8F9-4DEE-9559-A633D54EE2EE}" type="pres">
      <dgm:prSet presAssocID="{78E36A34-9B72-410C-89B5-659B6560AE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3C21024F-948C-4009-B4BE-0CD7281A43CA}" type="pres">
      <dgm:prSet presAssocID="{78E36A34-9B72-410C-89B5-659B6560AEEF}" presName="iconSpace" presStyleCnt="0"/>
      <dgm:spPr/>
    </dgm:pt>
    <dgm:pt modelId="{69720040-E5E8-4689-A175-8790F017BFDE}" type="pres">
      <dgm:prSet presAssocID="{78E36A34-9B72-410C-89B5-659B6560AEEF}" presName="parTx" presStyleLbl="revTx" presStyleIdx="2" presStyleCnt="6">
        <dgm:presLayoutVars>
          <dgm:chMax val="0"/>
          <dgm:chPref val="0"/>
        </dgm:presLayoutVars>
      </dgm:prSet>
      <dgm:spPr/>
    </dgm:pt>
    <dgm:pt modelId="{D687AC5B-E3EF-446A-B2A7-2B76AC21A4A7}" type="pres">
      <dgm:prSet presAssocID="{78E36A34-9B72-410C-89B5-659B6560AEEF}" presName="txSpace" presStyleCnt="0"/>
      <dgm:spPr/>
    </dgm:pt>
    <dgm:pt modelId="{BEC81786-1AC9-4C87-84FC-A247E3178253}" type="pres">
      <dgm:prSet presAssocID="{78E36A34-9B72-410C-89B5-659B6560AEEF}" presName="desTx" presStyleLbl="revTx" presStyleIdx="3" presStyleCnt="6">
        <dgm:presLayoutVars/>
      </dgm:prSet>
      <dgm:spPr/>
    </dgm:pt>
    <dgm:pt modelId="{87CADC50-F53D-4CCC-AB71-DB5FC55F9D7E}" type="pres">
      <dgm:prSet presAssocID="{008555AE-D0AB-406C-8F03-FEAB925B8EC7}" presName="sibTrans" presStyleCnt="0"/>
      <dgm:spPr/>
    </dgm:pt>
    <dgm:pt modelId="{1EF5117F-EEAE-48F7-B332-455EB692FC72}" type="pres">
      <dgm:prSet presAssocID="{2B84F196-EC65-42CD-97A5-B4E26258A435}" presName="compNode" presStyleCnt="0"/>
      <dgm:spPr/>
    </dgm:pt>
    <dgm:pt modelId="{A07A8989-F2FE-4DBF-ACB3-2D399272C67C}" type="pres">
      <dgm:prSet presAssocID="{2B84F196-EC65-42CD-97A5-B4E26258A4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BB5ABAC-E771-48EE-B4F3-8CBDB7EE2297}" type="pres">
      <dgm:prSet presAssocID="{2B84F196-EC65-42CD-97A5-B4E26258A435}" presName="iconSpace" presStyleCnt="0"/>
      <dgm:spPr/>
    </dgm:pt>
    <dgm:pt modelId="{11277070-AC5D-48DA-BE91-719B9A4C603D}" type="pres">
      <dgm:prSet presAssocID="{2B84F196-EC65-42CD-97A5-B4E26258A435}" presName="parTx" presStyleLbl="revTx" presStyleIdx="4" presStyleCnt="6">
        <dgm:presLayoutVars>
          <dgm:chMax val="0"/>
          <dgm:chPref val="0"/>
        </dgm:presLayoutVars>
      </dgm:prSet>
      <dgm:spPr/>
    </dgm:pt>
    <dgm:pt modelId="{58C70686-9F3A-4C54-A62C-2308A4D50DBC}" type="pres">
      <dgm:prSet presAssocID="{2B84F196-EC65-42CD-97A5-B4E26258A435}" presName="txSpace" presStyleCnt="0"/>
      <dgm:spPr/>
    </dgm:pt>
    <dgm:pt modelId="{EDC14AC2-975B-41BD-A45F-DBB6AE303275}" type="pres">
      <dgm:prSet presAssocID="{2B84F196-EC65-42CD-97A5-B4E26258A435}" presName="desTx" presStyleLbl="revTx" presStyleIdx="5" presStyleCnt="6">
        <dgm:presLayoutVars/>
      </dgm:prSet>
      <dgm:spPr/>
    </dgm:pt>
  </dgm:ptLst>
  <dgm:cxnLst>
    <dgm:cxn modelId="{D30C6816-2225-40FD-916E-5CDA16A257CD}" type="presOf" srcId="{82F525C1-809E-486D-AD36-62DDF2FEB61C}" destId="{8194111E-2DCA-4D73-91B3-4B1815574A4D}" srcOrd="0" destOrd="0" presId="urn:microsoft.com/office/officeart/2018/5/layout/CenteredIconLabelDescriptionList"/>
    <dgm:cxn modelId="{7114AD16-3D78-48D9-B32B-C45A28814908}" type="presOf" srcId="{0C5BC6A6-431A-4A66-A3D5-3FCF78EC1C09}" destId="{B116CA53-79E3-424D-9117-8C1D1E7786DC}" srcOrd="0" destOrd="2" presId="urn:microsoft.com/office/officeart/2018/5/layout/CenteredIconLabelDescriptionList"/>
    <dgm:cxn modelId="{5D0E0327-2389-45A1-B943-36D8D178A8CE}" srcId="{68216EB1-D3FF-4661-B792-EAC98B411260}" destId="{FF7E2306-E839-48D9-B94E-724A87520081}" srcOrd="3" destOrd="0" parTransId="{51E08272-CFC7-45BF-8B47-2F0752D0137D}" sibTransId="{E352C2B1-F698-4F92-A657-DA2F7DBCA691}"/>
    <dgm:cxn modelId="{AB3CB82C-901F-4C2A-A196-AABB29B66DF3}" type="presOf" srcId="{2B84F196-EC65-42CD-97A5-B4E26258A435}" destId="{11277070-AC5D-48DA-BE91-719B9A4C603D}" srcOrd="0" destOrd="0" presId="urn:microsoft.com/office/officeart/2018/5/layout/CenteredIconLabelDescriptionList"/>
    <dgm:cxn modelId="{2BC5CD30-2FD6-44AF-8B22-13AF2DBA1FE3}" type="presOf" srcId="{FF7E2306-E839-48D9-B94E-724A87520081}" destId="{B116CA53-79E3-424D-9117-8C1D1E7786DC}" srcOrd="0" destOrd="3" presId="urn:microsoft.com/office/officeart/2018/5/layout/CenteredIconLabelDescriptionList"/>
    <dgm:cxn modelId="{5AC2A93A-2A4E-4D39-8062-5706F8155F93}" type="presOf" srcId="{9F21D843-9457-474D-BD31-8A1F17AF7772}" destId="{EDC14AC2-975B-41BD-A45F-DBB6AE303275}" srcOrd="0" destOrd="0" presId="urn:microsoft.com/office/officeart/2018/5/layout/CenteredIconLabelDescriptionList"/>
    <dgm:cxn modelId="{A378405E-8A29-489B-B900-642B16D49945}" type="presOf" srcId="{68216EB1-D3FF-4661-B792-EAC98B411260}" destId="{62853544-5379-413E-9C6E-F1AEF6C98B5D}" srcOrd="0" destOrd="0" presId="urn:microsoft.com/office/officeart/2018/5/layout/CenteredIconLabelDescriptionList"/>
    <dgm:cxn modelId="{7BB88D48-50C5-4ACB-B423-C95895AE2D47}" srcId="{82F525C1-809E-486D-AD36-62DDF2FEB61C}" destId="{78E36A34-9B72-410C-89B5-659B6560AEEF}" srcOrd="1" destOrd="0" parTransId="{326AE7A6-968F-4C87-99FA-BA8E17A16491}" sibTransId="{008555AE-D0AB-406C-8F03-FEAB925B8EC7}"/>
    <dgm:cxn modelId="{CBA2C24B-3F16-4AA8-9FC6-CB64581E2654}" srcId="{2B84F196-EC65-42CD-97A5-B4E26258A435}" destId="{2A8C8E70-76B8-4E8D-B743-32C4F257D513}" srcOrd="1" destOrd="0" parTransId="{C2A338EA-600D-4E38-9F43-D62D06FE7915}" sibTransId="{A26B673C-157C-4404-B58E-B3399535386C}"/>
    <dgm:cxn modelId="{76111A6F-56D8-44EF-A0BD-094F3F0BA870}" srcId="{68216EB1-D3FF-4661-B792-EAC98B411260}" destId="{45CAB892-7699-41D1-AEBD-D65D395874C8}" srcOrd="0" destOrd="0" parTransId="{E643698D-D5C7-4D66-BDA5-F607859DD937}" sibTransId="{94F06882-D8E6-4EA9-8904-23DA87352744}"/>
    <dgm:cxn modelId="{9346D14F-9D8C-4DA4-88A8-70714E879EB2}" type="presOf" srcId="{1F773B71-B8C0-402F-B49D-F559566B151D}" destId="{BEC81786-1AC9-4C87-84FC-A247E3178253}" srcOrd="0" destOrd="0" presId="urn:microsoft.com/office/officeart/2018/5/layout/CenteredIconLabelDescriptionList"/>
    <dgm:cxn modelId="{0AEAAE71-9C80-426A-B7E4-84FED06AF57B}" srcId="{82F525C1-809E-486D-AD36-62DDF2FEB61C}" destId="{68216EB1-D3FF-4661-B792-EAC98B411260}" srcOrd="0" destOrd="0" parTransId="{B89B96A2-7EA6-446C-9CA3-604388D7EE62}" sibTransId="{A03CCAE1-FB89-45A3-824C-B8616934F479}"/>
    <dgm:cxn modelId="{F90D6253-D7BB-421B-A7EF-40FB19C793AE}" srcId="{82F525C1-809E-486D-AD36-62DDF2FEB61C}" destId="{2B84F196-EC65-42CD-97A5-B4E26258A435}" srcOrd="2" destOrd="0" parTransId="{BDC60CDD-A554-4707-A8ED-7378E130D482}" sibTransId="{C042E79E-419D-4D28-A031-0C0D6A250E8F}"/>
    <dgm:cxn modelId="{8D038D7F-309C-4E6A-BC0A-D1131217D255}" type="presOf" srcId="{255461AC-47EF-47D3-9047-CFD7561AAD03}" destId="{B116CA53-79E3-424D-9117-8C1D1E7786DC}" srcOrd="0" destOrd="1" presId="urn:microsoft.com/office/officeart/2018/5/layout/CenteredIconLabelDescriptionList"/>
    <dgm:cxn modelId="{46B3238E-830A-475F-816B-EBF67F6A2D2F}" srcId="{68216EB1-D3FF-4661-B792-EAC98B411260}" destId="{0C5BC6A6-431A-4A66-A3D5-3FCF78EC1C09}" srcOrd="2" destOrd="0" parTransId="{6D6E44DD-CB56-4C46-BA9A-DEA75000D564}" sibTransId="{048F1E15-5AD3-4FDA-8194-44D01893866C}"/>
    <dgm:cxn modelId="{F5120896-A6AD-4A73-B1E6-2C12B342EB03}" type="presOf" srcId="{45CAB892-7699-41D1-AEBD-D65D395874C8}" destId="{B116CA53-79E3-424D-9117-8C1D1E7786DC}" srcOrd="0" destOrd="0" presId="urn:microsoft.com/office/officeart/2018/5/layout/CenteredIconLabelDescriptionList"/>
    <dgm:cxn modelId="{A5C858B0-1AA7-489B-A111-9D4B733DE91D}" type="presOf" srcId="{78E36A34-9B72-410C-89B5-659B6560AEEF}" destId="{69720040-E5E8-4689-A175-8790F017BFDE}" srcOrd="0" destOrd="0" presId="urn:microsoft.com/office/officeart/2018/5/layout/CenteredIconLabelDescriptionList"/>
    <dgm:cxn modelId="{7BB5D4C0-AFF0-4B69-889A-AF9CE0EBB7C1}" type="presOf" srcId="{2A8C8E70-76B8-4E8D-B743-32C4F257D513}" destId="{EDC14AC2-975B-41BD-A45F-DBB6AE303275}" srcOrd="0" destOrd="1" presId="urn:microsoft.com/office/officeart/2018/5/layout/CenteredIconLabelDescriptionList"/>
    <dgm:cxn modelId="{556F17C8-554B-411C-ADAD-A086B1485526}" srcId="{2B84F196-EC65-42CD-97A5-B4E26258A435}" destId="{9F21D843-9457-474D-BD31-8A1F17AF7772}" srcOrd="0" destOrd="0" parTransId="{645FD5EA-EA64-4007-8DEC-09598666531C}" sibTransId="{788B1290-A4E7-44B5-8421-B7CE24826DB4}"/>
    <dgm:cxn modelId="{EF15BBE4-DE1A-45EB-B9B9-6E7D20A11CC6}" srcId="{78E36A34-9B72-410C-89B5-659B6560AEEF}" destId="{1F773B71-B8C0-402F-B49D-F559566B151D}" srcOrd="0" destOrd="0" parTransId="{E6384B0B-8957-4B45-B024-0B72C492B76C}" sibTransId="{FDEABB7F-AB2E-4CA1-B7B2-B75079A0EF0C}"/>
    <dgm:cxn modelId="{D0D92EE9-0587-4D79-9343-A5672CC76B02}" srcId="{68216EB1-D3FF-4661-B792-EAC98B411260}" destId="{255461AC-47EF-47D3-9047-CFD7561AAD03}" srcOrd="1" destOrd="0" parTransId="{07CEBD09-027E-4243-AF85-83EE47D7A0A4}" sibTransId="{CF83DED8-B1C1-44A2-86B6-F1133A3668E7}"/>
    <dgm:cxn modelId="{FA24463C-A2A7-4D31-85C6-2F50186F37D9}" type="presParOf" srcId="{8194111E-2DCA-4D73-91B3-4B1815574A4D}" destId="{B29CEAE3-3FF2-4EEF-8626-F577CF96F9CE}" srcOrd="0" destOrd="0" presId="urn:microsoft.com/office/officeart/2018/5/layout/CenteredIconLabelDescriptionList"/>
    <dgm:cxn modelId="{191267B4-1223-478F-B277-6BB315870DA0}" type="presParOf" srcId="{B29CEAE3-3FF2-4EEF-8626-F577CF96F9CE}" destId="{25F8A162-4696-46D3-91D3-EC766D4FF212}" srcOrd="0" destOrd="0" presId="urn:microsoft.com/office/officeart/2018/5/layout/CenteredIconLabelDescriptionList"/>
    <dgm:cxn modelId="{AB9A05A1-6256-4560-B7DA-3DC482650623}" type="presParOf" srcId="{B29CEAE3-3FF2-4EEF-8626-F577CF96F9CE}" destId="{F1727FB7-9618-4A12-B392-7031C3608C7D}" srcOrd="1" destOrd="0" presId="urn:microsoft.com/office/officeart/2018/5/layout/CenteredIconLabelDescriptionList"/>
    <dgm:cxn modelId="{B99C71DD-3149-4A90-A000-09787DB5BA5E}" type="presParOf" srcId="{B29CEAE3-3FF2-4EEF-8626-F577CF96F9CE}" destId="{62853544-5379-413E-9C6E-F1AEF6C98B5D}" srcOrd="2" destOrd="0" presId="urn:microsoft.com/office/officeart/2018/5/layout/CenteredIconLabelDescriptionList"/>
    <dgm:cxn modelId="{7EC396C8-79AD-4D12-984F-B3D0DC6579FB}" type="presParOf" srcId="{B29CEAE3-3FF2-4EEF-8626-F577CF96F9CE}" destId="{28B6D951-6AAA-492B-A564-F0D4EDD93B25}" srcOrd="3" destOrd="0" presId="urn:microsoft.com/office/officeart/2018/5/layout/CenteredIconLabelDescriptionList"/>
    <dgm:cxn modelId="{3E85FBC4-FE3A-48DC-9187-2C622DF07BF5}" type="presParOf" srcId="{B29CEAE3-3FF2-4EEF-8626-F577CF96F9CE}" destId="{B116CA53-79E3-424D-9117-8C1D1E7786DC}" srcOrd="4" destOrd="0" presId="urn:microsoft.com/office/officeart/2018/5/layout/CenteredIconLabelDescriptionList"/>
    <dgm:cxn modelId="{B0741E54-BA6C-4A9F-B587-CE845D2E512E}" type="presParOf" srcId="{8194111E-2DCA-4D73-91B3-4B1815574A4D}" destId="{E39583C2-66DB-4508-BEE7-E97935A87FDF}" srcOrd="1" destOrd="0" presId="urn:microsoft.com/office/officeart/2018/5/layout/CenteredIconLabelDescriptionList"/>
    <dgm:cxn modelId="{48EFFB78-974C-4BF1-B3B4-72E2102155E7}" type="presParOf" srcId="{8194111E-2DCA-4D73-91B3-4B1815574A4D}" destId="{68BF3028-B636-4D90-B920-25BF721DB0C3}" srcOrd="2" destOrd="0" presId="urn:microsoft.com/office/officeart/2018/5/layout/CenteredIconLabelDescriptionList"/>
    <dgm:cxn modelId="{3D165E6F-7CAE-4846-8DE7-765BCDE6A1D2}" type="presParOf" srcId="{68BF3028-B636-4D90-B920-25BF721DB0C3}" destId="{53FAC142-B8F9-4DEE-9559-A633D54EE2EE}" srcOrd="0" destOrd="0" presId="urn:microsoft.com/office/officeart/2018/5/layout/CenteredIconLabelDescriptionList"/>
    <dgm:cxn modelId="{5C9006F5-0757-4733-B8DF-2F0172DFE682}" type="presParOf" srcId="{68BF3028-B636-4D90-B920-25BF721DB0C3}" destId="{3C21024F-948C-4009-B4BE-0CD7281A43CA}" srcOrd="1" destOrd="0" presId="urn:microsoft.com/office/officeart/2018/5/layout/CenteredIconLabelDescriptionList"/>
    <dgm:cxn modelId="{4CBC9B04-E13F-4133-9A80-943D92AC2755}" type="presParOf" srcId="{68BF3028-B636-4D90-B920-25BF721DB0C3}" destId="{69720040-E5E8-4689-A175-8790F017BFDE}" srcOrd="2" destOrd="0" presId="urn:microsoft.com/office/officeart/2018/5/layout/CenteredIconLabelDescriptionList"/>
    <dgm:cxn modelId="{4F57ED5C-DBD3-4126-A58D-D3C0DA7A9D84}" type="presParOf" srcId="{68BF3028-B636-4D90-B920-25BF721DB0C3}" destId="{D687AC5B-E3EF-446A-B2A7-2B76AC21A4A7}" srcOrd="3" destOrd="0" presId="urn:microsoft.com/office/officeart/2018/5/layout/CenteredIconLabelDescriptionList"/>
    <dgm:cxn modelId="{356FE796-861D-49CB-928D-8F3FB06B51DF}" type="presParOf" srcId="{68BF3028-B636-4D90-B920-25BF721DB0C3}" destId="{BEC81786-1AC9-4C87-84FC-A247E3178253}" srcOrd="4" destOrd="0" presId="urn:microsoft.com/office/officeart/2018/5/layout/CenteredIconLabelDescriptionList"/>
    <dgm:cxn modelId="{A45EE499-A782-4FFF-BEA1-1CB20B28CA4C}" type="presParOf" srcId="{8194111E-2DCA-4D73-91B3-4B1815574A4D}" destId="{87CADC50-F53D-4CCC-AB71-DB5FC55F9D7E}" srcOrd="3" destOrd="0" presId="urn:microsoft.com/office/officeart/2018/5/layout/CenteredIconLabelDescriptionList"/>
    <dgm:cxn modelId="{F28DCCDB-D0F2-4AC2-97C3-B3CFE78C092C}" type="presParOf" srcId="{8194111E-2DCA-4D73-91B3-4B1815574A4D}" destId="{1EF5117F-EEAE-48F7-B332-455EB692FC72}" srcOrd="4" destOrd="0" presId="urn:microsoft.com/office/officeart/2018/5/layout/CenteredIconLabelDescriptionList"/>
    <dgm:cxn modelId="{C84AD7A2-41F9-41E1-8789-0B519FF187F6}" type="presParOf" srcId="{1EF5117F-EEAE-48F7-B332-455EB692FC72}" destId="{A07A8989-F2FE-4DBF-ACB3-2D399272C67C}" srcOrd="0" destOrd="0" presId="urn:microsoft.com/office/officeart/2018/5/layout/CenteredIconLabelDescriptionList"/>
    <dgm:cxn modelId="{7F0EF731-69E1-4DCE-983B-2AE2312C0DE8}" type="presParOf" srcId="{1EF5117F-EEAE-48F7-B332-455EB692FC72}" destId="{ABB5ABAC-E771-48EE-B4F3-8CBDB7EE2297}" srcOrd="1" destOrd="0" presId="urn:microsoft.com/office/officeart/2018/5/layout/CenteredIconLabelDescriptionList"/>
    <dgm:cxn modelId="{C76644C2-8263-4A90-84DE-D63C788F183E}" type="presParOf" srcId="{1EF5117F-EEAE-48F7-B332-455EB692FC72}" destId="{11277070-AC5D-48DA-BE91-719B9A4C603D}" srcOrd="2" destOrd="0" presId="urn:microsoft.com/office/officeart/2018/5/layout/CenteredIconLabelDescriptionList"/>
    <dgm:cxn modelId="{1135AED4-9734-4486-9AEE-3F6D76F0A873}" type="presParOf" srcId="{1EF5117F-EEAE-48F7-B332-455EB692FC72}" destId="{58C70686-9F3A-4C54-A62C-2308A4D50DBC}" srcOrd="3" destOrd="0" presId="urn:microsoft.com/office/officeart/2018/5/layout/CenteredIconLabelDescriptionList"/>
    <dgm:cxn modelId="{FEC6FBF6-02D6-488A-9048-AA2A7A002C22}" type="presParOf" srcId="{1EF5117F-EEAE-48F7-B332-455EB692FC72}" destId="{EDC14AC2-975B-41BD-A45F-DBB6AE30327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A162-4696-46D3-91D3-EC766D4FF212}">
      <dsp:nvSpPr>
        <dsp:cNvPr id="0" name=""/>
        <dsp:cNvSpPr/>
      </dsp:nvSpPr>
      <dsp:spPr>
        <a:xfrm>
          <a:off x="998357" y="490028"/>
          <a:ext cx="1067554" cy="1067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53544-5379-413E-9C6E-F1AEF6C98B5D}">
      <dsp:nvSpPr>
        <dsp:cNvPr id="0" name=""/>
        <dsp:cNvSpPr/>
      </dsp:nvSpPr>
      <dsp:spPr>
        <a:xfrm>
          <a:off x="7056" y="1701813"/>
          <a:ext cx="3050156" cy="45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Activities To Date </a:t>
          </a:r>
        </a:p>
      </dsp:txBody>
      <dsp:txXfrm>
        <a:off x="7056" y="1701813"/>
        <a:ext cx="3050156" cy="457523"/>
      </dsp:txXfrm>
    </dsp:sp>
    <dsp:sp modelId="{B116CA53-79E3-424D-9117-8C1D1E7786DC}">
      <dsp:nvSpPr>
        <dsp:cNvPr id="0" name=""/>
        <dsp:cNvSpPr/>
      </dsp:nvSpPr>
      <dsp:spPr>
        <a:xfrm>
          <a:off x="7056" y="2226421"/>
          <a:ext cx="3050156" cy="161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Complete on Design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HVAC Evaluation &amp; Engineering 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Bidding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Ongoing FF&amp;E Coordination</a:t>
          </a:r>
        </a:p>
      </dsp:txBody>
      <dsp:txXfrm>
        <a:off x="7056" y="2226421"/>
        <a:ext cx="3050156" cy="1617806"/>
      </dsp:txXfrm>
    </dsp:sp>
    <dsp:sp modelId="{53FAC142-B8F9-4DEE-9559-A633D54EE2EE}">
      <dsp:nvSpPr>
        <dsp:cNvPr id="0" name=""/>
        <dsp:cNvSpPr/>
      </dsp:nvSpPr>
      <dsp:spPr>
        <a:xfrm>
          <a:off x="4582290" y="490028"/>
          <a:ext cx="1067554" cy="1067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20040-E5E8-4689-A175-8790F017BFDE}">
      <dsp:nvSpPr>
        <dsp:cNvPr id="0" name=""/>
        <dsp:cNvSpPr/>
      </dsp:nvSpPr>
      <dsp:spPr>
        <a:xfrm>
          <a:off x="3590989" y="1701813"/>
          <a:ext cx="3050156" cy="45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Key Scope Items </a:t>
          </a:r>
        </a:p>
      </dsp:txBody>
      <dsp:txXfrm>
        <a:off x="3590989" y="1701813"/>
        <a:ext cx="3050156" cy="457523"/>
      </dsp:txXfrm>
    </dsp:sp>
    <dsp:sp modelId="{BEC81786-1AC9-4C87-84FC-A247E3178253}">
      <dsp:nvSpPr>
        <dsp:cNvPr id="0" name=""/>
        <dsp:cNvSpPr/>
      </dsp:nvSpPr>
      <dsp:spPr>
        <a:xfrm>
          <a:off x="3590989" y="2226421"/>
          <a:ext cx="3050156" cy="161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Primary Community Room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Auxiliary Meeting Space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Display Areas for VFD Memorabilia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Parks Dept. Offices</a:t>
          </a:r>
        </a:p>
      </dsp:txBody>
      <dsp:txXfrm>
        <a:off x="3590989" y="2226421"/>
        <a:ext cx="3050156" cy="1617806"/>
      </dsp:txXfrm>
    </dsp:sp>
    <dsp:sp modelId="{A07A8989-F2FE-4DBF-ACB3-2D399272C67C}">
      <dsp:nvSpPr>
        <dsp:cNvPr id="0" name=""/>
        <dsp:cNvSpPr/>
      </dsp:nvSpPr>
      <dsp:spPr>
        <a:xfrm>
          <a:off x="8166224" y="490028"/>
          <a:ext cx="1067554" cy="1067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77070-AC5D-48DA-BE91-719B9A4C603D}">
      <dsp:nvSpPr>
        <dsp:cNvPr id="0" name=""/>
        <dsp:cNvSpPr/>
      </dsp:nvSpPr>
      <dsp:spPr>
        <a:xfrm>
          <a:off x="7174923" y="1701813"/>
          <a:ext cx="3050156" cy="45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Next Steps </a:t>
          </a:r>
        </a:p>
      </dsp:txBody>
      <dsp:txXfrm>
        <a:off x="7174923" y="1701813"/>
        <a:ext cx="3050156" cy="457523"/>
      </dsp:txXfrm>
    </dsp:sp>
    <dsp:sp modelId="{EDC14AC2-975B-41BD-A45F-DBB6AE303275}">
      <dsp:nvSpPr>
        <dsp:cNvPr id="0" name=""/>
        <dsp:cNvSpPr/>
      </dsp:nvSpPr>
      <dsp:spPr>
        <a:xfrm>
          <a:off x="7174923" y="2226421"/>
          <a:ext cx="3050156" cy="161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Establish GMP – June 10, 2025 council meeting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Value Engineering Review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Shop drawings &amp; procurement ahead of construction start</a:t>
          </a:r>
        </a:p>
      </dsp:txBody>
      <dsp:txXfrm>
        <a:off x="7174923" y="2226421"/>
        <a:ext cx="3050156" cy="161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1BD1-2997-74BE-07DC-C170ED28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475B2-1630-6CF5-0448-9ED5A8C6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A592B-334B-2E77-B1DE-03357B13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E785E-7E80-CE4B-F23A-9EA10855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47C1-AF7A-4F51-8E95-8CB41BE8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3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231D-16CD-E240-0C12-98400F15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353A5-295F-D4A9-E287-90277818C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AE43-8A09-A5DA-8A3F-3C71A191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A96DD-40C1-7C26-27FE-4AED0C5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0205-586D-08A2-CF0D-95B870D4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CDEB8-8C32-4D87-E921-F67CD8E9A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9544F-AAEF-3598-AB19-C18AA6F7D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4562A-10F8-8879-FE43-149543E2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E07B-AC57-F370-7BF5-30DBECE4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3748-C386-4A12-F127-A0A41CC6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7D6F-E1BF-DA64-A3CA-ADC8BC7E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7487-8A9C-9076-E4E8-8BEAEDB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D842-D395-026F-870E-7E334EC7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51B44-7499-C353-320C-CC3342AA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A6F0-7E7B-8332-8AEC-A3974445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8375-2527-5747-206D-12E6A7CB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CC182-31D4-EF45-CFCA-250D37A5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0FE-7E41-B1A4-F8A1-065A264C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BD4D-F79A-0F32-2195-8BB3E11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3917-4121-6AFB-FEE0-D5A6AAAC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AE92-2F30-C086-B4CB-77B3895F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9F98-6D6E-09DA-64FC-54919D981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27E23-1915-325D-E7AB-8E3D8DA69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61D60-04FA-5DED-15AD-CC4A76C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3379F-2ACB-6198-E264-A018816A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F5BC9-5599-CAA9-A6EE-05ED47EF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338A-4602-AE5B-DFD9-C270F29A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D35B-3F5A-11C1-CF87-EAAC7477F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1C6A-9B41-B151-ACD0-3D4EC1FEF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CBC3F-D8CB-19A9-8D64-0AFC6CBE6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A4C8A-88F0-E33E-34D8-9E9E4D13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9ACFF-2BC9-8AB2-5193-B82DEF99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ED4CE-FAEA-565A-4F14-EF24C2D9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47C7B-918E-5BEE-7103-10E63D99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081A-22B0-F53B-F0F5-5EFD83A5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12E49-7518-4D91-5DBA-CA10603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11738-9925-4DC4-30A2-7C0D88EB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88AE4-9447-8F38-56A8-C4B289AF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4D099-09E0-1B3E-9A75-BBEFED5E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3531-3444-E656-A977-EC297D68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4540-DA8F-9623-44A4-4E30CA4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8235-90EC-FEEE-D0C1-3250B05B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9A3B-3B87-419E-9134-C836FFD3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D1559-95E5-4469-56F5-F471325F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00EC0-1B9D-CB9C-F686-3A297EB4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A5244-DA43-2267-E20E-1429F952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EA034-5D88-E477-C861-BD7BDB8C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A766-0326-0831-31D4-7555394E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4CA0F-77E7-4052-3286-418EC180C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3D1B1-1AFF-ED69-CE27-7D79F7F5B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F18BB-C420-3B0C-583A-C95C5BDB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16069-DC59-5893-4421-29CEF7CE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A950C-E753-D3C3-D76F-A0A37C10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F2437-FC20-0D52-31B7-BF219CBF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0F193-8695-F900-71CB-1F27FCE59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ED65-69E5-2454-C380-8AD5C7032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7E6DE-D146-4935-B2AC-29EE774C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71BB8-9813-52AC-49DD-4384E1B89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3AD81-4501-0271-7975-A5264298C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38857-8A50-4419-9054-A408B93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50DF5-C80C-369E-E4A3-D4E86D24A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Community Center Renovation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DFAE3-87B5-4DFB-BE3C-BB1BF6A9B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sz="1000" dirty="0"/>
              <a:t>GMP &amp; Project Budget</a:t>
            </a:r>
          </a:p>
          <a:p>
            <a:pPr algn="r"/>
            <a:r>
              <a:rPr lang="en-US" sz="1000" dirty="0"/>
              <a:t>Town of </a:t>
            </a:r>
            <a:r>
              <a:rPr lang="en-US" sz="1000" dirty="0" err="1"/>
              <a:t>McCordsville</a:t>
            </a:r>
            <a:r>
              <a:rPr lang="en-US" sz="1000" dirty="0"/>
              <a:t> </a:t>
            </a:r>
          </a:p>
          <a:p>
            <a:pPr algn="r"/>
            <a:r>
              <a:rPr lang="en-US" sz="1000" dirty="0"/>
              <a:t>Town Council </a:t>
            </a:r>
          </a:p>
          <a:p>
            <a:pPr algn="r"/>
            <a:r>
              <a:rPr lang="en-US" sz="1000" dirty="0"/>
              <a:t>June 10,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FBB301DD-60E0-DB71-B5AA-E450D527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7" name="Picture 6" descr="A blue triangle logo with black text&#10;&#10;Description automatically generated">
            <a:extLst>
              <a:ext uri="{FF2B5EF4-FFF2-40B4-BE49-F238E27FC236}">
                <a16:creationId xmlns:a16="http://schemas.microsoft.com/office/drawing/2014/main" id="{D4958BC1-301D-C205-970E-32EDC09E2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87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35E32BC-EBC3-2F09-06A2-43DB1CE8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F3534-A9F5-2095-5175-BDC028732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CE2F2-1147-C013-B9A4-A1F170BA0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95" y="616867"/>
            <a:ext cx="8135895" cy="58504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D04A75-98A9-7405-DB75-4E0C394BB2FF}"/>
              </a:ext>
            </a:extLst>
          </p:cNvPr>
          <p:cNvSpPr txBox="1">
            <a:spLocks/>
          </p:cNvSpPr>
          <p:nvPr/>
        </p:nvSpPr>
        <p:spPr>
          <a:xfrm>
            <a:off x="455655" y="1298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Finishes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82F8EA-C823-1039-77E7-B6EABB20C25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727706" y="2162669"/>
            <a:ext cx="3536219" cy="1999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72422C7-4316-A38E-92DE-F1527AB1E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55" y="792611"/>
            <a:ext cx="3272051" cy="27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D2B4E-7236-7ECE-F0B3-C9CA31E3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sz="4000" dirty="0"/>
              <a:t>Town Hall Project Overview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EF3F7A02-ADF3-66AB-195D-FF72DFB88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15C7E-3A9B-7F44-C797-FC68439C3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FCF65C5-8C60-354E-097E-8F59B1D14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05406"/>
              </p:ext>
            </p:extLst>
          </p:nvPr>
        </p:nvGraphicFramePr>
        <p:xfrm>
          <a:off x="1115568" y="1370607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365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F7E14-E369-00BE-B44E-5DEEE56C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Community Center Budget &amp; Bidding Updates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8BE1-9BDC-783F-D195-C95478F3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76856"/>
            <a:ext cx="10168128" cy="325279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Estimated total project cost:  $2.5 – 2.6M</a:t>
            </a:r>
          </a:p>
          <a:p>
            <a:pPr lvl="1"/>
            <a:r>
              <a:rPr lang="en-US" sz="2000" dirty="0"/>
              <a:t>Guaranteed Maximum Price:  $2,290,488 (bid amounts + CM fee + General Condition) </a:t>
            </a:r>
          </a:p>
          <a:p>
            <a:pPr lvl="1"/>
            <a:r>
              <a:rPr lang="en-US" sz="2000" dirty="0"/>
              <a:t>Additional Project Costs: $230k - $330k </a:t>
            </a:r>
          </a:p>
          <a:p>
            <a:pPr lvl="2"/>
            <a:r>
              <a:rPr lang="en-US" sz="1600" dirty="0"/>
              <a:t>Furniture</a:t>
            </a:r>
          </a:p>
          <a:p>
            <a:pPr lvl="2"/>
            <a:r>
              <a:rPr lang="en-US" sz="1600" dirty="0"/>
              <a:t>AV/IT &amp; Security</a:t>
            </a:r>
          </a:p>
          <a:p>
            <a:pPr lvl="2"/>
            <a:r>
              <a:rPr lang="en-US" sz="1600" dirty="0"/>
              <a:t>Consultants</a:t>
            </a:r>
          </a:p>
          <a:p>
            <a:pPr lvl="2"/>
            <a:r>
              <a:rPr lang="en-US" sz="1600" dirty="0"/>
              <a:t>Additional Site Construction</a:t>
            </a:r>
          </a:p>
          <a:p>
            <a:r>
              <a:rPr lang="en-US" sz="2400" dirty="0"/>
              <a:t>Focus Areas for Value Engineering</a:t>
            </a:r>
          </a:p>
          <a:p>
            <a:pPr lvl="1"/>
            <a:r>
              <a:rPr lang="en-US" sz="2000" dirty="0"/>
              <a:t>Lighting, glazing, and finishes package</a:t>
            </a:r>
          </a:p>
          <a:p>
            <a:pPr lvl="1"/>
            <a:r>
              <a:rPr lang="en-US" sz="2000" dirty="0"/>
              <a:t>Additional Project Costs:  Scope of furniture and equipment package </a:t>
            </a:r>
          </a:p>
          <a:p>
            <a:pPr lvl="1"/>
            <a:r>
              <a:rPr lang="en-US" sz="2000" dirty="0"/>
              <a:t>Detailed Plan Review for VE Opportunities with the architect, engineers, and construction manager </a:t>
            </a:r>
          </a:p>
          <a:p>
            <a:r>
              <a:rPr lang="en-US" sz="2400" dirty="0"/>
              <a:t>Overall Goal:  Total Project Cost of $2.4 - $2.5M</a:t>
            </a:r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5628E1A9-573C-90F3-C8E7-5464C769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B7946-2525-1E15-8233-168C1E94F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71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94F72-8ACE-1446-994E-0CE34805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8EC6D-D4E6-B6BF-3E25-B6D5F98F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 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Design Overview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48C7E88-AFFB-E896-DC15-2B59F8484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6" name="Picture 5" descr="A blue triangle logo with black text&#10;&#10;AI-generated content may be incorrect.">
            <a:extLst>
              <a:ext uri="{FF2B5EF4-FFF2-40B4-BE49-F238E27FC236}">
                <a16:creationId xmlns:a16="http://schemas.microsoft.com/office/drawing/2014/main" id="{1770825C-FD55-F390-E34C-65699DC91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58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35E32BC-EBC3-2F09-06A2-43DB1CE8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F3534-A9F5-2095-5175-BDC028732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0B7BCB7-A4D8-8E2E-0EFA-DA2B8C257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82060"/>
              </p:ext>
            </p:extLst>
          </p:nvPr>
        </p:nvGraphicFramePr>
        <p:xfrm>
          <a:off x="2966251" y="358434"/>
          <a:ext cx="5646944" cy="593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918139" imgH="4121339" progId="Excel.Sheet.12">
                  <p:embed/>
                </p:oleObj>
              </mc:Choice>
              <mc:Fallback>
                <p:oleObj name="Worksheet" r:id="rId4" imgW="3918139" imgH="4121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6251" y="358434"/>
                        <a:ext cx="5646944" cy="5939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05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35E32BC-EBC3-2F09-06A2-43DB1CE8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F3534-A9F5-2095-5175-BDC028732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47D9B4-E068-92CC-753A-793F5167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55" y="469811"/>
            <a:ext cx="11385550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5F074F-F5CD-4BE6-498E-D42339BB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90087" y="-1509653"/>
            <a:ext cx="4465302" cy="9712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33FC-CF21-91FD-783F-CE61620F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55" y="129830"/>
            <a:ext cx="10515600" cy="1325563"/>
          </a:xfrm>
        </p:spPr>
        <p:txBody>
          <a:bodyPr/>
          <a:lstStyle/>
          <a:p>
            <a:r>
              <a:rPr lang="en-US" dirty="0"/>
              <a:t>Design Highlights</a:t>
            </a:r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16E489A-C1C1-B949-EA85-9E5E4E62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75E22-0777-56CB-E31D-5443F145B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4F0F68E-5CC3-DACD-8E21-1381967D5F90}"/>
              </a:ext>
            </a:extLst>
          </p:cNvPr>
          <p:cNvSpPr/>
          <p:nvPr/>
        </p:nvSpPr>
        <p:spPr>
          <a:xfrm>
            <a:off x="6601910" y="2262483"/>
            <a:ext cx="2900436" cy="2094405"/>
          </a:xfrm>
          <a:custGeom>
            <a:avLst/>
            <a:gdLst>
              <a:gd name="connsiteX0" fmla="*/ 0 w 2712720"/>
              <a:gd name="connsiteY0" fmla="*/ 0 h 1866900"/>
              <a:gd name="connsiteX1" fmla="*/ 15240 w 2712720"/>
              <a:gd name="connsiteY1" fmla="*/ 1866900 h 1866900"/>
              <a:gd name="connsiteX2" fmla="*/ 2712720 w 2712720"/>
              <a:gd name="connsiteY2" fmla="*/ 1866900 h 1866900"/>
              <a:gd name="connsiteX3" fmla="*/ 2697480 w 2712720"/>
              <a:gd name="connsiteY3" fmla="*/ 30480 h 1866900"/>
              <a:gd name="connsiteX4" fmla="*/ 0 w 271272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720" h="1866900">
                <a:moveTo>
                  <a:pt x="0" y="0"/>
                </a:moveTo>
                <a:lnTo>
                  <a:pt x="15240" y="1866900"/>
                </a:lnTo>
                <a:lnTo>
                  <a:pt x="2712720" y="1866900"/>
                </a:lnTo>
                <a:lnTo>
                  <a:pt x="269748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516457-512B-4323-690E-5C6B90356173}"/>
              </a:ext>
            </a:extLst>
          </p:cNvPr>
          <p:cNvCxnSpPr>
            <a:cxnSpLocks/>
          </p:cNvCxnSpPr>
          <p:nvPr/>
        </p:nvCxnSpPr>
        <p:spPr>
          <a:xfrm flipH="1">
            <a:off x="8052128" y="1071474"/>
            <a:ext cx="415963" cy="1205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210ABB-B8D8-4938-C572-806F7983EB57}"/>
              </a:ext>
            </a:extLst>
          </p:cNvPr>
          <p:cNvCxnSpPr>
            <a:cxnSpLocks/>
          </p:cNvCxnSpPr>
          <p:nvPr/>
        </p:nvCxnSpPr>
        <p:spPr>
          <a:xfrm flipH="1">
            <a:off x="4646658" y="1309354"/>
            <a:ext cx="1845722" cy="1001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212E5B-65BB-1DD9-D662-6C33FA55BEA5}"/>
              </a:ext>
            </a:extLst>
          </p:cNvPr>
          <p:cNvSpPr txBox="1"/>
          <p:nvPr/>
        </p:nvSpPr>
        <p:spPr>
          <a:xfrm>
            <a:off x="6117366" y="1012290"/>
            <a:ext cx="136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Parking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A0090-2AE3-337B-BE44-0611EC28B0AF}"/>
              </a:ext>
            </a:extLst>
          </p:cNvPr>
          <p:cNvSpPr txBox="1"/>
          <p:nvPr/>
        </p:nvSpPr>
        <p:spPr>
          <a:xfrm>
            <a:off x="7017874" y="720117"/>
            <a:ext cx="29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Primary Building &amp; Plaza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2135AE-9EAD-3A93-B569-089D72F2306C}"/>
              </a:ext>
            </a:extLst>
          </p:cNvPr>
          <p:cNvSpPr/>
          <p:nvPr/>
        </p:nvSpPr>
        <p:spPr>
          <a:xfrm>
            <a:off x="3085032" y="2256090"/>
            <a:ext cx="3516878" cy="2162086"/>
          </a:xfrm>
          <a:custGeom>
            <a:avLst/>
            <a:gdLst>
              <a:gd name="connsiteX0" fmla="*/ 42729 w 3238856"/>
              <a:gd name="connsiteY0" fmla="*/ 0 h 2162086"/>
              <a:gd name="connsiteX1" fmla="*/ 0 w 3238856"/>
              <a:gd name="connsiteY1" fmla="*/ 2162086 h 2162086"/>
              <a:gd name="connsiteX2" fmla="*/ 3179035 w 3238856"/>
              <a:gd name="connsiteY2" fmla="*/ 2093719 h 2162086"/>
              <a:gd name="connsiteX3" fmla="*/ 3238856 w 3238856"/>
              <a:gd name="connsiteY3" fmla="*/ 25637 h 2162086"/>
              <a:gd name="connsiteX4" fmla="*/ 42729 w 3238856"/>
              <a:gd name="connsiteY4" fmla="*/ 0 h 21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856" h="2162086">
                <a:moveTo>
                  <a:pt x="42729" y="0"/>
                </a:moveTo>
                <a:lnTo>
                  <a:pt x="0" y="2162086"/>
                </a:lnTo>
                <a:lnTo>
                  <a:pt x="3179035" y="2093719"/>
                </a:lnTo>
                <a:lnTo>
                  <a:pt x="3238856" y="25637"/>
                </a:lnTo>
                <a:lnTo>
                  <a:pt x="42729" y="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65A0E0-46DC-3562-5830-DF4CA67C7D54}"/>
              </a:ext>
            </a:extLst>
          </p:cNvPr>
          <p:cNvSpPr/>
          <p:nvPr/>
        </p:nvSpPr>
        <p:spPr>
          <a:xfrm>
            <a:off x="9521037" y="2201195"/>
            <a:ext cx="1531479" cy="2162086"/>
          </a:xfrm>
          <a:custGeom>
            <a:avLst/>
            <a:gdLst>
              <a:gd name="connsiteX0" fmla="*/ 42729 w 3238856"/>
              <a:gd name="connsiteY0" fmla="*/ 0 h 2162086"/>
              <a:gd name="connsiteX1" fmla="*/ 0 w 3238856"/>
              <a:gd name="connsiteY1" fmla="*/ 2162086 h 2162086"/>
              <a:gd name="connsiteX2" fmla="*/ 3179035 w 3238856"/>
              <a:gd name="connsiteY2" fmla="*/ 2093719 h 2162086"/>
              <a:gd name="connsiteX3" fmla="*/ 3238856 w 3238856"/>
              <a:gd name="connsiteY3" fmla="*/ 25637 h 2162086"/>
              <a:gd name="connsiteX4" fmla="*/ 42729 w 3238856"/>
              <a:gd name="connsiteY4" fmla="*/ 0 h 21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856" h="2162086">
                <a:moveTo>
                  <a:pt x="42729" y="0"/>
                </a:moveTo>
                <a:lnTo>
                  <a:pt x="0" y="2162086"/>
                </a:lnTo>
                <a:lnTo>
                  <a:pt x="3179035" y="2093719"/>
                </a:lnTo>
                <a:lnTo>
                  <a:pt x="3238856" y="25637"/>
                </a:lnTo>
                <a:lnTo>
                  <a:pt x="42729" y="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80DE48-48C6-9598-EF18-CB001A889A39}"/>
              </a:ext>
            </a:extLst>
          </p:cNvPr>
          <p:cNvCxnSpPr>
            <a:cxnSpLocks/>
          </p:cNvCxnSpPr>
          <p:nvPr/>
        </p:nvCxnSpPr>
        <p:spPr>
          <a:xfrm>
            <a:off x="6422738" y="1346504"/>
            <a:ext cx="3864038" cy="893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2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9FDAC3DB-19E1-E9F4-1198-2D5EA4D5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6E9D20-99D2-B916-C67F-2FB97FF6B05C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Exterior Concept Rendering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35E32BC-EBC3-2F09-06A2-43DB1CE8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F3534-A9F5-2095-5175-BDC028732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0CAF89-CCDE-601A-A2B7-979CCD79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63" y="1082040"/>
            <a:ext cx="10567159" cy="4869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33FC-CF21-91FD-783F-CE61620F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55" y="129830"/>
            <a:ext cx="10515600" cy="1325563"/>
          </a:xfrm>
        </p:spPr>
        <p:txBody>
          <a:bodyPr/>
          <a:lstStyle/>
          <a:p>
            <a:r>
              <a:rPr lang="en-US" dirty="0"/>
              <a:t>Design Highlights</a:t>
            </a:r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16E489A-C1C1-B949-EA85-9E5E4E62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5584652"/>
            <a:ext cx="1497879" cy="933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75E22-0777-56CB-E31D-5443F145B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52" y="5678940"/>
            <a:ext cx="1362075" cy="875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4F0F68E-5CC3-DACD-8E21-1381967D5F90}"/>
              </a:ext>
            </a:extLst>
          </p:cNvPr>
          <p:cNvSpPr/>
          <p:nvPr/>
        </p:nvSpPr>
        <p:spPr>
          <a:xfrm>
            <a:off x="7896692" y="1485554"/>
            <a:ext cx="3056340" cy="4099097"/>
          </a:xfrm>
          <a:custGeom>
            <a:avLst/>
            <a:gdLst>
              <a:gd name="connsiteX0" fmla="*/ 0 w 2712720"/>
              <a:gd name="connsiteY0" fmla="*/ 0 h 1866900"/>
              <a:gd name="connsiteX1" fmla="*/ 15240 w 2712720"/>
              <a:gd name="connsiteY1" fmla="*/ 1866900 h 1866900"/>
              <a:gd name="connsiteX2" fmla="*/ 2712720 w 2712720"/>
              <a:gd name="connsiteY2" fmla="*/ 1866900 h 1866900"/>
              <a:gd name="connsiteX3" fmla="*/ 2697480 w 2712720"/>
              <a:gd name="connsiteY3" fmla="*/ 30480 h 1866900"/>
              <a:gd name="connsiteX4" fmla="*/ 0 w 271272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720" h="1866900">
                <a:moveTo>
                  <a:pt x="0" y="0"/>
                </a:moveTo>
                <a:lnTo>
                  <a:pt x="15240" y="1866900"/>
                </a:lnTo>
                <a:lnTo>
                  <a:pt x="2712720" y="1866900"/>
                </a:lnTo>
                <a:lnTo>
                  <a:pt x="269748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12117B-53DB-FD5D-C393-219614E59734}"/>
              </a:ext>
            </a:extLst>
          </p:cNvPr>
          <p:cNvSpPr/>
          <p:nvPr/>
        </p:nvSpPr>
        <p:spPr>
          <a:xfrm>
            <a:off x="4378102" y="3301259"/>
            <a:ext cx="2338892" cy="1965960"/>
          </a:xfrm>
          <a:custGeom>
            <a:avLst/>
            <a:gdLst>
              <a:gd name="connsiteX0" fmla="*/ 38100 w 1394460"/>
              <a:gd name="connsiteY0" fmla="*/ 45720 h 2095500"/>
              <a:gd name="connsiteX1" fmla="*/ 1394460 w 1394460"/>
              <a:gd name="connsiteY1" fmla="*/ 0 h 2095500"/>
              <a:gd name="connsiteX2" fmla="*/ 1386840 w 1394460"/>
              <a:gd name="connsiteY2" fmla="*/ 2095500 h 2095500"/>
              <a:gd name="connsiteX3" fmla="*/ 0 w 1394460"/>
              <a:gd name="connsiteY3" fmla="*/ 2087880 h 2095500"/>
              <a:gd name="connsiteX4" fmla="*/ 38100 w 1394460"/>
              <a:gd name="connsiteY4" fmla="*/ 4572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460" h="2095500">
                <a:moveTo>
                  <a:pt x="38100" y="45720"/>
                </a:moveTo>
                <a:lnTo>
                  <a:pt x="1394460" y="0"/>
                </a:lnTo>
                <a:lnTo>
                  <a:pt x="1386840" y="2095500"/>
                </a:lnTo>
                <a:lnTo>
                  <a:pt x="0" y="2087880"/>
                </a:lnTo>
                <a:lnTo>
                  <a:pt x="38100" y="4572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7CF00A-66DB-7E2A-FF8E-2A3144FE87E1}"/>
              </a:ext>
            </a:extLst>
          </p:cNvPr>
          <p:cNvSpPr/>
          <p:nvPr/>
        </p:nvSpPr>
        <p:spPr>
          <a:xfrm>
            <a:off x="940029" y="2964180"/>
            <a:ext cx="1730857" cy="2232660"/>
          </a:xfrm>
          <a:custGeom>
            <a:avLst/>
            <a:gdLst>
              <a:gd name="connsiteX0" fmla="*/ 30480 w 777240"/>
              <a:gd name="connsiteY0" fmla="*/ 0 h 670560"/>
              <a:gd name="connsiteX1" fmla="*/ 754380 w 777240"/>
              <a:gd name="connsiteY1" fmla="*/ 0 h 670560"/>
              <a:gd name="connsiteX2" fmla="*/ 777240 w 777240"/>
              <a:gd name="connsiteY2" fmla="*/ 655320 h 670560"/>
              <a:gd name="connsiteX3" fmla="*/ 0 w 777240"/>
              <a:gd name="connsiteY3" fmla="*/ 670560 h 670560"/>
              <a:gd name="connsiteX4" fmla="*/ 30480 w 77724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" h="670560">
                <a:moveTo>
                  <a:pt x="30480" y="0"/>
                </a:moveTo>
                <a:lnTo>
                  <a:pt x="754380" y="0"/>
                </a:lnTo>
                <a:lnTo>
                  <a:pt x="777240" y="655320"/>
                </a:lnTo>
                <a:lnTo>
                  <a:pt x="0" y="670560"/>
                </a:lnTo>
                <a:lnTo>
                  <a:pt x="30480" y="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212E5B-65BB-1DD9-D662-6C33FA55BEA5}"/>
              </a:ext>
            </a:extLst>
          </p:cNvPr>
          <p:cNvSpPr txBox="1"/>
          <p:nvPr/>
        </p:nvSpPr>
        <p:spPr>
          <a:xfrm>
            <a:off x="6827602" y="3693317"/>
            <a:ext cx="117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Warming Kitchen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A0090-2AE3-337B-BE44-0611EC28B0AF}"/>
              </a:ext>
            </a:extLst>
          </p:cNvPr>
          <p:cNvSpPr txBox="1"/>
          <p:nvPr/>
        </p:nvSpPr>
        <p:spPr>
          <a:xfrm>
            <a:off x="8175389" y="3105834"/>
            <a:ext cx="29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Large Community 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22CF89-2F14-77D5-9219-6D2FC4B0C51E}"/>
              </a:ext>
            </a:extLst>
          </p:cNvPr>
          <p:cNvSpPr txBox="1"/>
          <p:nvPr/>
        </p:nvSpPr>
        <p:spPr>
          <a:xfrm>
            <a:off x="951239" y="3452572"/>
            <a:ext cx="160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Parks Dept Offices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E4C5DF-A278-0ED8-4415-7CE49349DFFE}"/>
              </a:ext>
            </a:extLst>
          </p:cNvPr>
          <p:cNvSpPr txBox="1"/>
          <p:nvPr/>
        </p:nvSpPr>
        <p:spPr>
          <a:xfrm>
            <a:off x="4839037" y="3961073"/>
            <a:ext cx="176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Small Meeting Room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B803FD-638D-5C59-0DCA-557417EA7D37}"/>
              </a:ext>
            </a:extLst>
          </p:cNvPr>
          <p:cNvSpPr/>
          <p:nvPr/>
        </p:nvSpPr>
        <p:spPr>
          <a:xfrm>
            <a:off x="6716994" y="3221764"/>
            <a:ext cx="1179698" cy="1811709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1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402D152B50F4488F9274BDAC2D49F" ma:contentTypeVersion="11" ma:contentTypeDescription="Create a new document." ma:contentTypeScope="" ma:versionID="44544a5229e970b36c981f144bf47d13">
  <xsd:schema xmlns:xsd="http://www.w3.org/2001/XMLSchema" xmlns:xs="http://www.w3.org/2001/XMLSchema" xmlns:p="http://schemas.microsoft.com/office/2006/metadata/properties" xmlns:ns2="2d8d2b51-c3ff-4b7b-a8bc-75a966faaf50" xmlns:ns3="51be3e8a-c173-4018-98c9-ff8db5df7692" targetNamespace="http://schemas.microsoft.com/office/2006/metadata/properties" ma:root="true" ma:fieldsID="b608ac709f34443086265e7e5a1790d3" ns2:_="" ns3:_="">
    <xsd:import namespace="2d8d2b51-c3ff-4b7b-a8bc-75a966faaf50"/>
    <xsd:import namespace="51be3e8a-c173-4018-98c9-ff8db5df7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d2b51-c3ff-4b7b-a8bc-75a966faa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90dc22-3b2f-4a37-9028-b8ca52535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3e8a-c173-4018-98c9-ff8db5df76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4893749-f6cd-4f30-82ca-c4ba8c6ba19a}" ma:internalName="TaxCatchAll" ma:showField="CatchAllData" ma:web="51be3e8a-c173-4018-98c9-ff8db5df7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be3e8a-c173-4018-98c9-ff8db5df7692" xsi:nil="true"/>
    <lcf76f155ced4ddcb4097134ff3c332f xmlns="2d8d2b51-c3ff-4b7b-a8bc-75a966faaf5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A59F49-7D0A-4511-A0C8-590A0306C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d2b51-c3ff-4b7b-a8bc-75a966faaf50"/>
    <ds:schemaRef ds:uri="51be3e8a-c173-4018-98c9-ff8db5df7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754D4E-2865-4C02-B0E2-DF370CD7815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d8d2b51-c3ff-4b7b-a8bc-75a966faaf50"/>
    <ds:schemaRef ds:uri="http://purl.org/dc/dcmitype/"/>
    <ds:schemaRef ds:uri="51be3e8a-c173-4018-98c9-ff8db5df7692"/>
  </ds:schemaRefs>
</ds:datastoreItem>
</file>

<file path=customXml/itemProps3.xml><?xml version="1.0" encoding="utf-8"?>
<ds:datastoreItem xmlns:ds="http://schemas.openxmlformats.org/officeDocument/2006/customXml" ds:itemID="{74858AC8-1AB3-4C2A-AC8E-D38E23B080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205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Microsoft Excel Worksheet</vt:lpstr>
      <vt:lpstr>Community Center Renovation Project</vt:lpstr>
      <vt:lpstr>Town Hall Project Overview </vt:lpstr>
      <vt:lpstr>Community Center Budget &amp; Bidding Updates</vt:lpstr>
      <vt:lpstr>Additional Information</vt:lpstr>
      <vt:lpstr>PowerPoint Presentation</vt:lpstr>
      <vt:lpstr>PowerPoint Presentation</vt:lpstr>
      <vt:lpstr>Design Highlights</vt:lpstr>
      <vt:lpstr>PowerPoint Presentation</vt:lpstr>
      <vt:lpstr>Design Highlights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Audra Blasdel</dc:creator>
  <cp:lastModifiedBy>Audra Blasdel</cp:lastModifiedBy>
  <cp:revision>3</cp:revision>
  <dcterms:created xsi:type="dcterms:W3CDTF">2025-02-10T00:37:05Z</dcterms:created>
  <dcterms:modified xsi:type="dcterms:W3CDTF">2025-06-09T21:45:49Z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0x010100236402D152B50F4488F9274BDAC2D49F</vt:lpwstr>
  </property>
</Properties>
</file>