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2" r:id="rId3"/>
    <p:sldId id="257" r:id="rId4"/>
    <p:sldId id="258" r:id="rId5"/>
    <p:sldId id="259" r:id="rId6"/>
    <p:sldId id="260" r:id="rId7"/>
    <p:sldId id="281" r:id="rId8"/>
    <p:sldId id="261" r:id="rId9"/>
    <p:sldId id="262" r:id="rId10"/>
    <p:sldId id="263" r:id="rId11"/>
    <p:sldId id="264" r:id="rId12"/>
    <p:sldId id="265" r:id="rId13"/>
    <p:sldId id="266" r:id="rId14"/>
    <p:sldId id="267" r:id="rId15"/>
    <p:sldId id="268" r:id="rId16"/>
    <p:sldId id="269" r:id="rId17"/>
    <p:sldId id="270" r:id="rId18"/>
    <p:sldId id="276" r:id="rId19"/>
    <p:sldId id="277" r:id="rId20"/>
    <p:sldId id="278" r:id="rId21"/>
    <p:sldId id="279" r:id="rId22"/>
    <p:sldId id="271" r:id="rId23"/>
    <p:sldId id="272" r:id="rId24"/>
    <p:sldId id="273" r:id="rId25"/>
    <p:sldId id="274" r:id="rId26"/>
    <p:sldId id="275"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CDCF968-02AB-4FC0-BDB5-9480C132FA20}"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4D568-5868-4F23-83AB-4EA90B8D132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CF968-02AB-4FC0-BDB5-9480C132FA20}"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4D568-5868-4F23-83AB-4EA90B8D13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CDCF968-02AB-4FC0-BDB5-9480C132FA20}"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4D568-5868-4F23-83AB-4EA90B8D13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DCF968-02AB-4FC0-BDB5-9480C132FA20}"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4D568-5868-4F23-83AB-4EA90B8D13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DCF968-02AB-4FC0-BDB5-9480C132FA20}" type="datetimeFigureOut">
              <a:rPr lang="en-US" smtClean="0"/>
              <a:t>2/14/2017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54D568-5868-4F23-83AB-4EA90B8D132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CDCF968-02AB-4FC0-BDB5-9480C132FA20}"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4D568-5868-4F23-83AB-4EA90B8D13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CDCF968-02AB-4FC0-BDB5-9480C132FA20}" type="datetimeFigureOut">
              <a:rPr lang="en-US" smtClean="0"/>
              <a:t>2/14/2017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54D568-5868-4F23-83AB-4EA90B8D132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DCF968-02AB-4FC0-BDB5-9480C132FA20}" type="datetimeFigureOut">
              <a:rPr lang="en-US" smtClean="0"/>
              <a:t>2/14/2017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54D568-5868-4F23-83AB-4EA90B8D13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CF968-02AB-4FC0-BDB5-9480C132FA20}" type="datetimeFigureOut">
              <a:rPr lang="en-US" smtClean="0"/>
              <a:t>2/14/2017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54D568-5868-4F23-83AB-4EA90B8D13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CF968-02AB-4FC0-BDB5-9480C132FA20}"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4D568-5868-4F23-83AB-4EA90B8D132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DCF968-02AB-4FC0-BDB5-9480C132FA20}" type="datetimeFigureOut">
              <a:rPr lang="en-US" smtClean="0"/>
              <a:t>2/14/2017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54D568-5868-4F23-83AB-4EA90B8D132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CDCF968-02AB-4FC0-BDB5-9480C132FA20}" type="datetimeFigureOut">
              <a:rPr lang="en-US" smtClean="0"/>
              <a:t>2/14/2017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854D568-5868-4F23-83AB-4EA90B8D13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848600" cy="2460625"/>
          </a:xfrm>
        </p:spPr>
        <p:txBody>
          <a:bodyPr/>
          <a:lstStyle/>
          <a:p>
            <a:r>
              <a:rPr lang="en-US" dirty="0" smtClean="0"/>
              <a:t>Town of McCordsville</a:t>
            </a:r>
            <a:br>
              <a:rPr lang="en-US" dirty="0" smtClean="0"/>
            </a:br>
            <a:r>
              <a:rPr lang="en-US" dirty="0" smtClean="0"/>
              <a:t>2017 annual report</a:t>
            </a:r>
            <a:endParaRPr lang="en-US" dirty="0"/>
          </a:p>
        </p:txBody>
      </p:sp>
      <p:sp>
        <p:nvSpPr>
          <p:cNvPr id="3" name="Subtitle 2"/>
          <p:cNvSpPr>
            <a:spLocks noGrp="1"/>
          </p:cNvSpPr>
          <p:nvPr>
            <p:ph type="subTitle" idx="1"/>
          </p:nvPr>
        </p:nvSpPr>
        <p:spPr/>
        <p:txBody>
          <a:bodyPr/>
          <a:lstStyle/>
          <a:p>
            <a:r>
              <a:rPr lang="en-US" dirty="0" smtClean="0"/>
              <a:t>Submitted by Tonya Galbraith, Town Manager</a:t>
            </a:r>
          </a:p>
          <a:p>
            <a:r>
              <a:rPr lang="en-US" dirty="0" smtClean="0"/>
              <a:t>Feb. 14, 2017</a:t>
            </a:r>
            <a:endParaRPr lang="en-US" dirty="0"/>
          </a:p>
        </p:txBody>
      </p:sp>
    </p:spTree>
    <p:extLst>
      <p:ext uri="{BB962C8B-B14F-4D97-AF65-F5344CB8AC3E}">
        <p14:creationId xmlns:p14="http://schemas.microsoft.com/office/powerpoint/2010/main" val="2889518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US" dirty="0" smtClean="0"/>
              <a:t>Public Works – Street Department</a:t>
            </a:r>
            <a:endParaRPr lang="en-US" dirty="0"/>
          </a:p>
        </p:txBody>
      </p:sp>
      <p:sp>
        <p:nvSpPr>
          <p:cNvPr id="3" name="TextBox 2"/>
          <p:cNvSpPr txBox="1"/>
          <p:nvPr/>
        </p:nvSpPr>
        <p:spPr>
          <a:xfrm>
            <a:off x="228600" y="1066800"/>
            <a:ext cx="8915400" cy="5539978"/>
          </a:xfrm>
          <a:prstGeom prst="rect">
            <a:avLst/>
          </a:prstGeom>
          <a:noFill/>
        </p:spPr>
        <p:txBody>
          <a:bodyPr wrap="square" rtlCol="0">
            <a:spAutoFit/>
          </a:bodyPr>
          <a:lstStyle/>
          <a:p>
            <a:pPr lvl="0"/>
            <a:r>
              <a:rPr lang="en-US" sz="1400" b="1" dirty="0" smtClean="0"/>
              <a:t>Ron Crider, Public Works Commissioner; Carl Marlett, Street and </a:t>
            </a:r>
            <a:r>
              <a:rPr lang="en-US" sz="1400" b="1" dirty="0" err="1" smtClean="0"/>
              <a:t>Stormwater</a:t>
            </a:r>
            <a:r>
              <a:rPr lang="en-US" sz="1400" b="1" dirty="0" smtClean="0"/>
              <a:t> Superintendent; Nick Brown</a:t>
            </a:r>
          </a:p>
          <a:p>
            <a:pPr lvl="0"/>
            <a:endParaRPr lang="en-US" sz="1400" b="1" dirty="0" smtClean="0"/>
          </a:p>
          <a:p>
            <a:pPr lvl="0"/>
            <a:r>
              <a:rPr lang="en-US" sz="1200" dirty="0" smtClean="0"/>
              <a:t>Carl </a:t>
            </a:r>
            <a:r>
              <a:rPr lang="en-US" sz="1200" dirty="0"/>
              <a:t>applied for </a:t>
            </a:r>
            <a:r>
              <a:rPr lang="en-US" sz="1200" dirty="0" smtClean="0"/>
              <a:t>a grant from IPEP in 2016 for safety equipment.  We were awarded the grant in early 2017 in the amount of </a:t>
            </a:r>
            <a:r>
              <a:rPr lang="en-US" sz="1200" dirty="0"/>
              <a:t>$22,448</a:t>
            </a:r>
            <a:r>
              <a:rPr lang="en-US" sz="1200" dirty="0" smtClean="0"/>
              <a:t>.</a:t>
            </a:r>
          </a:p>
          <a:p>
            <a:pPr lvl="0"/>
            <a:endParaRPr lang="en-US" sz="1200" dirty="0"/>
          </a:p>
          <a:p>
            <a:pPr lvl="0"/>
            <a:r>
              <a:rPr lang="en-US" sz="1200" dirty="0"/>
              <a:t>Purchased Ferris 72” mower </a:t>
            </a:r>
            <a:r>
              <a:rPr lang="en-US" sz="1200" dirty="0" smtClean="0"/>
              <a:t>to mow rights-of-way for a cost of $9,188.18.</a:t>
            </a:r>
          </a:p>
          <a:p>
            <a:pPr lvl="0"/>
            <a:endParaRPr lang="en-US" sz="1200" dirty="0"/>
          </a:p>
          <a:p>
            <a:pPr lvl="0"/>
            <a:r>
              <a:rPr lang="en-US" sz="1200" dirty="0"/>
              <a:t>Mill and </a:t>
            </a:r>
            <a:r>
              <a:rPr lang="en-US" sz="1200" dirty="0" smtClean="0"/>
              <a:t>resurfaced </a:t>
            </a:r>
            <a:r>
              <a:rPr lang="en-US" sz="1200" dirty="0" err="1"/>
              <a:t>Redhawk</a:t>
            </a:r>
            <a:r>
              <a:rPr lang="en-US" sz="1200" dirty="0"/>
              <a:t>, Blackhawk and </a:t>
            </a:r>
            <a:r>
              <a:rPr lang="en-US" sz="1200" dirty="0" err="1"/>
              <a:t>Mirafield</a:t>
            </a:r>
            <a:r>
              <a:rPr lang="en-US" sz="1200" dirty="0"/>
              <a:t> in Highland </a:t>
            </a:r>
            <a:r>
              <a:rPr lang="en-US" sz="1200" dirty="0" smtClean="0"/>
              <a:t>Springs</a:t>
            </a:r>
            <a:r>
              <a:rPr lang="en-US" sz="1200" dirty="0"/>
              <a:t> </a:t>
            </a:r>
            <a:r>
              <a:rPr lang="en-US" sz="1200" dirty="0" smtClean="0"/>
              <a:t>for a cost of $71,397.</a:t>
            </a:r>
          </a:p>
          <a:p>
            <a:pPr lvl="0"/>
            <a:endParaRPr lang="en-US" sz="1200" dirty="0"/>
          </a:p>
          <a:p>
            <a:pPr lvl="0"/>
            <a:r>
              <a:rPr lang="en-US" sz="1200" dirty="0" smtClean="0"/>
              <a:t>Completed </a:t>
            </a:r>
            <a:r>
              <a:rPr lang="en-US" sz="1200" dirty="0"/>
              <a:t>75 ADA ramps at a cost of $93,690.00 before grant assistance. </a:t>
            </a:r>
            <a:endParaRPr lang="en-US" sz="1200" dirty="0" smtClean="0"/>
          </a:p>
          <a:p>
            <a:pPr lvl="0"/>
            <a:endParaRPr lang="en-US" sz="1200" dirty="0"/>
          </a:p>
          <a:p>
            <a:pPr lvl="0"/>
            <a:r>
              <a:rPr lang="en-US" sz="1200" dirty="0" smtClean="0"/>
              <a:t>Purchased </a:t>
            </a:r>
            <a:r>
              <a:rPr lang="en-US" sz="1200" dirty="0"/>
              <a:t>2016 HD 2500 Dodge Ram pickup truck. $15,000.00</a:t>
            </a:r>
            <a:r>
              <a:rPr lang="en-US" sz="1200" dirty="0" smtClean="0"/>
              <a:t>.</a:t>
            </a:r>
          </a:p>
          <a:p>
            <a:pPr lvl="0"/>
            <a:endParaRPr lang="en-US" sz="1200" dirty="0"/>
          </a:p>
          <a:p>
            <a:pPr lvl="0"/>
            <a:r>
              <a:rPr lang="en-US" sz="1200" dirty="0"/>
              <a:t>Purchased new 8’2” Boss plow. </a:t>
            </a:r>
            <a:endParaRPr lang="en-US" sz="1200" dirty="0" smtClean="0"/>
          </a:p>
          <a:p>
            <a:pPr lvl="0"/>
            <a:endParaRPr lang="en-US" sz="1200" dirty="0"/>
          </a:p>
          <a:p>
            <a:pPr lvl="0"/>
            <a:r>
              <a:rPr lang="en-US" sz="1200" dirty="0"/>
              <a:t>Slurry </a:t>
            </a:r>
            <a:r>
              <a:rPr lang="en-US" sz="1200" dirty="0" smtClean="0"/>
              <a:t>sealed </a:t>
            </a:r>
            <a:r>
              <a:rPr lang="en-US" sz="1200" dirty="0"/>
              <a:t>Bay Creek sections 1, 2, and </a:t>
            </a:r>
            <a:r>
              <a:rPr lang="en-US" sz="1200" dirty="0" smtClean="0"/>
              <a:t>3</a:t>
            </a:r>
            <a:r>
              <a:rPr lang="en-US" sz="1200" dirty="0"/>
              <a:t> </a:t>
            </a:r>
            <a:r>
              <a:rPr lang="en-US" sz="1200" dirty="0" smtClean="0"/>
              <a:t>for a cost of $43,683.75</a:t>
            </a:r>
            <a:r>
              <a:rPr lang="en-US" sz="1200" dirty="0"/>
              <a:t>. Grant money used. </a:t>
            </a:r>
            <a:endParaRPr lang="en-US" sz="1200" dirty="0" smtClean="0"/>
          </a:p>
          <a:p>
            <a:pPr lvl="0"/>
            <a:endParaRPr lang="en-US" sz="1200" dirty="0"/>
          </a:p>
          <a:p>
            <a:pPr lvl="0"/>
            <a:r>
              <a:rPr lang="en-US" sz="1200" dirty="0"/>
              <a:t>Added 1.062 road miles and was approved by the state. Total for 2016, 36.513 miles</a:t>
            </a:r>
            <a:r>
              <a:rPr lang="en-US" sz="1200" dirty="0" smtClean="0"/>
              <a:t>.</a:t>
            </a:r>
          </a:p>
          <a:p>
            <a:pPr lvl="0"/>
            <a:endParaRPr lang="en-US" sz="1200" dirty="0"/>
          </a:p>
          <a:p>
            <a:pPr lvl="0"/>
            <a:r>
              <a:rPr lang="en-US" sz="1200" dirty="0"/>
              <a:t>Purchased 16’ trailer to haul </a:t>
            </a:r>
            <a:r>
              <a:rPr lang="en-US" sz="1200" dirty="0" smtClean="0"/>
              <a:t>mowers</a:t>
            </a:r>
            <a:r>
              <a:rPr lang="en-US" sz="1200" dirty="0"/>
              <a:t> </a:t>
            </a:r>
            <a:r>
              <a:rPr lang="en-US" sz="1200" dirty="0" smtClean="0"/>
              <a:t>for a cost of $2,500.</a:t>
            </a:r>
          </a:p>
          <a:p>
            <a:pPr lvl="0"/>
            <a:endParaRPr lang="en-US" sz="1200" dirty="0"/>
          </a:p>
          <a:p>
            <a:pPr lvl="0"/>
            <a:r>
              <a:rPr lang="en-US" sz="1200" dirty="0"/>
              <a:t>Used 112 bags of asphalt patching material for </a:t>
            </a:r>
            <a:r>
              <a:rPr lang="en-US" sz="1200" dirty="0" smtClean="0"/>
              <a:t>potholes for a cost of </a:t>
            </a:r>
            <a:r>
              <a:rPr lang="en-US" sz="1200" dirty="0"/>
              <a:t>$1,344</a:t>
            </a:r>
            <a:r>
              <a:rPr lang="en-US" sz="1200" dirty="0" smtClean="0"/>
              <a:t>.</a:t>
            </a:r>
          </a:p>
          <a:p>
            <a:pPr lvl="0"/>
            <a:endParaRPr lang="en-US" sz="1200" dirty="0"/>
          </a:p>
          <a:p>
            <a:pPr lvl="0"/>
            <a:r>
              <a:rPr lang="en-US" sz="1200" dirty="0" smtClean="0"/>
              <a:t>Replaced the guard </a:t>
            </a:r>
            <a:r>
              <a:rPr lang="en-US" sz="1200" dirty="0"/>
              <a:t>rail on </a:t>
            </a:r>
            <a:r>
              <a:rPr lang="en-US" sz="1200" dirty="0" smtClean="0"/>
              <a:t>CR 600N for a cost of $10,121.70.</a:t>
            </a:r>
          </a:p>
          <a:p>
            <a:pPr lvl="0"/>
            <a:endParaRPr lang="en-US" sz="1200" dirty="0"/>
          </a:p>
          <a:p>
            <a:pPr lvl="0"/>
            <a:r>
              <a:rPr lang="en-US" sz="1200" dirty="0"/>
              <a:t>We repaired all sidewalks in town </a:t>
            </a:r>
            <a:r>
              <a:rPr lang="en-US" sz="1200" dirty="0" smtClean="0"/>
              <a:t>rights-of-way from </a:t>
            </a:r>
            <a:r>
              <a:rPr lang="en-US" sz="1200" dirty="0"/>
              <a:t>complaints received</a:t>
            </a:r>
            <a:r>
              <a:rPr lang="en-US" sz="1200" dirty="0" smtClean="0"/>
              <a:t>.</a:t>
            </a:r>
          </a:p>
          <a:p>
            <a:pPr lvl="0"/>
            <a:endParaRPr lang="en-US" sz="1200" dirty="0"/>
          </a:p>
          <a:p>
            <a:r>
              <a:rPr lang="en-US" sz="1200" dirty="0"/>
              <a:t>Started planning/design process of building a new garage </a:t>
            </a:r>
            <a:r>
              <a:rPr lang="en-US" sz="1200" dirty="0" smtClean="0"/>
              <a:t>facility.</a:t>
            </a:r>
            <a:endParaRPr lang="en-US" sz="1200" dirty="0"/>
          </a:p>
        </p:txBody>
      </p:sp>
    </p:spTree>
    <p:extLst>
      <p:ext uri="{BB962C8B-B14F-4D97-AF65-F5344CB8AC3E}">
        <p14:creationId xmlns:p14="http://schemas.microsoft.com/office/powerpoint/2010/main" val="724083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Works – Storm Water</a:t>
            </a:r>
            <a:endParaRPr lang="en-US" dirty="0"/>
          </a:p>
        </p:txBody>
      </p:sp>
      <p:sp>
        <p:nvSpPr>
          <p:cNvPr id="3" name="TextBox 2"/>
          <p:cNvSpPr txBox="1"/>
          <p:nvPr/>
        </p:nvSpPr>
        <p:spPr>
          <a:xfrm>
            <a:off x="685800" y="1828800"/>
            <a:ext cx="7848600" cy="4524315"/>
          </a:xfrm>
          <a:prstGeom prst="rect">
            <a:avLst/>
          </a:prstGeom>
          <a:noFill/>
        </p:spPr>
        <p:txBody>
          <a:bodyPr wrap="square" rtlCol="0">
            <a:spAutoFit/>
          </a:bodyPr>
          <a:lstStyle/>
          <a:p>
            <a:pPr lvl="0"/>
            <a:r>
              <a:rPr lang="en-US" b="1" dirty="0" smtClean="0"/>
              <a:t>Ron Crider, Public Works Commissioner; Carl Marlett, Street and Storm Water Superintendent and Nick Brown.  </a:t>
            </a:r>
          </a:p>
          <a:p>
            <a:pPr lvl="0"/>
            <a:endParaRPr lang="en-US" dirty="0"/>
          </a:p>
          <a:p>
            <a:pPr lvl="0"/>
            <a:r>
              <a:rPr lang="en-US" dirty="0" smtClean="0"/>
              <a:t>Continued </a:t>
            </a:r>
            <a:r>
              <a:rPr lang="en-US" dirty="0"/>
              <a:t>Membership with the White River Alliance</a:t>
            </a:r>
            <a:r>
              <a:rPr lang="en-US" dirty="0" smtClean="0"/>
              <a:t>.</a:t>
            </a:r>
          </a:p>
          <a:p>
            <a:pPr lvl="0"/>
            <a:endParaRPr lang="en-US" dirty="0"/>
          </a:p>
          <a:p>
            <a:pPr lvl="0"/>
            <a:r>
              <a:rPr lang="en-US" dirty="0"/>
              <a:t>Continued partnership with Hancock County</a:t>
            </a:r>
            <a:r>
              <a:rPr lang="en-US" dirty="0" smtClean="0"/>
              <a:t>.</a:t>
            </a:r>
          </a:p>
          <a:p>
            <a:pPr lvl="0"/>
            <a:endParaRPr lang="en-US" dirty="0"/>
          </a:p>
          <a:p>
            <a:pPr lvl="0"/>
            <a:r>
              <a:rPr lang="en-US" dirty="0"/>
              <a:t>Received 9 complaints throughout the year only 1 remains open (500N/600W</a:t>
            </a:r>
            <a:r>
              <a:rPr lang="en-US" dirty="0" smtClean="0"/>
              <a:t>).</a:t>
            </a:r>
          </a:p>
          <a:p>
            <a:pPr lvl="0"/>
            <a:endParaRPr lang="en-US" dirty="0"/>
          </a:p>
          <a:p>
            <a:pPr lvl="0"/>
            <a:r>
              <a:rPr lang="en-US" dirty="0"/>
              <a:t>Picked up 36.5 cubic yards with the street sweeper running 63 total hours</a:t>
            </a:r>
            <a:r>
              <a:rPr lang="en-US" dirty="0" smtClean="0"/>
              <a:t>.</a:t>
            </a:r>
          </a:p>
          <a:p>
            <a:pPr lvl="0"/>
            <a:endParaRPr lang="en-US" dirty="0"/>
          </a:p>
          <a:p>
            <a:pPr lvl="0"/>
            <a:r>
              <a:rPr lang="en-US" dirty="0"/>
              <a:t>Nick Brown and Gary Garner completed 1,567 sewer and storm water locates. </a:t>
            </a:r>
            <a:endParaRPr lang="en-US" dirty="0" smtClean="0"/>
          </a:p>
          <a:p>
            <a:pPr lvl="0"/>
            <a:endParaRPr lang="en-US" dirty="0"/>
          </a:p>
          <a:p>
            <a:pPr lvl="0"/>
            <a:r>
              <a:rPr lang="en-US" dirty="0"/>
              <a:t>Approval from IDEM for our Part C and B storm water permit.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0009" y="2286000"/>
            <a:ext cx="1676400" cy="990600"/>
          </a:xfrm>
          <a:prstGeom prst="rect">
            <a:avLst/>
          </a:prstGeom>
        </p:spPr>
      </p:pic>
    </p:spTree>
    <p:extLst>
      <p:ext uri="{BB962C8B-B14F-4D97-AF65-F5344CB8AC3E}">
        <p14:creationId xmlns:p14="http://schemas.microsoft.com/office/powerpoint/2010/main" val="462916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 Developments</a:t>
            </a:r>
            <a:endParaRPr lang="en-US" dirty="0"/>
          </a:p>
        </p:txBody>
      </p:sp>
      <p:sp>
        <p:nvSpPr>
          <p:cNvPr id="3" name="TextBox 2"/>
          <p:cNvSpPr txBox="1"/>
          <p:nvPr/>
        </p:nvSpPr>
        <p:spPr>
          <a:xfrm>
            <a:off x="685800" y="1524000"/>
            <a:ext cx="7772400" cy="4524315"/>
          </a:xfrm>
          <a:prstGeom prst="rect">
            <a:avLst/>
          </a:prstGeom>
          <a:noFill/>
        </p:spPr>
        <p:txBody>
          <a:bodyPr wrap="square" rtlCol="0">
            <a:spAutoFit/>
          </a:bodyPr>
          <a:lstStyle/>
          <a:p>
            <a:r>
              <a:rPr lang="en-US" b="1" dirty="0" smtClean="0"/>
              <a:t>Mark Witsman, Town Engineer</a:t>
            </a:r>
          </a:p>
          <a:p>
            <a:endParaRPr lang="en-US" dirty="0"/>
          </a:p>
          <a:p>
            <a:r>
              <a:rPr lang="en-US" dirty="0" smtClean="0"/>
              <a:t>Represented </a:t>
            </a:r>
            <a:r>
              <a:rPr lang="en-US" dirty="0"/>
              <a:t>the Town during installation, inspection, testing, televising, etc. </a:t>
            </a:r>
            <a:r>
              <a:rPr lang="en-US" dirty="0" smtClean="0"/>
              <a:t>of sanitary </a:t>
            </a:r>
            <a:r>
              <a:rPr lang="en-US" dirty="0"/>
              <a:t>sewer, storm sewer and erosion </a:t>
            </a:r>
            <a:r>
              <a:rPr lang="en-US" dirty="0" smtClean="0"/>
              <a:t>control.</a:t>
            </a:r>
          </a:p>
          <a:p>
            <a:endParaRPr lang="en-US" dirty="0"/>
          </a:p>
          <a:p>
            <a:r>
              <a:rPr lang="en-US" dirty="0" smtClean="0"/>
              <a:t>Streets </a:t>
            </a:r>
            <a:r>
              <a:rPr lang="en-US" dirty="0"/>
              <a:t>and curbs installed in </a:t>
            </a:r>
            <a:r>
              <a:rPr lang="en-US" dirty="0" smtClean="0"/>
              <a:t>Bay Creek </a:t>
            </a:r>
            <a:r>
              <a:rPr lang="en-US" dirty="0"/>
              <a:t>East Section 5, Woodhaven Section 4B, Villages at Brookside Section </a:t>
            </a:r>
            <a:r>
              <a:rPr lang="en-US" dirty="0" smtClean="0"/>
              <a:t>10A,and </a:t>
            </a:r>
            <a:r>
              <a:rPr lang="en-US" dirty="0"/>
              <a:t>Villages at Brookside Section 12</a:t>
            </a:r>
            <a:r>
              <a:rPr lang="en-US" dirty="0" smtClean="0"/>
              <a:t>.</a:t>
            </a:r>
          </a:p>
          <a:p>
            <a:endParaRPr lang="en-US" dirty="0"/>
          </a:p>
          <a:p>
            <a:r>
              <a:rPr lang="en-US" dirty="0" smtClean="0"/>
              <a:t>Plats </a:t>
            </a:r>
            <a:r>
              <a:rPr lang="en-US" dirty="0"/>
              <a:t>recorded: Bay Creek East Section 5, Woodhaven Section 4B, Villages </a:t>
            </a:r>
            <a:r>
              <a:rPr lang="en-US" dirty="0" smtClean="0"/>
              <a:t>at Brookside </a:t>
            </a:r>
            <a:r>
              <a:rPr lang="en-US" dirty="0"/>
              <a:t>Section 9, Villages at Brookside Section 8B, Villages at Brookside </a:t>
            </a:r>
            <a:r>
              <a:rPr lang="en-US" dirty="0" smtClean="0"/>
              <a:t>Section 10A</a:t>
            </a:r>
            <a:r>
              <a:rPr lang="en-US" dirty="0"/>
              <a:t>, and Villages at Brookside Section 12</a:t>
            </a:r>
            <a:r>
              <a:rPr lang="en-US" dirty="0" smtClean="0"/>
              <a:t>.</a:t>
            </a:r>
          </a:p>
          <a:p>
            <a:endParaRPr lang="en-US" dirty="0"/>
          </a:p>
          <a:p>
            <a:r>
              <a:rPr lang="en-US" dirty="0" smtClean="0"/>
              <a:t>Drainage </a:t>
            </a:r>
            <a:r>
              <a:rPr lang="en-US" dirty="0"/>
              <a:t>reviews approved: Bay Creek East Section 5, Woodhaven Section 5</a:t>
            </a:r>
            <a:r>
              <a:rPr lang="en-US" dirty="0" smtClean="0"/>
              <a:t>, Villages </a:t>
            </a:r>
            <a:r>
              <a:rPr lang="en-US" dirty="0"/>
              <a:t>at Brookside Section 10A, and Villages at Brookside Section 12.</a:t>
            </a:r>
          </a:p>
        </p:txBody>
      </p:sp>
    </p:spTree>
    <p:extLst>
      <p:ext uri="{BB962C8B-B14F-4D97-AF65-F5344CB8AC3E}">
        <p14:creationId xmlns:p14="http://schemas.microsoft.com/office/powerpoint/2010/main" val="2055134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 Projects</a:t>
            </a:r>
            <a:endParaRPr lang="en-US" dirty="0"/>
          </a:p>
        </p:txBody>
      </p:sp>
      <p:sp>
        <p:nvSpPr>
          <p:cNvPr id="3" name="TextBox 2"/>
          <p:cNvSpPr txBox="1"/>
          <p:nvPr/>
        </p:nvSpPr>
        <p:spPr>
          <a:xfrm>
            <a:off x="609600" y="1371600"/>
            <a:ext cx="8305800" cy="5355312"/>
          </a:xfrm>
          <a:prstGeom prst="rect">
            <a:avLst/>
          </a:prstGeom>
          <a:noFill/>
        </p:spPr>
        <p:txBody>
          <a:bodyPr wrap="square" rtlCol="0">
            <a:spAutoFit/>
          </a:bodyPr>
          <a:lstStyle/>
          <a:p>
            <a:r>
              <a:rPr lang="en-US" dirty="0"/>
              <a:t>Whitaker Engineering was selected, authorized and completed the Blower </a:t>
            </a:r>
            <a:r>
              <a:rPr lang="en-US" dirty="0" smtClean="0"/>
              <a:t>Power Savings </a:t>
            </a:r>
            <a:r>
              <a:rPr lang="en-US" dirty="0"/>
              <a:t>design</a:t>
            </a:r>
            <a:r>
              <a:rPr lang="en-US" dirty="0" smtClean="0"/>
              <a:t>.</a:t>
            </a:r>
          </a:p>
          <a:p>
            <a:endParaRPr lang="en-US" dirty="0"/>
          </a:p>
          <a:p>
            <a:r>
              <a:rPr lang="en-US" dirty="0" smtClean="0"/>
              <a:t>Maddox </a:t>
            </a:r>
            <a:r>
              <a:rPr lang="en-US" dirty="0"/>
              <a:t>Industrial completed the construction of the Blower Power Savings </a:t>
            </a:r>
            <a:r>
              <a:rPr lang="en-US" dirty="0" smtClean="0"/>
              <a:t>project</a:t>
            </a:r>
            <a:r>
              <a:rPr lang="en-US" dirty="0"/>
              <a:t> </a:t>
            </a:r>
            <a:r>
              <a:rPr lang="en-US" dirty="0" smtClean="0"/>
              <a:t>for a cost of $189,650. </a:t>
            </a:r>
          </a:p>
          <a:p>
            <a:endParaRPr lang="en-US" dirty="0" smtClean="0"/>
          </a:p>
          <a:p>
            <a:r>
              <a:rPr lang="en-US" dirty="0" smtClean="0"/>
              <a:t>Mill </a:t>
            </a:r>
            <a:r>
              <a:rPr lang="en-US" dirty="0"/>
              <a:t>and Resurface </a:t>
            </a:r>
            <a:r>
              <a:rPr lang="en-US" dirty="0" err="1"/>
              <a:t>Mirafield</a:t>
            </a:r>
            <a:r>
              <a:rPr lang="en-US" dirty="0"/>
              <a:t> Lane, Blackhawk Station and </a:t>
            </a:r>
            <a:r>
              <a:rPr lang="en-US" dirty="0" err="1"/>
              <a:t>Redhawk</a:t>
            </a:r>
            <a:r>
              <a:rPr lang="en-US" dirty="0"/>
              <a:t> Station –</a:t>
            </a:r>
          </a:p>
          <a:p>
            <a:r>
              <a:rPr lang="en-US" dirty="0"/>
              <a:t>design, quote solicitation and construction was </a:t>
            </a:r>
            <a:r>
              <a:rPr lang="en-US" dirty="0" smtClean="0"/>
              <a:t>completed</a:t>
            </a:r>
            <a:r>
              <a:rPr lang="en-US" dirty="0"/>
              <a:t> </a:t>
            </a:r>
            <a:r>
              <a:rPr lang="en-US" dirty="0" smtClean="0"/>
              <a:t>for a cost of $71,397.</a:t>
            </a:r>
          </a:p>
          <a:p>
            <a:endParaRPr lang="en-US" dirty="0"/>
          </a:p>
          <a:p>
            <a:r>
              <a:rPr lang="en-US" dirty="0" smtClean="0"/>
              <a:t>Surface </a:t>
            </a:r>
            <a:r>
              <a:rPr lang="en-US" dirty="0"/>
              <a:t>Glenview Drive and </a:t>
            </a:r>
            <a:r>
              <a:rPr lang="en-US" dirty="0" err="1"/>
              <a:t>Stoneview</a:t>
            </a:r>
            <a:r>
              <a:rPr lang="en-US" dirty="0"/>
              <a:t> Drive – the project was designed, </a:t>
            </a:r>
            <a:r>
              <a:rPr lang="en-US" dirty="0" smtClean="0"/>
              <a:t>quotes solicited</a:t>
            </a:r>
            <a:r>
              <a:rPr lang="en-US" dirty="0"/>
              <a:t>, awarded and encumbered for construction in </a:t>
            </a:r>
            <a:r>
              <a:rPr lang="en-US" dirty="0" smtClean="0"/>
              <a:t>2017</a:t>
            </a:r>
            <a:r>
              <a:rPr lang="en-US" dirty="0"/>
              <a:t> </a:t>
            </a:r>
            <a:r>
              <a:rPr lang="en-US" dirty="0" smtClean="0"/>
              <a:t>for a cost of $55,700.</a:t>
            </a:r>
          </a:p>
          <a:p>
            <a:endParaRPr lang="en-US" dirty="0"/>
          </a:p>
          <a:p>
            <a:r>
              <a:rPr lang="en-US" dirty="0" smtClean="0"/>
              <a:t>Schultz </a:t>
            </a:r>
            <a:r>
              <a:rPr lang="en-US" dirty="0"/>
              <a:t>Pedestrian Bridge – worked with inspector, contractor and INDOT on</a:t>
            </a:r>
          </a:p>
          <a:p>
            <a:r>
              <a:rPr lang="en-US" dirty="0"/>
              <a:t>c</a:t>
            </a:r>
            <a:r>
              <a:rPr lang="en-US" dirty="0" smtClean="0"/>
              <a:t>onstruction.</a:t>
            </a:r>
            <a:endParaRPr lang="en-US" dirty="0"/>
          </a:p>
          <a:p>
            <a:endParaRPr lang="en-US" dirty="0" smtClean="0"/>
          </a:p>
          <a:p>
            <a:r>
              <a:rPr lang="en-US" dirty="0" smtClean="0"/>
              <a:t>Relocation </a:t>
            </a:r>
            <a:r>
              <a:rPr lang="en-US" dirty="0"/>
              <a:t>of the Stansbury &amp; Shultz Ditch – Negotiated with property owner on</a:t>
            </a:r>
          </a:p>
          <a:p>
            <a:r>
              <a:rPr lang="en-US" dirty="0"/>
              <a:t>easement acquisition. Coordinated with Hancock County on clearing and </a:t>
            </a:r>
            <a:r>
              <a:rPr lang="en-US" dirty="0" smtClean="0"/>
              <a:t>Banning Engineering </a:t>
            </a:r>
            <a:r>
              <a:rPr lang="en-US" dirty="0"/>
              <a:t>on design.</a:t>
            </a:r>
          </a:p>
        </p:txBody>
      </p:sp>
    </p:spTree>
    <p:extLst>
      <p:ext uri="{BB962C8B-B14F-4D97-AF65-F5344CB8AC3E}">
        <p14:creationId xmlns:p14="http://schemas.microsoft.com/office/powerpoint/2010/main" val="3030806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 Grants/Miscellaneous</a:t>
            </a:r>
            <a:endParaRPr lang="en-US" dirty="0"/>
          </a:p>
        </p:txBody>
      </p:sp>
      <p:sp>
        <p:nvSpPr>
          <p:cNvPr id="3" name="TextBox 2"/>
          <p:cNvSpPr txBox="1"/>
          <p:nvPr/>
        </p:nvSpPr>
        <p:spPr>
          <a:xfrm>
            <a:off x="685800" y="1676400"/>
            <a:ext cx="8001000" cy="4524315"/>
          </a:xfrm>
          <a:prstGeom prst="rect">
            <a:avLst/>
          </a:prstGeom>
          <a:noFill/>
        </p:spPr>
        <p:txBody>
          <a:bodyPr wrap="square" rtlCol="0">
            <a:spAutoFit/>
          </a:bodyPr>
          <a:lstStyle/>
          <a:p>
            <a:r>
              <a:rPr lang="en-US" dirty="0"/>
              <a:t>Served on or represented as Town Engineer at Town Council, Public Works, </a:t>
            </a:r>
            <a:r>
              <a:rPr lang="en-US" dirty="0" smtClean="0"/>
              <a:t>Plan Commission</a:t>
            </a:r>
            <a:r>
              <a:rPr lang="en-US" dirty="0"/>
              <a:t>, and Technical Advisory </a:t>
            </a:r>
            <a:r>
              <a:rPr lang="en-US" dirty="0" smtClean="0"/>
              <a:t>Committee.</a:t>
            </a:r>
          </a:p>
          <a:p>
            <a:endParaRPr lang="en-US" dirty="0" smtClean="0"/>
          </a:p>
          <a:p>
            <a:r>
              <a:rPr lang="en-US" dirty="0" smtClean="0"/>
              <a:t>Community </a:t>
            </a:r>
            <a:r>
              <a:rPr lang="en-US" dirty="0"/>
              <a:t>Crossings grant applications – prepared, along with </a:t>
            </a:r>
            <a:r>
              <a:rPr lang="en-US" dirty="0" smtClean="0"/>
              <a:t>Ryan Crum, </a:t>
            </a:r>
            <a:r>
              <a:rPr lang="en-US" dirty="0"/>
              <a:t>22 </a:t>
            </a:r>
            <a:r>
              <a:rPr lang="en-US" dirty="0" smtClean="0"/>
              <a:t>grant applications </a:t>
            </a:r>
            <a:r>
              <a:rPr lang="en-US" dirty="0"/>
              <a:t>totaling around $250,000 </a:t>
            </a:r>
            <a:r>
              <a:rPr lang="en-US" dirty="0" smtClean="0"/>
              <a:t>all of which were successful.  </a:t>
            </a:r>
          </a:p>
          <a:p>
            <a:endParaRPr lang="en-US" dirty="0"/>
          </a:p>
          <a:p>
            <a:r>
              <a:rPr lang="en-US" dirty="0" smtClean="0"/>
              <a:t>Asset </a:t>
            </a:r>
            <a:r>
              <a:rPr lang="en-US" dirty="0"/>
              <a:t>Management Plan – inspected and assessed all </a:t>
            </a:r>
            <a:r>
              <a:rPr lang="en-US" dirty="0" smtClean="0"/>
              <a:t>roads </a:t>
            </a:r>
            <a:r>
              <a:rPr lang="en-US" dirty="0"/>
              <a:t>and completed </a:t>
            </a:r>
            <a:r>
              <a:rPr lang="en-US" dirty="0" smtClean="0"/>
              <a:t>the plan which was </a:t>
            </a:r>
            <a:r>
              <a:rPr lang="en-US" dirty="0"/>
              <a:t>approved by LTAP. This was required as part of Community Crossings </a:t>
            </a:r>
            <a:r>
              <a:rPr lang="en-US" dirty="0" smtClean="0"/>
              <a:t>grant application.</a:t>
            </a:r>
          </a:p>
          <a:p>
            <a:endParaRPr lang="en-US" dirty="0"/>
          </a:p>
          <a:p>
            <a:r>
              <a:rPr lang="en-US" dirty="0" smtClean="0"/>
              <a:t>Applied </a:t>
            </a:r>
            <a:r>
              <a:rPr lang="en-US" dirty="0"/>
              <a:t>and received IPL grant for energy savings in the amount of $</a:t>
            </a:r>
            <a:r>
              <a:rPr lang="en-US" dirty="0" smtClean="0"/>
              <a:t>22,418.</a:t>
            </a:r>
            <a:endParaRPr lang="en-US" dirty="0"/>
          </a:p>
          <a:p>
            <a:endParaRPr lang="en-US" dirty="0" smtClean="0"/>
          </a:p>
          <a:p>
            <a:r>
              <a:rPr lang="en-US" dirty="0" smtClean="0"/>
              <a:t>Defined </a:t>
            </a:r>
            <a:r>
              <a:rPr lang="en-US" dirty="0"/>
              <a:t>project scopes and prepared cost estimates for projects on the </a:t>
            </a:r>
            <a:r>
              <a:rPr lang="en-US" dirty="0" smtClean="0"/>
              <a:t>Capital Projects </a:t>
            </a:r>
            <a:r>
              <a:rPr lang="en-US" dirty="0"/>
              <a:t>plan</a:t>
            </a:r>
            <a:r>
              <a:rPr lang="en-US" dirty="0" smtClean="0"/>
              <a:t>.</a:t>
            </a:r>
          </a:p>
          <a:p>
            <a:endParaRPr lang="en-US" dirty="0"/>
          </a:p>
          <a:p>
            <a:r>
              <a:rPr lang="en-US" dirty="0" smtClean="0"/>
              <a:t>Maintained </a:t>
            </a:r>
            <a:r>
              <a:rPr lang="en-US" dirty="0"/>
              <a:t>performance and maintenance bond </a:t>
            </a:r>
            <a:r>
              <a:rPr lang="en-US" dirty="0" smtClean="0"/>
              <a:t>database. </a:t>
            </a:r>
            <a:endParaRPr lang="en-US" dirty="0"/>
          </a:p>
        </p:txBody>
      </p:sp>
    </p:spTree>
    <p:extLst>
      <p:ext uri="{BB962C8B-B14F-4D97-AF65-F5344CB8AC3E}">
        <p14:creationId xmlns:p14="http://schemas.microsoft.com/office/powerpoint/2010/main" val="3467162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r>
              <a:rPr lang="en-US" dirty="0" smtClean="0"/>
              <a:t>Utility Department</a:t>
            </a:r>
            <a:endParaRPr lang="en-US" dirty="0"/>
          </a:p>
        </p:txBody>
      </p:sp>
      <p:sp>
        <p:nvSpPr>
          <p:cNvPr id="4" name="Rectangle 3"/>
          <p:cNvSpPr/>
          <p:nvPr/>
        </p:nvSpPr>
        <p:spPr>
          <a:xfrm>
            <a:off x="152400" y="838200"/>
            <a:ext cx="8915400" cy="5755422"/>
          </a:xfrm>
          <a:prstGeom prst="rect">
            <a:avLst/>
          </a:prstGeom>
        </p:spPr>
        <p:txBody>
          <a:bodyPr wrap="square">
            <a:spAutoFit/>
          </a:bodyPr>
          <a:lstStyle/>
          <a:p>
            <a:pPr lvl="0"/>
            <a:endParaRPr lang="en-US" sz="1400" b="1" dirty="0" smtClean="0"/>
          </a:p>
          <a:p>
            <a:pPr lvl="0"/>
            <a:r>
              <a:rPr lang="en-US" sz="1400" b="1" dirty="0" smtClean="0"/>
              <a:t>Staci Starcher, Utility Billing Supervisor; Erica Olson, Utility Billing Clerk/Administrative Assistant to the Town Manager</a:t>
            </a:r>
          </a:p>
          <a:p>
            <a:pPr lvl="0"/>
            <a:endParaRPr lang="en-US" sz="1400" dirty="0"/>
          </a:p>
          <a:p>
            <a:pPr lvl="0"/>
            <a:r>
              <a:rPr lang="en-US" sz="1200" dirty="0" smtClean="0"/>
              <a:t>Hired </a:t>
            </a:r>
            <a:r>
              <a:rPr lang="en-US" sz="1200" dirty="0"/>
              <a:t>new employee and started </a:t>
            </a:r>
            <a:r>
              <a:rPr lang="en-US" sz="1200" dirty="0" smtClean="0"/>
              <a:t>training.</a:t>
            </a:r>
          </a:p>
          <a:p>
            <a:pPr lvl="0"/>
            <a:endParaRPr lang="en-US" sz="1200" dirty="0"/>
          </a:p>
          <a:p>
            <a:pPr lvl="0"/>
            <a:r>
              <a:rPr lang="en-US" sz="1200" dirty="0"/>
              <a:t>Updated and made changes to sewer </a:t>
            </a:r>
            <a:r>
              <a:rPr lang="en-US" sz="1200" dirty="0" smtClean="0"/>
              <a:t>ordinances.</a:t>
            </a:r>
            <a:endParaRPr lang="en-US" sz="1200" dirty="0"/>
          </a:p>
          <a:p>
            <a:pPr lvl="0"/>
            <a:endParaRPr lang="en-US" sz="1200" dirty="0" smtClean="0"/>
          </a:p>
          <a:p>
            <a:pPr lvl="0"/>
            <a:r>
              <a:rPr lang="en-US" sz="1200" dirty="0" smtClean="0"/>
              <a:t>Continued </a:t>
            </a:r>
            <a:r>
              <a:rPr lang="en-US" sz="1200" dirty="0"/>
              <a:t>purchasing, tracking and selling CGS bag &amp; bulk </a:t>
            </a:r>
            <a:r>
              <a:rPr lang="en-US" sz="1200" dirty="0" smtClean="0"/>
              <a:t>stickers.</a:t>
            </a:r>
          </a:p>
          <a:p>
            <a:pPr lvl="0"/>
            <a:endParaRPr lang="en-US" sz="1200" dirty="0" smtClean="0"/>
          </a:p>
          <a:p>
            <a:pPr lvl="0"/>
            <a:r>
              <a:rPr lang="en-US" sz="1200" dirty="0" smtClean="0"/>
              <a:t>Filed </a:t>
            </a:r>
            <a:r>
              <a:rPr lang="en-US" sz="1200" dirty="0"/>
              <a:t>62 liens in 2016 totaling $</a:t>
            </a:r>
            <a:r>
              <a:rPr lang="en-US" sz="1200" dirty="0" smtClean="0"/>
              <a:t>13565.02. </a:t>
            </a:r>
          </a:p>
          <a:p>
            <a:pPr lvl="0"/>
            <a:endParaRPr lang="en-US" sz="1200" dirty="0"/>
          </a:p>
          <a:p>
            <a:pPr lvl="0"/>
            <a:r>
              <a:rPr lang="en-US" sz="1200" dirty="0" smtClean="0"/>
              <a:t>Collected </a:t>
            </a:r>
            <a:r>
              <a:rPr lang="en-US" sz="1200" dirty="0"/>
              <a:t>a total of  44 lien payments from County for a totaling $6256.86 which </a:t>
            </a:r>
            <a:r>
              <a:rPr lang="en-US" sz="1200" dirty="0" smtClean="0"/>
              <a:t>included</a:t>
            </a:r>
          </a:p>
          <a:p>
            <a:pPr lvl="0"/>
            <a:r>
              <a:rPr lang="en-US" sz="1200" dirty="0"/>
              <a:t>	</a:t>
            </a:r>
            <a:r>
              <a:rPr lang="en-US" sz="1200" dirty="0" smtClean="0"/>
              <a:t> 9 </a:t>
            </a:r>
            <a:r>
              <a:rPr lang="en-US" sz="1200" dirty="0"/>
              <a:t>lien </a:t>
            </a:r>
            <a:r>
              <a:rPr lang="en-US" sz="1200" dirty="0" smtClean="0"/>
              <a:t>payments, </a:t>
            </a:r>
            <a:r>
              <a:rPr lang="en-US" sz="1200" dirty="0"/>
              <a:t>totaling $864.75 outstanding on books from </a:t>
            </a:r>
            <a:r>
              <a:rPr lang="en-US" sz="1200" dirty="0" smtClean="0"/>
              <a:t>2015; </a:t>
            </a:r>
          </a:p>
          <a:p>
            <a:pPr lvl="0"/>
            <a:r>
              <a:rPr lang="en-US" sz="1200" dirty="0"/>
              <a:t>	</a:t>
            </a:r>
            <a:r>
              <a:rPr lang="en-US" sz="1200" dirty="0" smtClean="0"/>
              <a:t>35 </a:t>
            </a:r>
            <a:r>
              <a:rPr lang="en-US" sz="1200" dirty="0"/>
              <a:t>lien </a:t>
            </a:r>
            <a:r>
              <a:rPr lang="en-US" sz="1200" dirty="0" smtClean="0"/>
              <a:t>payments, </a:t>
            </a:r>
            <a:r>
              <a:rPr lang="en-US" sz="1200" dirty="0"/>
              <a:t>totaling $</a:t>
            </a:r>
            <a:r>
              <a:rPr lang="en-US" sz="1200" dirty="0" smtClean="0"/>
              <a:t>5392.11 outstanding </a:t>
            </a:r>
            <a:r>
              <a:rPr lang="en-US" sz="1200" dirty="0"/>
              <a:t>on books from </a:t>
            </a:r>
            <a:r>
              <a:rPr lang="en-US" sz="1200" dirty="0" smtClean="0"/>
              <a:t>2016.</a:t>
            </a:r>
          </a:p>
          <a:p>
            <a:pPr lvl="0"/>
            <a:r>
              <a:rPr lang="en-US" sz="1200" dirty="0" smtClean="0"/>
              <a:t> 47 </a:t>
            </a:r>
            <a:r>
              <a:rPr lang="en-US" sz="1200" dirty="0"/>
              <a:t>lien releases filed in </a:t>
            </a:r>
            <a:r>
              <a:rPr lang="en-US" sz="1200" dirty="0" smtClean="0"/>
              <a:t>2016</a:t>
            </a:r>
            <a:endParaRPr lang="en-US" sz="1200" dirty="0"/>
          </a:p>
          <a:p>
            <a:pPr lvl="1"/>
            <a:r>
              <a:rPr lang="en-US" sz="1200" dirty="0"/>
              <a:t> </a:t>
            </a:r>
            <a:r>
              <a:rPr lang="en-US" sz="1200" dirty="0" smtClean="0"/>
              <a:t>	1 </a:t>
            </a:r>
            <a:r>
              <a:rPr lang="en-US" sz="1200" dirty="0"/>
              <a:t>for payments received in 2012- that had not been filed </a:t>
            </a:r>
            <a:r>
              <a:rPr lang="en-US" sz="1200" dirty="0" smtClean="0"/>
              <a:t>yet;</a:t>
            </a:r>
            <a:endParaRPr lang="en-US" sz="1200" dirty="0"/>
          </a:p>
          <a:p>
            <a:pPr lvl="1"/>
            <a:r>
              <a:rPr lang="en-US" sz="1200" dirty="0" smtClean="0"/>
              <a:t>	7 </a:t>
            </a:r>
            <a:r>
              <a:rPr lang="en-US" sz="1200" dirty="0"/>
              <a:t>for payments received in </a:t>
            </a:r>
            <a:r>
              <a:rPr lang="en-US" sz="1200" dirty="0" smtClean="0"/>
              <a:t>2014;	</a:t>
            </a:r>
            <a:endParaRPr lang="en-US" sz="1200" dirty="0"/>
          </a:p>
          <a:p>
            <a:pPr lvl="1"/>
            <a:r>
              <a:rPr lang="en-US" sz="1200" dirty="0" smtClean="0"/>
              <a:t>	31 </a:t>
            </a:r>
            <a:r>
              <a:rPr lang="en-US" sz="1200" dirty="0"/>
              <a:t>for payments received in </a:t>
            </a:r>
            <a:r>
              <a:rPr lang="en-US" sz="1200" dirty="0" smtClean="0"/>
              <a:t>2015;</a:t>
            </a:r>
            <a:endParaRPr lang="en-US" sz="1200" dirty="0"/>
          </a:p>
          <a:p>
            <a:pPr lvl="1"/>
            <a:r>
              <a:rPr lang="en-US" sz="1200" dirty="0" smtClean="0"/>
              <a:t>	8 </a:t>
            </a:r>
            <a:r>
              <a:rPr lang="en-US" sz="1200" dirty="0"/>
              <a:t>for payments received in </a:t>
            </a:r>
            <a:r>
              <a:rPr lang="en-US" sz="1200" dirty="0" smtClean="0"/>
              <a:t>2016.</a:t>
            </a:r>
            <a:endParaRPr lang="en-US" sz="1200" dirty="0"/>
          </a:p>
          <a:p>
            <a:pPr lvl="0"/>
            <a:endParaRPr lang="en-US" sz="1200" dirty="0" smtClean="0"/>
          </a:p>
          <a:p>
            <a:pPr lvl="0"/>
            <a:r>
              <a:rPr lang="en-US" sz="1200" dirty="0" smtClean="0"/>
              <a:t>Set </a:t>
            </a:r>
            <a:r>
              <a:rPr lang="en-US" sz="1200" dirty="0"/>
              <a:t>up and started billing 170 residential accounts for new sections in Villages of Brookside, Woodhaven, and Bay Creek </a:t>
            </a:r>
            <a:r>
              <a:rPr lang="en-US" sz="1200" dirty="0" smtClean="0"/>
              <a:t>East.</a:t>
            </a:r>
          </a:p>
          <a:p>
            <a:pPr lvl="0"/>
            <a:endParaRPr lang="en-US" sz="1200" dirty="0"/>
          </a:p>
          <a:p>
            <a:pPr lvl="0"/>
            <a:r>
              <a:rPr lang="en-US" sz="1200" dirty="0"/>
              <a:t>Set up and started billing multiple commercial accounts; including Meijer, Accented Dance Studio, Los Agaves, </a:t>
            </a:r>
            <a:r>
              <a:rPr lang="en-US" sz="1200" dirty="0" err="1"/>
              <a:t>Bonicci’s</a:t>
            </a:r>
            <a:r>
              <a:rPr lang="en-US" sz="1200" dirty="0"/>
              <a:t> Fun Center, </a:t>
            </a:r>
            <a:r>
              <a:rPr lang="en-US" sz="1200" dirty="0" err="1"/>
              <a:t>BeBe’s</a:t>
            </a:r>
            <a:r>
              <a:rPr lang="en-US" sz="1200" dirty="0"/>
              <a:t> Nail Salon and Potter Eye </a:t>
            </a:r>
            <a:r>
              <a:rPr lang="en-US" sz="1200" dirty="0" smtClean="0"/>
              <a:t>Care.</a:t>
            </a:r>
          </a:p>
          <a:p>
            <a:pPr lvl="0"/>
            <a:endParaRPr lang="en-US" sz="1200" dirty="0"/>
          </a:p>
          <a:p>
            <a:pPr lvl="0"/>
            <a:r>
              <a:rPr lang="en-US" sz="1200" dirty="0"/>
              <a:t>Utility representative attended Frey and Company’s Annual Software Conference in August to learn about software updates and provide suggestions for improvement</a:t>
            </a:r>
            <a:r>
              <a:rPr lang="en-US" sz="1200" dirty="0" smtClean="0"/>
              <a:t>.</a:t>
            </a:r>
          </a:p>
          <a:p>
            <a:pPr lvl="0"/>
            <a:endParaRPr lang="en-US" sz="1200" dirty="0"/>
          </a:p>
          <a:p>
            <a:pPr lvl="0"/>
            <a:r>
              <a:rPr lang="en-US" sz="1200" dirty="0"/>
              <a:t>Utility representative attended the IRWA conference in April for Utility </a:t>
            </a:r>
            <a:r>
              <a:rPr lang="en-US" sz="1200" dirty="0" smtClean="0"/>
              <a:t>employees.</a:t>
            </a:r>
            <a:endParaRPr lang="en-US" sz="1200" dirty="0"/>
          </a:p>
        </p:txBody>
      </p:sp>
    </p:spTree>
    <p:extLst>
      <p:ext uri="{BB962C8B-B14F-4D97-AF65-F5344CB8AC3E}">
        <p14:creationId xmlns:p14="http://schemas.microsoft.com/office/powerpoint/2010/main" val="2670932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Department Cont. </a:t>
            </a:r>
            <a:endParaRPr lang="en-US" dirty="0"/>
          </a:p>
        </p:txBody>
      </p:sp>
      <p:sp>
        <p:nvSpPr>
          <p:cNvPr id="3" name="TextBox 2"/>
          <p:cNvSpPr txBox="1"/>
          <p:nvPr/>
        </p:nvSpPr>
        <p:spPr>
          <a:xfrm>
            <a:off x="533400" y="1600200"/>
            <a:ext cx="7848600" cy="5109091"/>
          </a:xfrm>
          <a:prstGeom prst="rect">
            <a:avLst/>
          </a:prstGeom>
          <a:noFill/>
        </p:spPr>
        <p:txBody>
          <a:bodyPr wrap="square" rtlCol="0">
            <a:spAutoFit/>
          </a:bodyPr>
          <a:lstStyle/>
          <a:p>
            <a:pPr lvl="0"/>
            <a:r>
              <a:rPr lang="en-US" sz="1400" dirty="0" smtClean="0"/>
              <a:t>Trash count went from 2228 at the end of 2015 to 2353 at the end of 2016.</a:t>
            </a:r>
          </a:p>
          <a:p>
            <a:pPr lvl="0"/>
            <a:endParaRPr lang="en-US" sz="1400" dirty="0" smtClean="0"/>
          </a:p>
          <a:p>
            <a:pPr lvl="0"/>
            <a:r>
              <a:rPr lang="en-US" sz="1400" dirty="0"/>
              <a:t>Signed up 144 ACH accounts in 2016 for a total of 15168 ACH payments for year 2016 compared to 12640 ACH payments for </a:t>
            </a:r>
            <a:r>
              <a:rPr lang="en-US" sz="1400" dirty="0" smtClean="0"/>
              <a:t>2015.</a:t>
            </a:r>
          </a:p>
          <a:p>
            <a:pPr lvl="0"/>
            <a:endParaRPr lang="en-US" sz="1400" dirty="0"/>
          </a:p>
          <a:p>
            <a:pPr lvl="0"/>
            <a:r>
              <a:rPr lang="en-US" sz="1400" dirty="0"/>
              <a:t>Credit card payments increased from 233 for 2015 to 243 for </a:t>
            </a:r>
            <a:r>
              <a:rPr lang="en-US" sz="1400" dirty="0" smtClean="0"/>
              <a:t>2016.</a:t>
            </a:r>
          </a:p>
          <a:p>
            <a:pPr lvl="0"/>
            <a:endParaRPr lang="en-US" sz="1400" dirty="0"/>
          </a:p>
          <a:p>
            <a:pPr lvl="0"/>
            <a:r>
              <a:rPr lang="en-US" sz="1400" dirty="0"/>
              <a:t>Online/ internet payments increased from 5138 in 2015 to 5446 in </a:t>
            </a:r>
            <a:r>
              <a:rPr lang="en-US" sz="1400" dirty="0" smtClean="0"/>
              <a:t>2016.</a:t>
            </a:r>
          </a:p>
          <a:p>
            <a:pPr lvl="0"/>
            <a:endParaRPr lang="en-US" sz="1400" dirty="0"/>
          </a:p>
          <a:p>
            <a:pPr lvl="0"/>
            <a:r>
              <a:rPr lang="en-US" sz="1400" dirty="0"/>
              <a:t>Had 3 maintenance calls for folder/inserter </a:t>
            </a:r>
            <a:r>
              <a:rPr lang="en-US" sz="1400" dirty="0" smtClean="0"/>
              <a:t>DI380.</a:t>
            </a:r>
          </a:p>
          <a:p>
            <a:pPr lvl="0"/>
            <a:endParaRPr lang="en-US" sz="1400" dirty="0"/>
          </a:p>
          <a:p>
            <a:pPr lvl="0"/>
            <a:r>
              <a:rPr lang="en-US" sz="1400" dirty="0"/>
              <a:t>Updated multi-property addresses and spreadsheet with new billing address for Meijer and Traditions at </a:t>
            </a:r>
            <a:r>
              <a:rPr lang="en-US" sz="1400" dirty="0" smtClean="0"/>
              <a:t>Brookside.</a:t>
            </a:r>
          </a:p>
          <a:p>
            <a:pPr lvl="0"/>
            <a:endParaRPr lang="en-US" sz="1400" dirty="0"/>
          </a:p>
          <a:p>
            <a:pPr lvl="0"/>
            <a:r>
              <a:rPr lang="en-US" sz="1400" dirty="0"/>
              <a:t>Continually updating accounts with GIS and county information to show correct </a:t>
            </a:r>
            <a:r>
              <a:rPr lang="en-US" sz="1400" dirty="0" smtClean="0"/>
              <a:t>information.</a:t>
            </a:r>
          </a:p>
          <a:p>
            <a:pPr lvl="0"/>
            <a:endParaRPr lang="en-US" sz="1400" dirty="0"/>
          </a:p>
          <a:p>
            <a:pPr lvl="0"/>
            <a:r>
              <a:rPr lang="en-US" sz="1400" dirty="0"/>
              <a:t>Continually updating all parcel numbers to the same format  and correcting wrong parcel numbers within </a:t>
            </a:r>
            <a:r>
              <a:rPr lang="en-US" sz="1400" dirty="0" smtClean="0"/>
              <a:t>Cubic.</a:t>
            </a:r>
          </a:p>
          <a:p>
            <a:pPr lvl="0"/>
            <a:endParaRPr lang="en-US" sz="1400" dirty="0"/>
          </a:p>
          <a:p>
            <a:pPr lvl="0"/>
            <a:r>
              <a:rPr lang="en-US" sz="1400" dirty="0"/>
              <a:t>The lease ended in December 2016 for our postage machine.  Gathered quotes for new equipment and researched other alternatives.  We kept the same meter and equipment instead of getting new equipment and will be billed for yearly rental of meter only and save money</a:t>
            </a:r>
          </a:p>
          <a:p>
            <a:pPr lvl="0"/>
            <a:endParaRPr lang="en-US" dirty="0"/>
          </a:p>
        </p:txBody>
      </p:sp>
    </p:spTree>
    <p:extLst>
      <p:ext uri="{BB962C8B-B14F-4D97-AF65-F5344CB8AC3E}">
        <p14:creationId xmlns:p14="http://schemas.microsoft.com/office/powerpoint/2010/main" val="1862415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Department – Cont.</a:t>
            </a:r>
            <a:endParaRPr lang="en-US" dirty="0"/>
          </a:p>
        </p:txBody>
      </p:sp>
      <p:sp>
        <p:nvSpPr>
          <p:cNvPr id="3" name="TextBox 2"/>
          <p:cNvSpPr txBox="1"/>
          <p:nvPr/>
        </p:nvSpPr>
        <p:spPr>
          <a:xfrm>
            <a:off x="685800" y="1676400"/>
            <a:ext cx="7772400" cy="3754874"/>
          </a:xfrm>
          <a:prstGeom prst="rect">
            <a:avLst/>
          </a:prstGeom>
          <a:noFill/>
        </p:spPr>
        <p:txBody>
          <a:bodyPr wrap="square" rtlCol="0">
            <a:spAutoFit/>
          </a:bodyPr>
          <a:lstStyle/>
          <a:p>
            <a:pPr lvl="0"/>
            <a:r>
              <a:rPr lang="en-US" sz="1400" dirty="0"/>
              <a:t>Updated the neighborhood address books to include all new sections and lots platted in </a:t>
            </a:r>
            <a:r>
              <a:rPr lang="en-US" sz="1400" dirty="0" smtClean="0"/>
              <a:t>2016.</a:t>
            </a:r>
          </a:p>
          <a:p>
            <a:pPr lvl="0"/>
            <a:endParaRPr lang="en-US" sz="1400" dirty="0"/>
          </a:p>
          <a:p>
            <a:pPr lvl="0"/>
            <a:r>
              <a:rPr lang="en-US" sz="1400" dirty="0"/>
              <a:t>Updated most of the procedures for utilities to include pictures and screen shots for an easier to read tutorial to include in our internal controls </a:t>
            </a:r>
            <a:r>
              <a:rPr lang="en-US" sz="1400" dirty="0" smtClean="0"/>
              <a:t>book.</a:t>
            </a:r>
            <a:endParaRPr lang="en-US" sz="1400" dirty="0"/>
          </a:p>
          <a:p>
            <a:pPr lvl="0"/>
            <a:endParaRPr lang="en-US" sz="1400" dirty="0" smtClean="0"/>
          </a:p>
          <a:p>
            <a:pPr lvl="0"/>
            <a:r>
              <a:rPr lang="en-US" sz="1400" dirty="0" smtClean="0"/>
              <a:t>Scanned </a:t>
            </a:r>
            <a:r>
              <a:rPr lang="en-US" sz="1400" dirty="0"/>
              <a:t>all customer forms and ach forms from 2012-2016 and attached to each individual account in Cubic </a:t>
            </a:r>
            <a:r>
              <a:rPr lang="en-US" sz="1400" dirty="0" smtClean="0"/>
              <a:t>software.</a:t>
            </a:r>
          </a:p>
          <a:p>
            <a:pPr lvl="0"/>
            <a:endParaRPr lang="en-US" sz="1400" dirty="0"/>
          </a:p>
          <a:p>
            <a:pPr lvl="0"/>
            <a:r>
              <a:rPr lang="en-US" sz="1400" dirty="0"/>
              <a:t>Researched and updated information for the Welcome packet originally made in 2008 or 2009.  It included information before the </a:t>
            </a:r>
            <a:r>
              <a:rPr lang="en-US" sz="1400" dirty="0" smtClean="0"/>
              <a:t>McCordsville </a:t>
            </a:r>
            <a:r>
              <a:rPr lang="en-US" sz="1400" dirty="0"/>
              <a:t>Elementary was </a:t>
            </a:r>
            <a:r>
              <a:rPr lang="en-US" sz="1400" dirty="0" smtClean="0"/>
              <a:t>built.</a:t>
            </a:r>
          </a:p>
          <a:p>
            <a:pPr lvl="0"/>
            <a:endParaRPr lang="en-US" sz="1400" dirty="0"/>
          </a:p>
          <a:p>
            <a:pPr lvl="0"/>
            <a:r>
              <a:rPr lang="en-US" sz="1400" dirty="0"/>
              <a:t>Shredded all old checks back to 2008 to get to the Indiana Code Document Retention schedule period of 60 days after researching and talking to the bank about how long they keep images of </a:t>
            </a:r>
            <a:r>
              <a:rPr lang="en-US" sz="1400" dirty="0" smtClean="0"/>
              <a:t>checks.</a:t>
            </a:r>
          </a:p>
          <a:p>
            <a:pPr lvl="0"/>
            <a:endParaRPr lang="en-US" sz="1400" dirty="0"/>
          </a:p>
          <a:p>
            <a:pPr lvl="0"/>
            <a:r>
              <a:rPr lang="en-US" sz="1400" dirty="0"/>
              <a:t>Organized storage room and destroyed all 4 boxes of back up disks that were not needed and 11 boxes of documents not </a:t>
            </a:r>
            <a:r>
              <a:rPr lang="en-US" sz="1400" dirty="0" smtClean="0"/>
              <a:t>needed.</a:t>
            </a:r>
            <a:endParaRPr lang="en-US" sz="1400" dirty="0"/>
          </a:p>
        </p:txBody>
      </p:sp>
    </p:spTree>
    <p:extLst>
      <p:ext uri="{BB962C8B-B14F-4D97-AF65-F5344CB8AC3E}">
        <p14:creationId xmlns:p14="http://schemas.microsoft.com/office/powerpoint/2010/main" val="2608057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81000"/>
            <a:ext cx="8229600" cy="838200"/>
          </a:xfrm>
        </p:spPr>
        <p:txBody>
          <a:bodyPr/>
          <a:lstStyle/>
          <a:p>
            <a:r>
              <a:rPr lang="en-US" dirty="0" smtClean="0"/>
              <a:t>Planning &amp; Building </a:t>
            </a:r>
            <a:endParaRPr lang="en-US" dirty="0"/>
          </a:p>
        </p:txBody>
      </p:sp>
      <p:sp>
        <p:nvSpPr>
          <p:cNvPr id="3" name="TextBox 2"/>
          <p:cNvSpPr txBox="1"/>
          <p:nvPr/>
        </p:nvSpPr>
        <p:spPr>
          <a:xfrm>
            <a:off x="324678" y="1219200"/>
            <a:ext cx="8458200" cy="4862870"/>
          </a:xfrm>
          <a:prstGeom prst="rect">
            <a:avLst/>
          </a:prstGeom>
          <a:noFill/>
        </p:spPr>
        <p:txBody>
          <a:bodyPr wrap="square" rtlCol="0">
            <a:spAutoFit/>
          </a:bodyPr>
          <a:lstStyle/>
          <a:p>
            <a:pPr lvl="0"/>
            <a:r>
              <a:rPr lang="en-US" b="1" dirty="0" smtClean="0"/>
              <a:t>Ryan Crum, Director; Mike Cousins, Building Inspector; Michelle </a:t>
            </a:r>
            <a:r>
              <a:rPr lang="en-US" b="1" dirty="0" err="1" smtClean="0"/>
              <a:t>Strader</a:t>
            </a:r>
            <a:r>
              <a:rPr lang="en-US" b="1" dirty="0" smtClean="0"/>
              <a:t>, Administrative Assistant</a:t>
            </a:r>
          </a:p>
          <a:p>
            <a:pPr lvl="0"/>
            <a:endParaRPr lang="en-US" dirty="0"/>
          </a:p>
          <a:p>
            <a:pPr lvl="0"/>
            <a:r>
              <a:rPr lang="en-US" sz="1600" dirty="0" smtClean="0"/>
              <a:t>Served </a:t>
            </a:r>
            <a:r>
              <a:rPr lang="en-US" sz="1600" dirty="0"/>
              <a:t>as the Town’s Technical Representative on the MPO’s Indianapolis Regional Transportation </a:t>
            </a:r>
            <a:r>
              <a:rPr lang="en-US" sz="1600" dirty="0" smtClean="0"/>
              <a:t>Council.</a:t>
            </a:r>
          </a:p>
          <a:p>
            <a:pPr lvl="0"/>
            <a:endParaRPr lang="en-US" sz="1600" dirty="0"/>
          </a:p>
          <a:p>
            <a:pPr lvl="0"/>
            <a:r>
              <a:rPr lang="en-US" sz="1600" dirty="0"/>
              <a:t>Served as a member on the MPO’s Long Range Transportation Plan Update Steering </a:t>
            </a:r>
            <a:r>
              <a:rPr lang="en-US" sz="1600" dirty="0" smtClean="0"/>
              <a:t>Committee.</a:t>
            </a:r>
          </a:p>
          <a:p>
            <a:pPr lvl="0"/>
            <a:endParaRPr lang="en-US" sz="1600" dirty="0"/>
          </a:p>
          <a:p>
            <a:pPr lvl="0"/>
            <a:r>
              <a:rPr lang="en-US" sz="1600" dirty="0"/>
              <a:t>Maintained our Employee of Responsible Charge (ERC) certification through INDOT.  </a:t>
            </a:r>
          </a:p>
          <a:p>
            <a:pPr lvl="0"/>
            <a:r>
              <a:rPr lang="en-US" sz="1600" dirty="0"/>
              <a:t>Represented the Department at Town Council, Plan Commission, Architectural Review Committee, Board of Zoning Appeals, Redevelopment Commission, Parks Board, Public Works Committee, and Technical Advisory </a:t>
            </a:r>
            <a:r>
              <a:rPr lang="en-US" sz="1600" dirty="0" smtClean="0"/>
              <a:t>Committee.</a:t>
            </a:r>
          </a:p>
          <a:p>
            <a:pPr lvl="0"/>
            <a:endParaRPr lang="en-US" sz="1600" dirty="0"/>
          </a:p>
          <a:p>
            <a:pPr lvl="0"/>
            <a:r>
              <a:rPr lang="en-US" sz="1600" dirty="0"/>
              <a:t>Created the project scope for two corridor feasibility studies and oversaw the completion and presentation of the studies. </a:t>
            </a:r>
            <a:endParaRPr lang="en-US" sz="1600" dirty="0" smtClean="0"/>
          </a:p>
          <a:p>
            <a:pPr lvl="0"/>
            <a:endParaRPr lang="en-US" sz="1600" dirty="0"/>
          </a:p>
          <a:p>
            <a:pPr lvl="0"/>
            <a:r>
              <a:rPr lang="en-US" sz="1600" dirty="0"/>
              <a:t>In conjunction with the Town Engineer, guided the Schulz Pedestrian Bridge Project through construction</a:t>
            </a:r>
            <a:r>
              <a:rPr lang="en-US" sz="1600" dirty="0" smtClean="0"/>
              <a:t>.</a:t>
            </a:r>
            <a:endParaRPr lang="en-US" sz="1600" dirty="0"/>
          </a:p>
        </p:txBody>
      </p:sp>
    </p:spTree>
    <p:extLst>
      <p:ext uri="{BB962C8B-B14F-4D97-AF65-F5344CB8AC3E}">
        <p14:creationId xmlns:p14="http://schemas.microsoft.com/office/powerpoint/2010/main" val="4209259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04800"/>
            <a:ext cx="8229600" cy="990600"/>
          </a:xfrm>
        </p:spPr>
        <p:txBody>
          <a:bodyPr/>
          <a:lstStyle/>
          <a:p>
            <a:r>
              <a:rPr lang="en-US" dirty="0" smtClean="0"/>
              <a:t>Planning &amp; Building Cont. </a:t>
            </a:r>
            <a:endParaRPr lang="en-US" dirty="0"/>
          </a:p>
        </p:txBody>
      </p:sp>
      <p:sp>
        <p:nvSpPr>
          <p:cNvPr id="3" name="TextBox 2"/>
          <p:cNvSpPr txBox="1"/>
          <p:nvPr/>
        </p:nvSpPr>
        <p:spPr>
          <a:xfrm>
            <a:off x="533400" y="1219200"/>
            <a:ext cx="7696200" cy="5509200"/>
          </a:xfrm>
          <a:prstGeom prst="rect">
            <a:avLst/>
          </a:prstGeom>
          <a:noFill/>
        </p:spPr>
        <p:txBody>
          <a:bodyPr wrap="square" rtlCol="0">
            <a:spAutoFit/>
          </a:bodyPr>
          <a:lstStyle/>
          <a:p>
            <a:pPr lvl="0"/>
            <a:r>
              <a:rPr lang="en-US" sz="1600" dirty="0" smtClean="0"/>
              <a:t>In conjunction with the Town Engineer, re-started work on the Tri-County Connector Trail project.  This project will be completed in 2017.</a:t>
            </a:r>
          </a:p>
          <a:p>
            <a:pPr lvl="0"/>
            <a:endParaRPr lang="en-US" sz="1600" dirty="0" smtClean="0"/>
          </a:p>
          <a:p>
            <a:pPr lvl="0"/>
            <a:r>
              <a:rPr lang="en-US" sz="1600" dirty="0" smtClean="0"/>
              <a:t>Maintained &amp; updated the Capital Projects Plan.</a:t>
            </a:r>
          </a:p>
          <a:p>
            <a:pPr lvl="0"/>
            <a:endParaRPr lang="en-US" sz="1600" dirty="0" smtClean="0"/>
          </a:p>
          <a:p>
            <a:pPr lvl="0"/>
            <a:r>
              <a:rPr lang="en-US" sz="1600" dirty="0" smtClean="0"/>
              <a:t>Processed 117 single-family residential building permits.</a:t>
            </a:r>
          </a:p>
          <a:p>
            <a:pPr lvl="0"/>
            <a:r>
              <a:rPr lang="en-US" sz="1600" dirty="0" smtClean="0"/>
              <a:t>- Processed 34 residential ILPs;</a:t>
            </a:r>
          </a:p>
          <a:p>
            <a:pPr lvl="0"/>
            <a:r>
              <a:rPr lang="en-US" sz="1600" dirty="0" smtClean="0"/>
              <a:t>- Processed 11 commercial ILPs; </a:t>
            </a:r>
          </a:p>
          <a:p>
            <a:pPr marL="285750" lvl="0" indent="-285750">
              <a:buFontTx/>
              <a:buChar char="-"/>
            </a:pPr>
            <a:r>
              <a:rPr lang="en-US" sz="1600" dirty="0" smtClean="0"/>
              <a:t>Processed 18 sign permits</a:t>
            </a:r>
          </a:p>
          <a:p>
            <a:pPr marL="285750" lvl="0" indent="-285750">
              <a:buFontTx/>
              <a:buChar char="-"/>
            </a:pPr>
            <a:endParaRPr lang="en-US" sz="1600" dirty="0" smtClean="0"/>
          </a:p>
          <a:p>
            <a:pPr lvl="0"/>
            <a:r>
              <a:rPr lang="en-US" sz="1600" dirty="0" smtClean="0"/>
              <a:t>Assigned addresses to each new residential lot and commercial tenant.</a:t>
            </a:r>
          </a:p>
          <a:p>
            <a:pPr lvl="0"/>
            <a:r>
              <a:rPr lang="en-US" sz="1600" dirty="0" smtClean="0"/>
              <a:t>Managed the following private sector petitions:</a:t>
            </a:r>
          </a:p>
          <a:p>
            <a:pPr lvl="0"/>
            <a:endParaRPr lang="en-US" sz="1600" dirty="0" smtClean="0"/>
          </a:p>
          <a:p>
            <a:pPr lvl="1"/>
            <a:r>
              <a:rPr lang="en-US" sz="1600" dirty="0" smtClean="0"/>
              <a:t>8 ARC petitions</a:t>
            </a:r>
          </a:p>
          <a:p>
            <a:pPr lvl="1"/>
            <a:r>
              <a:rPr lang="en-US" sz="1600" dirty="0" smtClean="0"/>
              <a:t>5 BZA petitions</a:t>
            </a:r>
          </a:p>
          <a:p>
            <a:pPr lvl="1"/>
            <a:r>
              <a:rPr lang="en-US" sz="1600" dirty="0" smtClean="0"/>
              <a:t>11 PC petitions</a:t>
            </a:r>
          </a:p>
          <a:p>
            <a:pPr lvl="1"/>
            <a:r>
              <a:rPr lang="en-US" sz="1600" dirty="0" smtClean="0"/>
              <a:t>4 TAC petitions</a:t>
            </a:r>
          </a:p>
          <a:p>
            <a:pPr lvl="1"/>
            <a:endParaRPr lang="en-US" sz="1600" dirty="0" smtClean="0"/>
          </a:p>
          <a:p>
            <a:pPr lvl="0"/>
            <a:r>
              <a:rPr lang="en-US" sz="1600" dirty="0" smtClean="0"/>
              <a:t>Completed more than 1,416 total inspections, 295 of which were re-inspections due to failed items.</a:t>
            </a:r>
          </a:p>
          <a:p>
            <a:pPr lvl="0"/>
            <a:endParaRPr lang="en-US" sz="1600" dirty="0" smtClean="0"/>
          </a:p>
          <a:p>
            <a:r>
              <a:rPr lang="en-US" sz="1600" dirty="0" smtClean="0"/>
              <a:t>The Dept. collected </a:t>
            </a:r>
            <a:r>
              <a:rPr lang="en-US" sz="1600" b="1" dirty="0" smtClean="0"/>
              <a:t>$153,25030 </a:t>
            </a:r>
            <a:r>
              <a:rPr lang="en-US" sz="1600" dirty="0" smtClean="0"/>
              <a:t>in fees.</a:t>
            </a:r>
            <a:endParaRPr lang="en-US" sz="1600" dirty="0"/>
          </a:p>
        </p:txBody>
      </p:sp>
    </p:spTree>
    <p:extLst>
      <p:ext uri="{BB962C8B-B14F-4D97-AF65-F5344CB8AC3E}">
        <p14:creationId xmlns:p14="http://schemas.microsoft.com/office/powerpoint/2010/main" val="1073042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48" y="228600"/>
            <a:ext cx="8229600" cy="762000"/>
          </a:xfrm>
        </p:spPr>
        <p:txBody>
          <a:bodyPr/>
          <a:lstStyle/>
          <a:p>
            <a:r>
              <a:rPr lang="en-US" dirty="0" smtClean="0"/>
              <a:t>Summary of 2016</a:t>
            </a:r>
            <a:endParaRPr lang="en-US" dirty="0"/>
          </a:p>
        </p:txBody>
      </p:sp>
      <p:sp>
        <p:nvSpPr>
          <p:cNvPr id="3" name="TextBox 2"/>
          <p:cNvSpPr txBox="1"/>
          <p:nvPr/>
        </p:nvSpPr>
        <p:spPr>
          <a:xfrm>
            <a:off x="0" y="914400"/>
            <a:ext cx="9144000" cy="6555641"/>
          </a:xfrm>
          <a:prstGeom prst="rect">
            <a:avLst/>
          </a:prstGeom>
          <a:noFill/>
        </p:spPr>
        <p:txBody>
          <a:bodyPr wrap="square" rtlCol="0">
            <a:spAutoFit/>
          </a:bodyPr>
          <a:lstStyle/>
          <a:p>
            <a:pPr marL="285750" indent="-285750">
              <a:buFont typeface="Arial" panose="020B0604020202020204" pitchFamily="34" charset="0"/>
              <a:buChar char="•"/>
            </a:pPr>
            <a:r>
              <a:rPr lang="en-US" sz="1200" dirty="0" smtClean="0"/>
              <a:t>It’s been called the year of the grants.  We applied for and received two Hancock County Community Foundations grants, an IPEP grant for safety items, an IPL grant for energy savings, and 22 Community Crossings grants for various road maintenance projects.  </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Spent a large part of the year working on CR 600 West, including setting up meetings with state leaders, developing a white paper, conducting additional corridor studies and working with the County Redevelopment Commission.</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Served as a community center for 14 Town organized events.  The Community room was rented 147 times and the shelter 11 times.</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Came to agreement with homeowners on the Tri-County Connector and finalized partnership with GHPOA for funding of the trail.  </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Saved $461,719 on sludge disposal using the Geo-Tube system.</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Started planning process for new public works garage.</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Completed construction of the Blower Power Savings project.</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Finalized construction of the Schulz Pedestrian Bridge.</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Collected a total of 44 lien payments from the County and filed 47 lien releases.</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Signed up 144 additional ACH accounts and increased credit card payments and online/internet payments.</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Processed 117 single-family residential building permits.</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Planning &amp; Building collected $153,250.30 in fees</a:t>
            </a:r>
          </a:p>
          <a:p>
            <a:pPr marL="285750" indent="-285750">
              <a:buFont typeface="Arial" panose="020B0604020202020204" pitchFamily="34" charset="0"/>
              <a:buChar char="•"/>
            </a:pPr>
            <a:endParaRPr lang="en-US" sz="1200" dirty="0"/>
          </a:p>
          <a:p>
            <a:pPr marL="285750" indent="-285750">
              <a:buFont typeface="Arial" panose="020B0604020202020204" pitchFamily="34" charset="0"/>
              <a:buChar char="•"/>
            </a:pPr>
            <a:r>
              <a:rPr lang="en-US" sz="1200" dirty="0" smtClean="0"/>
              <a:t>Saw our tax rate lowered from .5038 to .4973. </a:t>
            </a:r>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sz="1400" dirty="0" smtClean="0"/>
              <a:t>It was a good year!</a:t>
            </a:r>
            <a:endParaRPr lang="en-US" sz="1400" dirty="0"/>
          </a:p>
          <a:p>
            <a:pPr marL="285750" indent="-285750">
              <a:buFont typeface="Arial" panose="020B0604020202020204" pitchFamily="34" charset="0"/>
              <a:buChar char="•"/>
            </a:pPr>
            <a:endParaRPr lang="en-US" sz="1400" dirty="0" smtClean="0"/>
          </a:p>
          <a:p>
            <a:endParaRPr lang="en-US" dirty="0"/>
          </a:p>
        </p:txBody>
      </p:sp>
    </p:spTree>
    <p:extLst>
      <p:ext uri="{BB962C8B-B14F-4D97-AF65-F5344CB8AC3E}">
        <p14:creationId xmlns:p14="http://schemas.microsoft.com/office/powerpoint/2010/main" val="41914196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&amp; Building Cont. </a:t>
            </a:r>
            <a:endParaRPr lang="en-US" dirty="0"/>
          </a:p>
        </p:txBody>
      </p:sp>
      <p:pic>
        <p:nvPicPr>
          <p:cNvPr id="614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1" y="2405063"/>
            <a:ext cx="8686800" cy="205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8279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107" y="152400"/>
            <a:ext cx="8229600" cy="990600"/>
          </a:xfrm>
        </p:spPr>
        <p:txBody>
          <a:bodyPr/>
          <a:lstStyle/>
          <a:p>
            <a:r>
              <a:rPr lang="en-US" dirty="0" smtClean="0"/>
              <a:t>Planning &amp; Building Cont. </a:t>
            </a:r>
            <a:endParaRPr lang="en-US" dirty="0"/>
          </a:p>
        </p:txBody>
      </p:sp>
      <p:pic>
        <p:nvPicPr>
          <p:cNvPr id="7170" name="Chart 4" descr="Title: Permits by Ye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042283"/>
            <a:ext cx="4579938" cy="275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9816" y="3817938"/>
            <a:ext cx="9114183" cy="2862322"/>
          </a:xfrm>
          <a:prstGeom prst="rect">
            <a:avLst/>
          </a:prstGeom>
          <a:noFill/>
        </p:spPr>
        <p:txBody>
          <a:bodyPr wrap="square" rtlCol="0">
            <a:spAutoFit/>
          </a:bodyPr>
          <a:lstStyle/>
          <a:p>
            <a:r>
              <a:rPr lang="en-US" sz="1200" u="sng" dirty="0"/>
              <a:t>Residential Square Footage</a:t>
            </a:r>
            <a:endParaRPr lang="en-US" sz="1200" dirty="0"/>
          </a:p>
          <a:p>
            <a:r>
              <a:rPr lang="en-US" sz="1200" dirty="0"/>
              <a:t>The average (living area) size of single-family homes permitted in 2016 was 3,289 square feet.  The average sales price (based upon figures provided by the builder) of single-family homes permitted in 2016 was $272,487.</a:t>
            </a:r>
          </a:p>
          <a:p>
            <a:r>
              <a:rPr lang="en-US" sz="1200" dirty="0"/>
              <a:t> </a:t>
            </a:r>
          </a:p>
          <a:p>
            <a:r>
              <a:rPr lang="en-US" sz="1200" u="sng" dirty="0"/>
              <a:t>Commercial Growth</a:t>
            </a:r>
            <a:endParaRPr lang="en-US" sz="1200" dirty="0"/>
          </a:p>
          <a:p>
            <a:r>
              <a:rPr lang="en-US" sz="1200" dirty="0"/>
              <a:t>Daniel’s Vineyard’s winery building was wrapping up construction activities in 2016.  The building is approximately 31,000 square feet and will officially open in late winter of 2017.  The new Meijer store is also wrapping up construction and will open in spring of 2017.  The store is just over 192,000 square feet. Finally, Traditions at Brookside, a senior living facility is under construction as well.  The main facility will feature over 94,000 square feet and is scheduled to open in late winter 2017.  </a:t>
            </a:r>
          </a:p>
          <a:p>
            <a:r>
              <a:rPr lang="en-US" sz="1200" dirty="0"/>
              <a:t> </a:t>
            </a:r>
          </a:p>
          <a:p>
            <a:r>
              <a:rPr lang="en-US" sz="1200" u="sng" dirty="0"/>
              <a:t>Residential Growth</a:t>
            </a:r>
            <a:endParaRPr lang="en-US" sz="1200" dirty="0"/>
          </a:p>
          <a:p>
            <a:r>
              <a:rPr lang="en-US" sz="1200" dirty="0"/>
              <a:t>Single-family residential building permits decreased slightly in 2016 from 2015.  Staff attributes that decrease to the decline in lot inventory.  The residential growth rate for 2016 was approximately 5%.  We estimate the Town population at 7,150 residents at the end of 2016.  Since, the 2000 Census, when the Town’s population was 1,134, the Town has grown 530%.  Assuming a conservative growth rate of 6% annually, by the end of year 2020 the Town’s estimated population will be 9,027.</a:t>
            </a:r>
          </a:p>
        </p:txBody>
      </p:sp>
    </p:spTree>
    <p:extLst>
      <p:ext uri="{BB962C8B-B14F-4D97-AF65-F5344CB8AC3E}">
        <p14:creationId xmlns:p14="http://schemas.microsoft.com/office/powerpoint/2010/main" val="3704040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534400" cy="990600"/>
          </a:xfrm>
        </p:spPr>
        <p:txBody>
          <a:bodyPr>
            <a:normAutofit fontScale="90000"/>
          </a:bodyPr>
          <a:lstStyle/>
          <a:p>
            <a:r>
              <a:rPr lang="en-US" dirty="0" smtClean="0"/>
              <a:t>New home construction cost vs. sales </a:t>
            </a:r>
            <a:r>
              <a:rPr lang="en-US" dirty="0"/>
              <a:t>p</a:t>
            </a:r>
            <a:r>
              <a:rPr lang="en-US" dirty="0" smtClean="0"/>
              <a:t>rice</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49883330"/>
              </p:ext>
            </p:extLst>
          </p:nvPr>
        </p:nvGraphicFramePr>
        <p:xfrm>
          <a:off x="457200" y="1371600"/>
          <a:ext cx="8153399" cy="5257800"/>
        </p:xfrm>
        <a:graphic>
          <a:graphicData uri="http://schemas.openxmlformats.org/drawingml/2006/table">
            <a:tbl>
              <a:tblPr/>
              <a:tblGrid>
                <a:gridCol w="1337159"/>
                <a:gridCol w="2266644"/>
                <a:gridCol w="2266644"/>
                <a:gridCol w="2282952"/>
              </a:tblGrid>
              <a:tr h="105156">
                <a:tc gridSpan="4">
                  <a:txBody>
                    <a:bodyPr/>
                    <a:lstStyle/>
                    <a:p>
                      <a:pPr algn="ctr" fontAlgn="b"/>
                      <a:r>
                        <a:rPr lang="en-US" sz="600" b="1" i="0" u="none" strike="noStrike">
                          <a:solidFill>
                            <a:srgbClr val="000000"/>
                          </a:solidFill>
                          <a:effectLst/>
                          <a:latin typeface="Calibri"/>
                        </a:rPr>
                        <a:t>Bay Creek East</a:t>
                      </a:r>
                    </a:p>
                  </a:txBody>
                  <a:tcPr marL="4064" marR="4064" marT="406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105156">
                <a:tc>
                  <a:txBody>
                    <a:bodyPr/>
                    <a:lstStyle/>
                    <a:p>
                      <a:pPr algn="ctr" fontAlgn="b"/>
                      <a:endParaRPr lang="en-US" sz="600" b="0" i="0" u="none" strike="noStrike">
                        <a:solidFill>
                          <a:srgbClr val="000000"/>
                        </a:solidFill>
                        <a:effectLst/>
                        <a:latin typeface="Calibri"/>
                      </a:endParaRPr>
                    </a:p>
                  </a:txBody>
                  <a:tcPr marL="4064" marR="4064" marT="4064"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600" b="0" i="0" u="none" strike="noStrike">
                        <a:solidFill>
                          <a:srgbClr val="000000"/>
                        </a:solidFill>
                        <a:effectLst/>
                        <a:latin typeface="Calibri"/>
                      </a:endParaRPr>
                    </a:p>
                  </a:txBody>
                  <a:tcPr marL="4064" marR="4064" marT="4064"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600" b="0" i="0" u="none" strike="noStrike">
                        <a:solidFill>
                          <a:srgbClr val="000000"/>
                        </a:solidFill>
                        <a:effectLst/>
                        <a:latin typeface="Calibri"/>
                      </a:endParaRPr>
                    </a:p>
                  </a:txBody>
                  <a:tcPr marL="4064" marR="4064" marT="4064"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600" b="0" i="0" u="none" strike="noStrike">
                        <a:solidFill>
                          <a:srgbClr val="000000"/>
                        </a:solidFill>
                        <a:effectLst/>
                        <a:latin typeface="Calibri"/>
                      </a:endParaRPr>
                    </a:p>
                  </a:txBody>
                  <a:tcPr marL="4064" marR="4064" marT="4064" marB="0" anchor="b">
                    <a:lnL>
                      <a:noFill/>
                    </a:lnL>
                    <a:lnR>
                      <a:noFill/>
                    </a:lnR>
                    <a:lnT>
                      <a:noFill/>
                    </a:lnT>
                    <a:lnB w="6350" cap="flat" cmpd="sng" algn="ctr">
                      <a:solidFill>
                        <a:srgbClr val="8064A2"/>
                      </a:solidFill>
                      <a:prstDash val="solid"/>
                      <a:round/>
                      <a:headEnd type="none" w="med" len="med"/>
                      <a:tailEnd type="none" w="med" len="med"/>
                    </a:lnB>
                  </a:tcPr>
                </a:tc>
              </a:tr>
              <a:tr h="105156">
                <a:tc>
                  <a:txBody>
                    <a:bodyPr/>
                    <a:lstStyle/>
                    <a:p>
                      <a:pPr algn="ctr" fontAlgn="b"/>
                      <a:r>
                        <a:rPr lang="en-US" sz="600" b="1" i="0" u="sng" strike="noStrike">
                          <a:solidFill>
                            <a:srgbClr val="000000"/>
                          </a:solidFill>
                          <a:effectLst/>
                          <a:latin typeface="Calibri"/>
                        </a:rPr>
                        <a:t>Lot #</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1" i="0" u="sng" strike="noStrike">
                          <a:solidFill>
                            <a:srgbClr val="000000"/>
                          </a:solidFill>
                          <a:effectLst/>
                          <a:latin typeface="Calibri"/>
                        </a:rPr>
                        <a:t>Construction Cost</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1" i="0" u="sng" strike="noStrike">
                          <a:solidFill>
                            <a:srgbClr val="000000"/>
                          </a:solidFill>
                          <a:effectLst/>
                          <a:latin typeface="Calibri"/>
                        </a:rPr>
                        <a:t>Selling Price</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1" i="0" u="sng" strike="noStrike">
                          <a:solidFill>
                            <a:srgbClr val="000000"/>
                          </a:solidFill>
                          <a:effectLst/>
                          <a:latin typeface="Calibri"/>
                        </a:rPr>
                        <a:t>Permit Date</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142</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152,630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234,815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1/25/2016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120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174,314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268,175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1/26/2016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105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162,354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249,775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2/2/2016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196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160,547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245,995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2/15/2016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166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171,574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263,960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2/15/2016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106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180,398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277,535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2/17/2016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178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168,555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259,315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3/1/2016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200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185,348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285,150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3/4/2016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207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180,567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endParaRPr lang="en-US" sz="600" b="0" i="0" u="none" strike="noStrike">
                        <a:solidFill>
                          <a:srgbClr val="000000"/>
                        </a:solidFill>
                        <a:effectLst/>
                        <a:latin typeface="Calibri"/>
                      </a:endParaRP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3/9/2016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179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186,937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endParaRPr lang="en-US" sz="600" b="0" i="0" u="none" strike="noStrike">
                        <a:solidFill>
                          <a:srgbClr val="000000"/>
                        </a:solidFill>
                        <a:effectLst/>
                        <a:latin typeface="Calibri"/>
                      </a:endParaRP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3/9/2016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112</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224,796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345,840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3/18/2016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109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164,814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253,560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3/22/2016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108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183,235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281,900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3/23/2016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205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167,758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258,090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3/31/2016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107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190,063</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292,420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4/18/2016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208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181,636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279,440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4/23/2016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192,088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295,520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4/26/2016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110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183,794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282,760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4/29/2016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210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185,552</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285,465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4/29/2016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119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175,195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269,530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5/3/2016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212</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155,678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239,505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5/5/2016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204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187,882</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289,050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5/24/2016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117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206,980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318,445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5/24/2016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139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193,505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298,000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5/24/2016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138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186,939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311,565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5/31/2016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104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182,354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280,545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6/13/2016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209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176,384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271,360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6/17/2016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118</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209,543</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322,375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6/21/2016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136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175,249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269,615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6/27/2016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113</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201,370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309,815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6/27/2016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203</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185,517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285,410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7/1/2016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115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172,000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265,000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7/18/2016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206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185,972</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286,110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8/1/2016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133</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161,997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249,245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8/12/2016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137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148,749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247,915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9/2/2016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134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148,749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247,915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9/12/2016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114</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195,390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326,000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9/21/2016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135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150,000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210,000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10/7/2016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93</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172,000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287,000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11/3/2016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125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170,000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284,000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11/3/2016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127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172,220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287,000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11/3/2016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85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144,000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240,000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11/3/2016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129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169,000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283,000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11/3/2016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126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190,800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318,000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11/15/2016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05156">
                <a:tc>
                  <a:txBody>
                    <a:bodyPr/>
                    <a:lstStyle/>
                    <a:p>
                      <a:pPr algn="ctr" fontAlgn="b"/>
                      <a:r>
                        <a:rPr lang="en-US" sz="600" b="0" i="0" u="none" strike="noStrike">
                          <a:solidFill>
                            <a:srgbClr val="000000"/>
                          </a:solidFill>
                          <a:effectLst/>
                          <a:latin typeface="Calibri"/>
                        </a:rPr>
                        <a:t>89</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149,055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248,425</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600" b="0" i="0" u="none" strike="noStrike">
                          <a:solidFill>
                            <a:srgbClr val="000000"/>
                          </a:solidFill>
                          <a:effectLst/>
                          <a:latin typeface="Calibri"/>
                        </a:rPr>
                        <a:t>11/18/2016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05156">
                <a:tc>
                  <a:txBody>
                    <a:bodyPr/>
                    <a:lstStyle/>
                    <a:p>
                      <a:pPr algn="ctr" fontAlgn="b"/>
                      <a:r>
                        <a:rPr lang="en-US" sz="600" b="0" i="0" u="none" strike="noStrike">
                          <a:solidFill>
                            <a:srgbClr val="000000"/>
                          </a:solidFill>
                          <a:effectLst/>
                          <a:latin typeface="Calibri"/>
                        </a:rPr>
                        <a:t>90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150,726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251,210</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r>
                        <a:rPr lang="en-US" sz="600" b="0" i="0" u="none" strike="noStrike">
                          <a:solidFill>
                            <a:srgbClr val="000000"/>
                          </a:solidFill>
                          <a:effectLst/>
                          <a:latin typeface="Calibri"/>
                        </a:rPr>
                        <a:t>12/7/2016</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r>
              <a:tr h="105156">
                <a:tc>
                  <a:txBody>
                    <a:bodyPr/>
                    <a:lstStyle/>
                    <a:p>
                      <a:pPr algn="ctr" fontAlgn="b"/>
                      <a:r>
                        <a:rPr lang="en-US" sz="600" b="1" i="0" u="none" strike="noStrike">
                          <a:solidFill>
                            <a:srgbClr val="000000"/>
                          </a:solidFill>
                          <a:effectLst/>
                          <a:latin typeface="Calibri"/>
                        </a:rPr>
                        <a:t>Average</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600" b="1" i="0" u="none" strike="noStrike">
                        <a:solidFill>
                          <a:srgbClr val="000000"/>
                        </a:solidFill>
                        <a:effectLst/>
                        <a:latin typeface="Calibri"/>
                      </a:endParaRP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600" b="1" i="0" u="none" strike="noStrike">
                          <a:solidFill>
                            <a:srgbClr val="000000"/>
                          </a:solidFill>
                          <a:effectLst/>
                          <a:latin typeface="Calibri"/>
                        </a:rPr>
                        <a:t>276,267</a:t>
                      </a: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600" b="1" i="0" u="none" strike="noStrike" dirty="0">
                        <a:solidFill>
                          <a:srgbClr val="000000"/>
                        </a:solidFill>
                        <a:effectLst/>
                        <a:latin typeface="Calibri"/>
                      </a:endParaRPr>
                    </a:p>
                  </a:txBody>
                  <a:tcPr marL="4064" marR="4064" marT="4064"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575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cost vs. sales price cont.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17879017"/>
              </p:ext>
            </p:extLst>
          </p:nvPr>
        </p:nvGraphicFramePr>
        <p:xfrm>
          <a:off x="457201" y="1676400"/>
          <a:ext cx="8153399" cy="1463040"/>
        </p:xfrm>
        <a:graphic>
          <a:graphicData uri="http://schemas.openxmlformats.org/drawingml/2006/table">
            <a:tbl>
              <a:tblPr/>
              <a:tblGrid>
                <a:gridCol w="1337157"/>
                <a:gridCol w="2266645"/>
                <a:gridCol w="2266645"/>
                <a:gridCol w="2282952"/>
              </a:tblGrid>
              <a:tr h="182880">
                <a:tc gridSpan="4">
                  <a:txBody>
                    <a:bodyPr/>
                    <a:lstStyle/>
                    <a:p>
                      <a:pPr algn="ctr" fontAlgn="b"/>
                      <a:r>
                        <a:rPr lang="en-US" sz="1100" b="1" i="0" u="none" strike="noStrike">
                          <a:solidFill>
                            <a:srgbClr val="000000"/>
                          </a:solidFill>
                          <a:effectLst/>
                          <a:latin typeface="Calibri"/>
                        </a:rPr>
                        <a:t>Emerald Springs</a:t>
                      </a:r>
                    </a:p>
                  </a:txBody>
                  <a:tcPr marL="7620" marR="7620" marT="762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ctr" fontAlgn="b"/>
                      <a:endParaRPr lang="en-US" sz="1100" b="0" i="0" u="none" strike="noStrike">
                        <a:solidFill>
                          <a:srgbClr val="000000"/>
                        </a:solidFill>
                        <a:effectLst/>
                        <a:latin typeface="Calibri"/>
                      </a:endParaRPr>
                    </a:p>
                  </a:txBody>
                  <a:tcPr marL="7620" marR="7620" marT="762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7620" marR="7620" marT="762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7620" marR="7620" marT="762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7620" marR="7620" marT="7620" marB="0" anchor="b">
                    <a:lnL>
                      <a:noFill/>
                    </a:lnL>
                    <a:lnR>
                      <a:noFill/>
                    </a:lnR>
                    <a:lnT>
                      <a:noFill/>
                    </a:lnT>
                    <a:lnB w="6350" cap="flat" cmpd="sng" algn="ctr">
                      <a:solidFill>
                        <a:srgbClr val="8064A2"/>
                      </a:solidFill>
                      <a:prstDash val="solid"/>
                      <a:round/>
                      <a:headEnd type="none" w="med" len="med"/>
                      <a:tailEnd type="none" w="med" len="med"/>
                    </a:lnB>
                  </a:tcPr>
                </a:tc>
              </a:tr>
              <a:tr h="182880">
                <a:tc>
                  <a:txBody>
                    <a:bodyPr/>
                    <a:lstStyle/>
                    <a:p>
                      <a:pPr algn="ctr" fontAlgn="b"/>
                      <a:r>
                        <a:rPr lang="en-US" sz="1100" b="1" i="0" u="sng" strike="noStrike">
                          <a:solidFill>
                            <a:srgbClr val="000000"/>
                          </a:solidFill>
                          <a:effectLst/>
                          <a:latin typeface="Calibri"/>
                        </a:rPr>
                        <a:t>Lot #</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sng" strike="noStrike">
                          <a:solidFill>
                            <a:srgbClr val="000000"/>
                          </a:solidFill>
                          <a:effectLst/>
                          <a:latin typeface="Calibri"/>
                        </a:rPr>
                        <a:t>Construction Cost</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sng" strike="noStrike">
                          <a:solidFill>
                            <a:srgbClr val="000000"/>
                          </a:solidFill>
                          <a:effectLst/>
                          <a:latin typeface="Calibri"/>
                        </a:rPr>
                        <a:t>Selling Price</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sng" strike="noStrike">
                          <a:solidFill>
                            <a:srgbClr val="000000"/>
                          </a:solidFill>
                          <a:effectLst/>
                          <a:latin typeface="Calibri"/>
                        </a:rPr>
                        <a:t>Permit Date</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82880">
                <a:tc>
                  <a:txBody>
                    <a:bodyPr/>
                    <a:lstStyle/>
                    <a:p>
                      <a:pPr algn="ctr" fontAlgn="b"/>
                      <a:endParaRPr lang="en-US" sz="1100" b="0" i="0" u="none" strike="noStrike">
                        <a:solidFill>
                          <a:srgbClr val="000000"/>
                        </a:solidFill>
                        <a:effectLst/>
                        <a:latin typeface="Calibri"/>
                      </a:endParaRP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endParaRPr lang="en-US" sz="1100" b="0" i="0" u="none" strike="noStrike">
                        <a:solidFill>
                          <a:srgbClr val="000000"/>
                        </a:solidFill>
                        <a:effectLst/>
                        <a:latin typeface="Calibri"/>
                      </a:endParaRP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endParaRPr lang="en-US" sz="1100" b="0" i="0" u="none" strike="noStrike">
                        <a:solidFill>
                          <a:srgbClr val="000000"/>
                        </a:solidFill>
                        <a:effectLst/>
                        <a:latin typeface="Calibri"/>
                      </a:endParaRP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endParaRPr lang="en-US" sz="1100" b="0" i="0" u="none" strike="noStrike">
                        <a:solidFill>
                          <a:srgbClr val="000000"/>
                        </a:solidFill>
                        <a:effectLst/>
                        <a:latin typeface="Calibri"/>
                      </a:endParaRP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82880">
                <a:tc>
                  <a:txBody>
                    <a:bodyPr/>
                    <a:lstStyle/>
                    <a:p>
                      <a:pPr algn="ctr" fontAlgn="b"/>
                      <a:r>
                        <a:rPr lang="en-US" sz="1100" b="0" i="0" u="none" strike="noStrike">
                          <a:solidFill>
                            <a:srgbClr val="000000"/>
                          </a:solidFill>
                          <a:effectLst/>
                          <a:latin typeface="Calibri"/>
                        </a:rPr>
                        <a:t>127</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101,000</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206,760</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2/2/2016</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82880">
                <a:tc>
                  <a:txBody>
                    <a:bodyPr/>
                    <a:lstStyle/>
                    <a:p>
                      <a:pPr algn="ctr" fontAlgn="b"/>
                      <a:r>
                        <a:rPr lang="en-US" sz="1100" b="0" i="0" u="none" strike="noStrike">
                          <a:solidFill>
                            <a:srgbClr val="000000"/>
                          </a:solidFill>
                          <a:effectLst/>
                          <a:latin typeface="Calibri"/>
                        </a:rPr>
                        <a:t>133</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118,000</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221,545</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2/17/2016</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r>
              <a:tr h="182880">
                <a:tc>
                  <a:txBody>
                    <a:bodyPr/>
                    <a:lstStyle/>
                    <a:p>
                      <a:pPr algn="ctr" fontAlgn="b"/>
                      <a:r>
                        <a:rPr lang="en-US" sz="1100" b="1" i="0" u="none" strike="noStrike">
                          <a:solidFill>
                            <a:srgbClr val="000000"/>
                          </a:solidFill>
                          <a:effectLst/>
                          <a:latin typeface="Calibri"/>
                        </a:rPr>
                        <a:t>Average</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a:endParaRP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214,153</a:t>
                      </a: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a:endParaRPr>
                    </a:p>
                  </a:txBody>
                  <a:tcPr marL="7620" marR="7620" marT="762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82880">
                <a:tc>
                  <a:txBody>
                    <a:bodyPr/>
                    <a:lstStyle/>
                    <a:p>
                      <a:pPr algn="ctr" fontAlgn="b"/>
                      <a:endParaRPr lang="en-US" sz="1100" b="0" i="0" u="none" strike="noStrike">
                        <a:solidFill>
                          <a:srgbClr val="000000"/>
                        </a:solidFill>
                        <a:effectLst/>
                        <a:latin typeface="Calibri"/>
                      </a:endParaRPr>
                    </a:p>
                  </a:txBody>
                  <a:tcPr marL="7620" marR="7620" marT="7620" marB="0" anchor="b">
                    <a:lnL>
                      <a:noFill/>
                    </a:lnL>
                    <a:lnR>
                      <a:noFill/>
                    </a:lnR>
                    <a:lnT w="6350" cap="flat" cmpd="sng" algn="ctr">
                      <a:solidFill>
                        <a:srgbClr val="8064A2"/>
                      </a:solidFill>
                      <a:prstDash val="solid"/>
                      <a:round/>
                      <a:headEnd type="none" w="med" len="med"/>
                      <a:tailEnd type="none" w="med" len="med"/>
                    </a:lnT>
                    <a:lnB>
                      <a:noFill/>
                    </a:lnB>
                  </a:tcPr>
                </a:tc>
                <a:tc>
                  <a:txBody>
                    <a:bodyPr/>
                    <a:lstStyle/>
                    <a:p>
                      <a:pPr algn="ctr" fontAlgn="b"/>
                      <a:endParaRPr lang="en-US" sz="1100" b="0" i="0" u="none" strike="noStrike">
                        <a:solidFill>
                          <a:srgbClr val="000000"/>
                        </a:solidFill>
                        <a:effectLst/>
                        <a:latin typeface="Calibri"/>
                      </a:endParaRPr>
                    </a:p>
                  </a:txBody>
                  <a:tcPr marL="7620" marR="7620" marT="7620" marB="0" anchor="b">
                    <a:lnL>
                      <a:noFill/>
                    </a:lnL>
                    <a:lnR>
                      <a:noFill/>
                    </a:lnR>
                    <a:lnT w="6350" cap="flat" cmpd="sng" algn="ctr">
                      <a:solidFill>
                        <a:srgbClr val="8064A2"/>
                      </a:solidFill>
                      <a:prstDash val="solid"/>
                      <a:round/>
                      <a:headEnd type="none" w="med" len="med"/>
                      <a:tailEnd type="none" w="med" len="med"/>
                    </a:lnT>
                    <a:lnB>
                      <a:noFill/>
                    </a:lnB>
                  </a:tcPr>
                </a:tc>
                <a:tc>
                  <a:txBody>
                    <a:bodyPr/>
                    <a:lstStyle/>
                    <a:p>
                      <a:pPr algn="ctr" fontAlgn="b"/>
                      <a:endParaRPr lang="en-US" sz="1100" b="0" i="0" u="none" strike="noStrike">
                        <a:solidFill>
                          <a:srgbClr val="000000"/>
                        </a:solidFill>
                        <a:effectLst/>
                        <a:latin typeface="Calibri"/>
                      </a:endParaRPr>
                    </a:p>
                  </a:txBody>
                  <a:tcPr marL="7620" marR="7620" marT="7620" marB="0" anchor="b">
                    <a:lnL>
                      <a:noFill/>
                    </a:lnL>
                    <a:lnR>
                      <a:noFill/>
                    </a:lnR>
                    <a:lnT w="6350" cap="flat" cmpd="sng" algn="ctr">
                      <a:solidFill>
                        <a:srgbClr val="8064A2"/>
                      </a:solidFill>
                      <a:prstDash val="solid"/>
                      <a:round/>
                      <a:headEnd type="none" w="med" len="med"/>
                      <a:tailEnd type="none" w="med" len="med"/>
                    </a:lnT>
                    <a:lnB>
                      <a:noFill/>
                    </a:lnB>
                  </a:tcPr>
                </a:tc>
                <a:tc>
                  <a:txBody>
                    <a:bodyPr/>
                    <a:lstStyle/>
                    <a:p>
                      <a:pPr algn="ctr" fontAlgn="b"/>
                      <a:endParaRPr lang="en-US" sz="1100" b="0" i="0" u="none" strike="noStrike" dirty="0">
                        <a:solidFill>
                          <a:srgbClr val="000000"/>
                        </a:solidFill>
                        <a:effectLst/>
                        <a:latin typeface="Calibri"/>
                      </a:endParaRPr>
                    </a:p>
                  </a:txBody>
                  <a:tcPr marL="7620" marR="7620" marT="7620" marB="0" anchor="b">
                    <a:lnL>
                      <a:noFill/>
                    </a:lnL>
                    <a:lnR>
                      <a:noFill/>
                    </a:lnR>
                    <a:lnT w="6350" cap="flat" cmpd="sng" algn="ctr">
                      <a:solidFill>
                        <a:srgbClr val="8064A2"/>
                      </a:solidFill>
                      <a:prstDash val="solid"/>
                      <a:round/>
                      <a:headEnd type="none" w="med" len="med"/>
                      <a:tailEnd type="none" w="med" len="med"/>
                    </a:lnT>
                    <a:lnB>
                      <a:noFill/>
                    </a:lnB>
                  </a:tcPr>
                </a:tc>
              </a:tr>
            </a:tbl>
          </a:graphicData>
        </a:graphic>
      </p:graphicFrame>
      <p:sp>
        <p:nvSpPr>
          <p:cNvPr id="6" name="TextBox 5"/>
          <p:cNvSpPr txBox="1"/>
          <p:nvPr/>
        </p:nvSpPr>
        <p:spPr>
          <a:xfrm>
            <a:off x="533400" y="3581400"/>
            <a:ext cx="6172200" cy="369332"/>
          </a:xfrm>
          <a:prstGeom prst="rect">
            <a:avLst/>
          </a:prstGeom>
          <a:noFill/>
        </p:spPr>
        <p:txBody>
          <a:bodyPr wrap="square" rtlCol="0">
            <a:spAutoFit/>
          </a:bodyPr>
          <a:lstStyle/>
          <a:p>
            <a:r>
              <a:rPr lang="en-US" dirty="0" smtClean="0"/>
              <a:t>Emerald Springs is now built-out</a:t>
            </a:r>
            <a:endParaRPr lang="en-US" dirty="0"/>
          </a:p>
        </p:txBody>
      </p:sp>
    </p:spTree>
    <p:extLst>
      <p:ext uri="{BB962C8B-B14F-4D97-AF65-F5344CB8AC3E}">
        <p14:creationId xmlns:p14="http://schemas.microsoft.com/office/powerpoint/2010/main" val="2536122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costs vs. sales price cont.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84361174"/>
              </p:ext>
            </p:extLst>
          </p:nvPr>
        </p:nvGraphicFramePr>
        <p:xfrm>
          <a:off x="609600" y="1600200"/>
          <a:ext cx="7467599" cy="2209800"/>
        </p:xfrm>
        <a:graphic>
          <a:graphicData uri="http://schemas.openxmlformats.org/drawingml/2006/table">
            <a:tbl>
              <a:tblPr/>
              <a:tblGrid>
                <a:gridCol w="1055764"/>
                <a:gridCol w="1789649"/>
                <a:gridCol w="1789649"/>
                <a:gridCol w="1802524"/>
                <a:gridCol w="1030013"/>
              </a:tblGrid>
              <a:tr h="220980">
                <a:tc gridSpan="4">
                  <a:txBody>
                    <a:bodyPr/>
                    <a:lstStyle/>
                    <a:p>
                      <a:pPr algn="ctr" fontAlgn="b"/>
                      <a:r>
                        <a:rPr lang="en-US" sz="1100" b="1" i="0" u="none" strike="noStrike">
                          <a:solidFill>
                            <a:srgbClr val="000000"/>
                          </a:solidFill>
                          <a:effectLst/>
                          <a:latin typeface="Calibri"/>
                        </a:rPr>
                        <a:t>Geist Woods Estates</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endParaRPr lang="en-US" sz="1100" b="0" i="0" u="none" strike="noStrike">
                        <a:solidFill>
                          <a:srgbClr val="000000"/>
                        </a:solidFill>
                        <a:effectLst/>
                        <a:latin typeface="Calibri"/>
                      </a:endParaRPr>
                    </a:p>
                  </a:txBody>
                  <a:tcPr marL="0" marR="0" marT="0" marB="0" anchor="b">
                    <a:lnL>
                      <a:noFill/>
                    </a:lnL>
                    <a:lnR>
                      <a:noFill/>
                    </a:lnR>
                    <a:lnT>
                      <a:noFill/>
                    </a:lnT>
                    <a:lnB>
                      <a:noFill/>
                    </a:lnB>
                  </a:tcPr>
                </a:tc>
              </a:tr>
              <a:tr h="220980">
                <a:tc>
                  <a:txBody>
                    <a:bodyPr/>
                    <a:lstStyle/>
                    <a:p>
                      <a:pPr algn="ctr" fontAlgn="b"/>
                      <a:endParaRPr lang="en-US"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0" marR="0" marT="0" marB="0" anchor="b">
                    <a:lnL>
                      <a:noFill/>
                    </a:lnL>
                    <a:lnR>
                      <a:noFill/>
                    </a:lnR>
                    <a:lnT>
                      <a:noFill/>
                    </a:lnT>
                    <a:lnB>
                      <a:noFill/>
                    </a:lnB>
                  </a:tcPr>
                </a:tc>
              </a:tr>
              <a:tr h="220980">
                <a:tc>
                  <a:txBody>
                    <a:bodyPr/>
                    <a:lstStyle/>
                    <a:p>
                      <a:pPr algn="ctr" fontAlgn="b"/>
                      <a:r>
                        <a:rPr lang="en-US" sz="1100" b="1" i="0" u="sng" strike="noStrike">
                          <a:solidFill>
                            <a:srgbClr val="000000"/>
                          </a:solidFill>
                          <a:effectLst/>
                          <a:latin typeface="Calibri"/>
                        </a:rPr>
                        <a:t>Lot #</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sng" strike="noStrike">
                          <a:solidFill>
                            <a:srgbClr val="000000"/>
                          </a:solidFill>
                          <a:effectLst/>
                          <a:latin typeface="Calibri"/>
                        </a:rPr>
                        <a:t>Construction Cost</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sng" strike="noStrike">
                          <a:solidFill>
                            <a:srgbClr val="000000"/>
                          </a:solidFill>
                          <a:effectLst/>
                          <a:latin typeface="Calibri"/>
                        </a:rPr>
                        <a:t>Selling Price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sng" strike="noStrike">
                          <a:solidFill>
                            <a:srgbClr val="000000"/>
                          </a:solidFill>
                          <a:effectLst/>
                          <a:latin typeface="Calibri"/>
                        </a:rPr>
                        <a:t>Permit Date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r h="220980">
                <a:tc>
                  <a:txBody>
                    <a:bodyPr/>
                    <a:lstStyle/>
                    <a:p>
                      <a:pPr algn="ctr" fontAlgn="b"/>
                      <a:r>
                        <a:rPr lang="en-US" sz="1100" b="0" i="0" u="none" strike="noStrike">
                          <a:solidFill>
                            <a:srgbClr val="000000"/>
                          </a:solidFill>
                          <a:effectLst/>
                          <a:latin typeface="Calibri"/>
                        </a:rPr>
                        <a:t>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480,000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3/23/2016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l"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r h="220980">
                <a:tc>
                  <a:txBody>
                    <a:bodyPr/>
                    <a:lstStyle/>
                    <a:p>
                      <a:pPr algn="ctr" fontAlgn="b"/>
                      <a:r>
                        <a:rPr lang="en-US" sz="1100" b="0" i="0" u="none" strike="noStrike">
                          <a:solidFill>
                            <a:srgbClr val="000000"/>
                          </a:solidFill>
                          <a:effectLst/>
                          <a:latin typeface="Calibri"/>
                        </a:rPr>
                        <a:t>39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275,091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472,549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4/22/2016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r h="220980">
                <a:tc>
                  <a:txBody>
                    <a:bodyPr/>
                    <a:lstStyle/>
                    <a:p>
                      <a:pPr algn="ctr" fontAlgn="b"/>
                      <a:r>
                        <a:rPr lang="en-US" sz="1100" b="0" i="0" u="none" strike="noStrike">
                          <a:solidFill>
                            <a:srgbClr val="000000"/>
                          </a:solidFill>
                          <a:effectLst/>
                          <a:latin typeface="Calibri"/>
                        </a:rPr>
                        <a:t>35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401,488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566,563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5/24/2016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l"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r h="220980">
                <a:tc>
                  <a:txBody>
                    <a:bodyPr/>
                    <a:lstStyle/>
                    <a:p>
                      <a:pPr algn="ctr" fontAlgn="b"/>
                      <a:r>
                        <a:rPr lang="en-US" sz="1100" b="0" i="0" u="none" strike="noStrike">
                          <a:solidFill>
                            <a:srgbClr val="000000"/>
                          </a:solidFill>
                          <a:effectLst/>
                          <a:latin typeface="Calibri"/>
                        </a:rPr>
                        <a:t>13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400,000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687,940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6/1/2016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r h="220980">
                <a:tc>
                  <a:txBody>
                    <a:bodyPr/>
                    <a:lstStyle/>
                    <a:p>
                      <a:pPr algn="ctr" fontAlgn="b"/>
                      <a:r>
                        <a:rPr lang="en-US" sz="1100" b="0" i="0" u="none" strike="noStrike">
                          <a:solidFill>
                            <a:srgbClr val="000000"/>
                          </a:solidFill>
                          <a:effectLst/>
                          <a:latin typeface="Calibri"/>
                        </a:rPr>
                        <a:t>36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319,471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522,910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100" b="0" i="0" u="none" strike="noStrike">
                          <a:solidFill>
                            <a:srgbClr val="000000"/>
                          </a:solidFill>
                          <a:effectLst/>
                          <a:latin typeface="Calibri"/>
                        </a:rPr>
                        <a:t>7/6/2016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l"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r h="220980">
                <a:tc>
                  <a:txBody>
                    <a:bodyPr/>
                    <a:lstStyle/>
                    <a:p>
                      <a:pPr algn="ctr"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r h="220980">
                <a:tc>
                  <a:txBody>
                    <a:bodyPr/>
                    <a:lstStyle/>
                    <a:p>
                      <a:pPr algn="ctr" fontAlgn="b"/>
                      <a:r>
                        <a:rPr lang="en-US" sz="1100" b="1" i="0" u="none" strike="noStrike">
                          <a:solidFill>
                            <a:srgbClr val="000000"/>
                          </a:solidFill>
                          <a:effectLst/>
                          <a:latin typeface="Calibri"/>
                        </a:rPr>
                        <a:t>Average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545,992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a:noFill/>
                    </a:lnR>
                    <a:lnT>
                      <a:noFill/>
                    </a:lnT>
                    <a:lnB>
                      <a:noFill/>
                    </a:lnB>
                  </a:tcPr>
                </a:tc>
              </a:tr>
            </a:tbl>
          </a:graphicData>
        </a:graphic>
      </p:graphicFrame>
    </p:spTree>
    <p:extLst>
      <p:ext uri="{BB962C8B-B14F-4D97-AF65-F5344CB8AC3E}">
        <p14:creationId xmlns:p14="http://schemas.microsoft.com/office/powerpoint/2010/main" val="36074550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fontScale="90000"/>
          </a:bodyPr>
          <a:lstStyle/>
          <a:p>
            <a:r>
              <a:rPr lang="en-US" dirty="0" smtClean="0"/>
              <a:t>Construction costs vs. sales price cont.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07640426"/>
              </p:ext>
            </p:extLst>
          </p:nvPr>
        </p:nvGraphicFramePr>
        <p:xfrm>
          <a:off x="381000" y="1447800"/>
          <a:ext cx="8458200" cy="5257782"/>
        </p:xfrm>
        <a:graphic>
          <a:graphicData uri="http://schemas.openxmlformats.org/drawingml/2006/table">
            <a:tbl>
              <a:tblPr/>
              <a:tblGrid>
                <a:gridCol w="1387145"/>
                <a:gridCol w="2351380"/>
                <a:gridCol w="2351380"/>
                <a:gridCol w="2368295"/>
              </a:tblGrid>
              <a:tr h="122274">
                <a:tc gridSpan="4">
                  <a:txBody>
                    <a:bodyPr/>
                    <a:lstStyle/>
                    <a:p>
                      <a:pPr algn="ctr" fontAlgn="b"/>
                      <a:r>
                        <a:rPr lang="en-US" sz="700" b="1" i="0" u="none" strike="noStrike">
                          <a:solidFill>
                            <a:srgbClr val="000000"/>
                          </a:solidFill>
                          <a:effectLst/>
                          <a:latin typeface="Calibri"/>
                        </a:rPr>
                        <a:t>Villages at Brookside</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122274">
                <a:tc>
                  <a:txBody>
                    <a:bodyPr/>
                    <a:lstStyle/>
                    <a:p>
                      <a:pPr algn="ctr" fontAlgn="b"/>
                      <a:endParaRPr lang="en-US" sz="7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r>
              <a:tr h="122274">
                <a:tc>
                  <a:txBody>
                    <a:bodyPr/>
                    <a:lstStyle/>
                    <a:p>
                      <a:pPr algn="ctr" fontAlgn="b"/>
                      <a:r>
                        <a:rPr lang="en-US" sz="700" b="1" i="0" u="sng" strike="noStrike">
                          <a:solidFill>
                            <a:srgbClr val="000000"/>
                          </a:solidFill>
                          <a:effectLst/>
                          <a:latin typeface="Calibri"/>
                        </a:rPr>
                        <a:t>Lot #</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1" i="0" u="sng" strike="noStrike">
                          <a:solidFill>
                            <a:srgbClr val="000000"/>
                          </a:solidFill>
                          <a:effectLst/>
                          <a:latin typeface="Calibri"/>
                        </a:rPr>
                        <a:t>Construction Cost</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1" i="0" u="sng" strike="noStrike">
                          <a:solidFill>
                            <a:srgbClr val="000000"/>
                          </a:solidFill>
                          <a:effectLst/>
                          <a:latin typeface="Calibri"/>
                        </a:rPr>
                        <a:t>Selling Price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1" i="0" u="sng" strike="noStrike">
                          <a:solidFill>
                            <a:srgbClr val="000000"/>
                          </a:solidFill>
                          <a:effectLst/>
                          <a:latin typeface="Calibri"/>
                        </a:rPr>
                        <a:t>Permit Date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196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104,403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277,060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1/29/2016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197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187,418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300,355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1/29/2016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201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84,938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300,865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1/29/2016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333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245,000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329,000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2/18/2016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111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111,093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202,440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3/2/2016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49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211,858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308,000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115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129,789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224,030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202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203,818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347,369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3/17/2016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199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206,125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317,733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3/22/2016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223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132,880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269,450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3/22/2016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117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130,944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222,265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3/22/2016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110,311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198,405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3/23/2016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112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116,638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209,385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3/23/2016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131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114,700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204,120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3/29/2016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235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102,127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197,435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4/18/2016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237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191,250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255,000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5/5/2016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66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184,337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290,450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5/16/2016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171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123,306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224,555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5/16/2016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303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243,750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325,000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5/16/2016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236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138,589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262,065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5/17/2016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203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171,337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291,191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5/17/2016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109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99,813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201,589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5/20/2016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192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206,294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355,081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5/20/2016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127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100,628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229,800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5/24/2016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204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161,860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273,885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6/7/2016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190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198,464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330,460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6/30/2016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108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124,595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233,728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6/30/2016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45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126,368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230,000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7/27/2016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189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179,025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296,882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8/19/2016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314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180,489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314,530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8/29/2016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114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109,429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204,767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8/29/2016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47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142,745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242,010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10/20/2016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234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116,003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210,263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10/20/2016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103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142,258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238,400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10/28/2016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214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135,617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247,525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10/28/2016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158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128,748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11/2/2016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116,682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222,240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11/7/2016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0" i="0" u="none" strike="noStrike">
                          <a:solidFill>
                            <a:srgbClr val="000000"/>
                          </a:solidFill>
                          <a:effectLst/>
                          <a:latin typeface="Calibri"/>
                        </a:rPr>
                        <a:t>102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152,168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284,805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12/19/2016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22274">
                <a:tc>
                  <a:txBody>
                    <a:bodyPr/>
                    <a:lstStyle/>
                    <a:p>
                      <a:pPr algn="ctr" fontAlgn="b"/>
                      <a:r>
                        <a:rPr lang="en-US" sz="700" b="0" i="0" u="none" strike="noStrike">
                          <a:solidFill>
                            <a:srgbClr val="000000"/>
                          </a:solidFill>
                          <a:effectLst/>
                          <a:latin typeface="Calibri"/>
                        </a:rPr>
                        <a:t>215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126,985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237,014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c>
                  <a:txBody>
                    <a:bodyPr/>
                    <a:lstStyle/>
                    <a:p>
                      <a:pPr algn="ctr" fontAlgn="b"/>
                      <a:r>
                        <a:rPr lang="en-US" sz="700" b="0" i="0" u="none" strike="noStrike">
                          <a:solidFill>
                            <a:srgbClr val="000000"/>
                          </a:solidFill>
                          <a:effectLst/>
                          <a:latin typeface="Calibri"/>
                        </a:rPr>
                        <a:t>12/19/2016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solidFill>
                      <a:srgbClr val="E4DFEC"/>
                    </a:solidFill>
                  </a:tcPr>
                </a:tc>
              </a:tr>
              <a:tr h="122274">
                <a:tc>
                  <a:txBody>
                    <a:bodyPr/>
                    <a:lstStyle/>
                    <a:p>
                      <a:pPr algn="ctr" fontAlgn="b"/>
                      <a:r>
                        <a:rPr lang="en-US" sz="700" b="1" i="0" u="none" strike="noStrike">
                          <a:solidFill>
                            <a:srgbClr val="000000"/>
                          </a:solidFill>
                          <a:effectLst/>
                          <a:latin typeface="Calibri"/>
                        </a:rPr>
                        <a:t>Average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endParaRPr lang="en-US" sz="700" b="1"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260,767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endParaRPr lang="en-US" sz="700" b="1" i="0" u="none" strike="noStrike" dirty="0">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99478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costs vs. sales prices cont.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85009873"/>
              </p:ext>
            </p:extLst>
          </p:nvPr>
        </p:nvGraphicFramePr>
        <p:xfrm>
          <a:off x="685800" y="1600200"/>
          <a:ext cx="7924799" cy="4876800"/>
        </p:xfrm>
        <a:graphic>
          <a:graphicData uri="http://schemas.openxmlformats.org/drawingml/2006/table">
            <a:tbl>
              <a:tblPr/>
              <a:tblGrid>
                <a:gridCol w="1299668"/>
                <a:gridCol w="2203094"/>
                <a:gridCol w="2203094"/>
                <a:gridCol w="2218943"/>
              </a:tblGrid>
              <a:tr h="162560">
                <a:tc gridSpan="4">
                  <a:txBody>
                    <a:bodyPr/>
                    <a:lstStyle/>
                    <a:p>
                      <a:pPr algn="ctr" fontAlgn="b"/>
                      <a:r>
                        <a:rPr lang="en-US" sz="1000" b="1" i="0" u="none" strike="noStrike">
                          <a:solidFill>
                            <a:srgbClr val="000000"/>
                          </a:solidFill>
                          <a:effectLst/>
                          <a:latin typeface="Calibri"/>
                        </a:rPr>
                        <a:t>WoodHaven</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162560">
                <a:tc>
                  <a:txBody>
                    <a:bodyPr/>
                    <a:lstStyle/>
                    <a:p>
                      <a:pPr algn="ctr" fontAlgn="b"/>
                      <a:endParaRPr lang="en-US" sz="10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a:endParaRPr>
                    </a:p>
                  </a:txBody>
                  <a:tcPr marL="0" marR="0" marT="0" marB="0" anchor="b">
                    <a:lnL>
                      <a:noFill/>
                    </a:lnL>
                    <a:lnR>
                      <a:noFill/>
                    </a:lnR>
                    <a:lnT>
                      <a:noFill/>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1" i="0" u="sng" strike="noStrike">
                          <a:solidFill>
                            <a:srgbClr val="000000"/>
                          </a:solidFill>
                          <a:effectLst/>
                          <a:latin typeface="Calibri"/>
                        </a:rPr>
                        <a:t>Lot #</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1" i="0" u="sng" strike="noStrike">
                          <a:solidFill>
                            <a:srgbClr val="000000"/>
                          </a:solidFill>
                          <a:effectLst/>
                          <a:latin typeface="Calibri"/>
                        </a:rPr>
                        <a:t>Construction Cost</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1" i="0" u="sng" strike="noStrike">
                          <a:solidFill>
                            <a:srgbClr val="000000"/>
                          </a:solidFill>
                          <a:effectLst/>
                          <a:latin typeface="Calibri"/>
                        </a:rPr>
                        <a:t>Selling Price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1" i="0" u="sng" strike="noStrike">
                          <a:solidFill>
                            <a:srgbClr val="000000"/>
                          </a:solidFill>
                          <a:effectLst/>
                          <a:latin typeface="Calibri"/>
                        </a:rPr>
                        <a:t>Permit Date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182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126,758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257,807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1/25/2016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165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102,739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178,620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1/28/2016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178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139,531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239,150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2/10/2016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141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141,258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239,965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3/23/2016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123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191,785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240,000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3/24/2016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180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137,947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231,660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3/31/2016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139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128,378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211,424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5/23/2016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133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145,791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276,272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5/24/2016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168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125,810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215,110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5/24/2016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143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128,685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213,375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6/1/2016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170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99,487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193,320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6/1/2016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166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127,717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224,809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6/1/2016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175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114,624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207,945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6/1/2016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172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111,098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196,293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6/1/2016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164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116,463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200,420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6/10/2016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136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123,072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220,364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6/17/2016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183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115,628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213,707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6/30/2016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173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126,752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224,623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7/21/2016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171</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90,476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172,599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8/4/2016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152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126,652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221,569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10/4/2016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144</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119,312</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199,750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10/7/2016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159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142,947</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240,550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10/13/2016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145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108,549</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195,025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10/13/2016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r>
                        <a:rPr lang="en-US" sz="1000" b="0" i="0" u="none" strike="noStrike">
                          <a:solidFill>
                            <a:srgbClr val="000000"/>
                          </a:solidFill>
                          <a:effectLst/>
                          <a:latin typeface="Calibri"/>
                        </a:rPr>
                        <a:t>146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134,113</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228,075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a:rPr>
                        <a:t>10/20/2016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r h="162560">
                <a:tc>
                  <a:txBody>
                    <a:bodyPr/>
                    <a:lstStyle/>
                    <a:p>
                      <a:pPr algn="ctr" fontAlgn="b"/>
                      <a:r>
                        <a:rPr lang="en-US" sz="1000" b="0" i="0" u="none" strike="noStrike">
                          <a:solidFill>
                            <a:srgbClr val="000000"/>
                          </a:solidFill>
                          <a:effectLst/>
                          <a:latin typeface="Calibri"/>
                        </a:rPr>
                        <a:t>100</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131,128</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endParaRPr lang="en-US" sz="10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c>
                  <a:txBody>
                    <a:bodyPr/>
                    <a:lstStyle/>
                    <a:p>
                      <a:pPr algn="ctr" fontAlgn="b"/>
                      <a:r>
                        <a:rPr lang="en-US" sz="1000" b="0" i="0" u="none" strike="noStrike">
                          <a:solidFill>
                            <a:srgbClr val="000000"/>
                          </a:solidFill>
                          <a:effectLst/>
                          <a:latin typeface="Calibri"/>
                        </a:rPr>
                        <a:t>11/7/2016</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solidFill>
                      <a:srgbClr val="E4DFEC"/>
                    </a:solidFill>
                  </a:tcPr>
                </a:tc>
              </a:tr>
              <a:tr h="162560">
                <a:tc>
                  <a:txBody>
                    <a:bodyPr/>
                    <a:lstStyle/>
                    <a:p>
                      <a:pPr algn="ctr" fontAlgn="b"/>
                      <a:endParaRPr lang="en-US" sz="10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6350" cap="flat" cmpd="sng" algn="ctr">
                      <a:solidFill>
                        <a:srgbClr val="8064A2"/>
                      </a:solidFill>
                      <a:prstDash val="solid"/>
                      <a:round/>
                      <a:headEnd type="none" w="med" len="med"/>
                      <a:tailEnd type="none" w="med" len="med"/>
                    </a:lnT>
                    <a:lnB w="25400" cap="flat" cmpd="dbl" algn="ctr">
                      <a:solidFill>
                        <a:srgbClr val="8064A2"/>
                      </a:solidFill>
                      <a:prstDash val="solid"/>
                      <a:round/>
                      <a:headEnd type="none" w="med" len="med"/>
                      <a:tailEnd type="none" w="med" len="med"/>
                    </a:lnB>
                  </a:tcPr>
                </a:tc>
              </a:tr>
              <a:tr h="162560">
                <a:tc>
                  <a:txBody>
                    <a:bodyPr/>
                    <a:lstStyle/>
                    <a:p>
                      <a:pPr algn="ctr" fontAlgn="b"/>
                      <a:r>
                        <a:rPr lang="en-US" sz="1000" b="1" i="0" u="none" strike="noStrike">
                          <a:solidFill>
                            <a:srgbClr val="000000"/>
                          </a:solidFill>
                          <a:effectLst/>
                          <a:latin typeface="Calibri"/>
                        </a:rPr>
                        <a:t>Average</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000" b="1" i="0" u="none" strike="noStrike">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a:rPr>
                        <a:t>218,435</a:t>
                      </a: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c>
                  <a:txBody>
                    <a:bodyPr/>
                    <a:lstStyle/>
                    <a:p>
                      <a:pPr algn="l" fontAlgn="b"/>
                      <a:endParaRPr lang="en-US" sz="1000" b="1" i="0" u="none" strike="noStrike" dirty="0">
                        <a:solidFill>
                          <a:srgbClr val="000000"/>
                        </a:solidFill>
                        <a:effectLst/>
                        <a:latin typeface="Calibri"/>
                      </a:endParaRPr>
                    </a:p>
                  </a:txBody>
                  <a:tcPr marL="0" marR="0" marT="0" marB="0" anchor="b">
                    <a:lnL w="6350" cap="flat" cmpd="sng" algn="ctr">
                      <a:solidFill>
                        <a:srgbClr val="8064A2"/>
                      </a:solidFill>
                      <a:prstDash val="solid"/>
                      <a:round/>
                      <a:headEnd type="none" w="med" len="med"/>
                      <a:tailEnd type="none" w="med" len="med"/>
                    </a:lnL>
                    <a:lnR w="6350" cap="flat" cmpd="sng" algn="ctr">
                      <a:solidFill>
                        <a:srgbClr val="8064A2"/>
                      </a:solidFill>
                      <a:prstDash val="solid"/>
                      <a:round/>
                      <a:headEnd type="none" w="med" len="med"/>
                      <a:tailEnd type="none" w="med" len="med"/>
                    </a:lnR>
                    <a:lnT w="25400" cap="flat" cmpd="dbl" algn="ctr">
                      <a:solidFill>
                        <a:srgbClr val="8064A2"/>
                      </a:solidFill>
                      <a:prstDash val="solid"/>
                      <a:round/>
                      <a:headEnd type="none" w="med" len="med"/>
                      <a:tailEnd type="none" w="med" len="med"/>
                    </a:lnT>
                    <a:lnB w="6350" cap="flat" cmpd="sng" algn="ctr">
                      <a:solidFill>
                        <a:srgbClr val="8064A2"/>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301599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rate/Assessed Value (for 5 Years)</a:t>
            </a:r>
            <a:endParaRPr lang="en-US" dirty="0"/>
          </a:p>
        </p:txBody>
      </p:sp>
      <p:sp>
        <p:nvSpPr>
          <p:cNvPr id="3" name="TextBox 2"/>
          <p:cNvSpPr txBox="1"/>
          <p:nvPr/>
        </p:nvSpPr>
        <p:spPr>
          <a:xfrm>
            <a:off x="914400" y="1752600"/>
            <a:ext cx="7239000" cy="646331"/>
          </a:xfrm>
          <a:prstGeom prst="rect">
            <a:avLst/>
          </a:prstGeom>
          <a:noFill/>
        </p:spPr>
        <p:txBody>
          <a:bodyPr wrap="square" rtlCol="0">
            <a:spAutoFit/>
          </a:bodyPr>
          <a:lstStyle/>
          <a:p>
            <a:r>
              <a:rPr lang="en-US" b="1" dirty="0" smtClean="0"/>
              <a:t>Cathy Gardner, Clerk-Treasurer; Melissa Davidson, Administrative Assistant</a:t>
            </a:r>
            <a:endParaRPr lang="en-US" b="1" dirty="0"/>
          </a:p>
        </p:txBody>
      </p:sp>
      <p:sp>
        <p:nvSpPr>
          <p:cNvPr id="4" name="TextBox 3"/>
          <p:cNvSpPr txBox="1"/>
          <p:nvPr/>
        </p:nvSpPr>
        <p:spPr>
          <a:xfrm>
            <a:off x="533400" y="2819400"/>
            <a:ext cx="6858000" cy="2585323"/>
          </a:xfrm>
          <a:prstGeom prst="rect">
            <a:avLst/>
          </a:prstGeom>
          <a:noFill/>
        </p:spPr>
        <p:txBody>
          <a:bodyPr wrap="square" rtlCol="0">
            <a:spAutoFit/>
          </a:bodyPr>
          <a:lstStyle/>
          <a:p>
            <a:r>
              <a:rPr lang="en-US" b="1" dirty="0" smtClean="0"/>
              <a:t>YEAR	TAX RATE	ASSESSED VALUE</a:t>
            </a:r>
          </a:p>
          <a:p>
            <a:endParaRPr lang="en-US" dirty="0"/>
          </a:p>
          <a:p>
            <a:r>
              <a:rPr lang="en-US" dirty="0" smtClean="0"/>
              <a:t>2013</a:t>
            </a:r>
            <a:r>
              <a:rPr lang="en-US" dirty="0"/>
              <a:t>	.5663		$209,479,776</a:t>
            </a:r>
          </a:p>
          <a:p>
            <a:r>
              <a:rPr lang="en-US" dirty="0"/>
              <a:t>2014	.5373		$220,571,738</a:t>
            </a:r>
          </a:p>
          <a:p>
            <a:r>
              <a:rPr lang="en-US" dirty="0"/>
              <a:t>2015	.5415		$233,628,829</a:t>
            </a:r>
          </a:p>
          <a:p>
            <a:r>
              <a:rPr lang="en-US" dirty="0"/>
              <a:t>2016	.5038		$276,770,590</a:t>
            </a:r>
          </a:p>
          <a:p>
            <a:r>
              <a:rPr lang="en-US" dirty="0"/>
              <a:t>2017	.4973		$315,442,083</a:t>
            </a:r>
          </a:p>
          <a:p>
            <a:pPr lvl="1"/>
            <a:endParaRPr lang="en-US" dirty="0" smtClean="0"/>
          </a:p>
          <a:p>
            <a:pPr marL="800100" lvl="1" indent="-342900">
              <a:buAutoNum type="arabicPlain" startAt="2013"/>
            </a:pPr>
            <a:endParaRPr lang="en-US" dirty="0" smtClean="0"/>
          </a:p>
        </p:txBody>
      </p:sp>
      <p:pic>
        <p:nvPicPr>
          <p:cNvPr id="1026" name="Picture 2" descr="C:\Users\tgalbraith\AppData\Local\Microsoft\Windows\INetCache\IE\GTGXGEO0\Property-Tax[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548756"/>
            <a:ext cx="24384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04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600 West - Administration</a:t>
            </a:r>
            <a:endParaRPr lang="en-US" dirty="0"/>
          </a:p>
        </p:txBody>
      </p:sp>
      <p:sp>
        <p:nvSpPr>
          <p:cNvPr id="3" name="TextBox 2"/>
          <p:cNvSpPr txBox="1"/>
          <p:nvPr/>
        </p:nvSpPr>
        <p:spPr>
          <a:xfrm>
            <a:off x="868680" y="2971800"/>
            <a:ext cx="6858000" cy="3416320"/>
          </a:xfrm>
          <a:prstGeom prst="rect">
            <a:avLst/>
          </a:prstGeom>
          <a:noFill/>
        </p:spPr>
        <p:txBody>
          <a:bodyPr wrap="square" rtlCol="0">
            <a:spAutoFit/>
          </a:bodyPr>
          <a:lstStyle/>
          <a:p>
            <a:r>
              <a:rPr lang="en-US" b="1" dirty="0"/>
              <a:t>County Road 600 West </a:t>
            </a:r>
            <a:endParaRPr lang="en-US" dirty="0"/>
          </a:p>
          <a:p>
            <a:r>
              <a:rPr lang="en-US" dirty="0"/>
              <a:t> </a:t>
            </a:r>
          </a:p>
          <a:p>
            <a:pPr lvl="0"/>
            <a:r>
              <a:rPr lang="en-US" dirty="0"/>
              <a:t>Wrote white paper on CR 600 West traffic and commissioned drone photographer. </a:t>
            </a:r>
            <a:endParaRPr lang="en-US" dirty="0" smtClean="0"/>
          </a:p>
          <a:p>
            <a:pPr lvl="0"/>
            <a:endParaRPr lang="en-US" dirty="0"/>
          </a:p>
          <a:p>
            <a:pPr lvl="0"/>
            <a:r>
              <a:rPr lang="en-US" dirty="0"/>
              <a:t>Set-up meetings with INDOT Commissioner, Speaker Bosma and representatives of the Indy Metropolitan Planning Organization to share our white paper on CR 600 West</a:t>
            </a:r>
            <a:r>
              <a:rPr lang="en-US" dirty="0" smtClean="0"/>
              <a:t>.</a:t>
            </a:r>
          </a:p>
          <a:p>
            <a:pPr lvl="0"/>
            <a:endParaRPr lang="en-US" dirty="0"/>
          </a:p>
          <a:p>
            <a:pPr lvl="0"/>
            <a:r>
              <a:rPr lang="en-US" dirty="0"/>
              <a:t>Made an appeal to the Hancock County Redevelopment Commission on moving up the timeline for construction on CR 600 West.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flipV="1">
            <a:off x="5638800" y="1600200"/>
            <a:ext cx="2685080" cy="1640987"/>
          </a:xfrm>
          <a:prstGeom prst="rect">
            <a:avLst/>
          </a:prstGeom>
        </p:spPr>
      </p:pic>
    </p:spTree>
    <p:extLst>
      <p:ext uri="{BB962C8B-B14F-4D97-AF65-F5344CB8AC3E}">
        <p14:creationId xmlns:p14="http://schemas.microsoft.com/office/powerpoint/2010/main" val="560244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229600" cy="1066800"/>
          </a:xfrm>
        </p:spPr>
        <p:txBody>
          <a:bodyPr/>
          <a:lstStyle/>
          <a:p>
            <a:r>
              <a:rPr lang="en-US" dirty="0" smtClean="0"/>
              <a:t>Speaking engagements</a:t>
            </a:r>
            <a:endParaRPr lang="en-US" dirty="0"/>
          </a:p>
        </p:txBody>
      </p:sp>
      <p:sp>
        <p:nvSpPr>
          <p:cNvPr id="3" name="TextBox 2"/>
          <p:cNvSpPr txBox="1"/>
          <p:nvPr/>
        </p:nvSpPr>
        <p:spPr>
          <a:xfrm>
            <a:off x="152400" y="1066800"/>
            <a:ext cx="7315200" cy="2585323"/>
          </a:xfrm>
          <a:prstGeom prst="rect">
            <a:avLst/>
          </a:prstGeom>
          <a:noFill/>
        </p:spPr>
        <p:txBody>
          <a:bodyPr wrap="square" rtlCol="0">
            <a:spAutoFit/>
          </a:bodyPr>
          <a:lstStyle/>
          <a:p>
            <a:pPr lvl="0"/>
            <a:r>
              <a:rPr lang="en-US" dirty="0" smtClean="0"/>
              <a:t>Served </a:t>
            </a:r>
            <a:r>
              <a:rPr lang="en-US" dirty="0"/>
              <a:t>on Newly Elected Officials Panel for IACT</a:t>
            </a:r>
            <a:r>
              <a:rPr lang="en-US" dirty="0" smtClean="0"/>
              <a:t>.</a:t>
            </a:r>
          </a:p>
          <a:p>
            <a:pPr lvl="0"/>
            <a:endParaRPr lang="en-US" dirty="0"/>
          </a:p>
          <a:p>
            <a:pPr lvl="0"/>
            <a:r>
              <a:rPr lang="en-US" dirty="0"/>
              <a:t>Spoke to HRH Board and community leaders at the opening of the Hancock Wellness Center</a:t>
            </a:r>
            <a:r>
              <a:rPr lang="en-US" dirty="0" smtClean="0"/>
              <a:t>.</a:t>
            </a:r>
          </a:p>
          <a:p>
            <a:pPr lvl="0"/>
            <a:endParaRPr lang="en-US" dirty="0"/>
          </a:p>
          <a:p>
            <a:pPr lvl="0"/>
            <a:r>
              <a:rPr lang="en-US" dirty="0"/>
              <a:t>Annual </a:t>
            </a:r>
            <a:r>
              <a:rPr lang="en-US" dirty="0" smtClean="0"/>
              <a:t>“State </a:t>
            </a:r>
            <a:r>
              <a:rPr lang="en-US" dirty="0"/>
              <a:t>of the T</a:t>
            </a:r>
            <a:r>
              <a:rPr lang="en-US" dirty="0" smtClean="0"/>
              <a:t>own</a:t>
            </a:r>
            <a:r>
              <a:rPr lang="en-US" dirty="0"/>
              <a:t>” presentation at the Fortville/McCordsville Chamber of Commerce</a:t>
            </a:r>
            <a:r>
              <a:rPr lang="en-US" dirty="0" smtClean="0"/>
              <a:t>.</a:t>
            </a:r>
          </a:p>
          <a:p>
            <a:pPr lvl="0"/>
            <a:endParaRPr lang="en-US" dirty="0"/>
          </a:p>
          <a:p>
            <a:pPr lvl="0"/>
            <a:r>
              <a:rPr lang="en-US" dirty="0"/>
              <a:t>Spoke to 2</a:t>
            </a:r>
            <a:r>
              <a:rPr lang="en-US" baseline="30000" dirty="0"/>
              <a:t>nd</a:t>
            </a:r>
            <a:r>
              <a:rPr lang="en-US" dirty="0"/>
              <a:t> grade Girl Scouts.</a:t>
            </a:r>
          </a:p>
        </p:txBody>
      </p:sp>
      <p:sp>
        <p:nvSpPr>
          <p:cNvPr id="7" name="TextBox 6"/>
          <p:cNvSpPr txBox="1"/>
          <p:nvPr/>
        </p:nvSpPr>
        <p:spPr>
          <a:xfrm>
            <a:off x="228600" y="3652123"/>
            <a:ext cx="4800600" cy="707886"/>
          </a:xfrm>
          <a:prstGeom prst="rect">
            <a:avLst/>
          </a:prstGeom>
          <a:noFill/>
        </p:spPr>
        <p:txBody>
          <a:bodyPr wrap="square" rtlCol="0">
            <a:spAutoFit/>
          </a:bodyPr>
          <a:lstStyle/>
          <a:p>
            <a:r>
              <a:rPr lang="en-US" sz="4000" dirty="0" smtClean="0">
                <a:solidFill>
                  <a:schemeClr val="tx2"/>
                </a:solidFill>
              </a:rPr>
              <a:t>Grants/Legislation</a:t>
            </a:r>
            <a:endParaRPr lang="en-US" sz="4000" dirty="0">
              <a:solidFill>
                <a:schemeClr val="tx2"/>
              </a:solidFill>
            </a:endParaRPr>
          </a:p>
        </p:txBody>
      </p:sp>
      <p:sp>
        <p:nvSpPr>
          <p:cNvPr id="8" name="TextBox 7"/>
          <p:cNvSpPr txBox="1"/>
          <p:nvPr/>
        </p:nvSpPr>
        <p:spPr>
          <a:xfrm>
            <a:off x="228600" y="4495800"/>
            <a:ext cx="7630602" cy="2031325"/>
          </a:xfrm>
          <a:prstGeom prst="rect">
            <a:avLst/>
          </a:prstGeom>
          <a:noFill/>
        </p:spPr>
        <p:txBody>
          <a:bodyPr wrap="square" rtlCol="0">
            <a:spAutoFit/>
          </a:bodyPr>
          <a:lstStyle/>
          <a:p>
            <a:pPr lvl="0"/>
            <a:r>
              <a:rPr lang="en-US" dirty="0"/>
              <a:t>Applied and received two Hancock County Community Foundation Grants – One for integrated school signage and one for a comprehensive economic impact analysis of the CR 600 West Corridor.  </a:t>
            </a:r>
            <a:endParaRPr lang="en-US" dirty="0" smtClean="0"/>
          </a:p>
          <a:p>
            <a:pPr lvl="0"/>
            <a:endParaRPr lang="en-US" dirty="0"/>
          </a:p>
          <a:p>
            <a:pPr lvl="0"/>
            <a:r>
              <a:rPr lang="en-US" dirty="0"/>
              <a:t>Worked with IACT on SEA 308, which provides additional funding to rapidly growing communities. This provision in the statute only applied to three municipalities in the State. </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457200"/>
            <a:ext cx="1524000" cy="1524000"/>
          </a:xfrm>
          <a:prstGeom prst="rect">
            <a:avLst/>
          </a:prstGeom>
        </p:spPr>
      </p:pic>
      <p:sp>
        <p:nvSpPr>
          <p:cNvPr id="10" name="TextBox 9"/>
          <p:cNvSpPr txBox="1"/>
          <p:nvPr/>
        </p:nvSpPr>
        <p:spPr>
          <a:xfrm>
            <a:off x="7239000" y="2133600"/>
            <a:ext cx="1905000" cy="338554"/>
          </a:xfrm>
          <a:prstGeom prst="rect">
            <a:avLst/>
          </a:prstGeom>
          <a:noFill/>
        </p:spPr>
        <p:txBody>
          <a:bodyPr wrap="square" rtlCol="0">
            <a:spAutoFit/>
          </a:bodyPr>
          <a:lstStyle/>
          <a:p>
            <a:r>
              <a:rPr lang="en-US" sz="800" b="1" dirty="0" smtClean="0"/>
              <a:t>Hancock Wellness opened in McCordsville in February of 2016.</a:t>
            </a:r>
            <a:endParaRPr lang="en-US" sz="800" b="1" dirty="0"/>
          </a:p>
        </p:txBody>
      </p:sp>
    </p:spTree>
    <p:extLst>
      <p:ext uri="{BB962C8B-B14F-4D97-AF65-F5344CB8AC3E}">
        <p14:creationId xmlns:p14="http://schemas.microsoft.com/office/powerpoint/2010/main" val="4211806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Boards, task forces, etc.</a:t>
            </a:r>
            <a:endParaRPr lang="en-US" dirty="0"/>
          </a:p>
        </p:txBody>
      </p:sp>
      <p:sp>
        <p:nvSpPr>
          <p:cNvPr id="3" name="TextBox 2"/>
          <p:cNvSpPr txBox="1"/>
          <p:nvPr/>
        </p:nvSpPr>
        <p:spPr>
          <a:xfrm>
            <a:off x="762000" y="1600200"/>
            <a:ext cx="7696200" cy="4801314"/>
          </a:xfrm>
          <a:prstGeom prst="rect">
            <a:avLst/>
          </a:prstGeom>
          <a:noFill/>
        </p:spPr>
        <p:txBody>
          <a:bodyPr wrap="square" rtlCol="0">
            <a:spAutoFit/>
          </a:bodyPr>
          <a:lstStyle/>
          <a:p>
            <a:pPr lvl="0"/>
            <a:r>
              <a:rPr lang="en-US" dirty="0"/>
              <a:t>Continued serving on the Mt. Vernon Education Foundation (MVEF</a:t>
            </a:r>
            <a:r>
              <a:rPr lang="en-US" dirty="0" smtClean="0"/>
              <a:t>); </a:t>
            </a:r>
            <a:endParaRPr lang="en-US" dirty="0"/>
          </a:p>
          <a:p>
            <a:pPr lvl="0"/>
            <a:endParaRPr lang="en-US" dirty="0"/>
          </a:p>
          <a:p>
            <a:pPr lvl="0"/>
            <a:r>
              <a:rPr lang="en-US" dirty="0" smtClean="0"/>
              <a:t>Continued serving on IACT Executive </a:t>
            </a:r>
            <a:r>
              <a:rPr lang="en-US" dirty="0"/>
              <a:t>Board, Legislative Committee and Environment </a:t>
            </a:r>
            <a:r>
              <a:rPr lang="en-US" dirty="0" smtClean="0"/>
              <a:t>Committee.</a:t>
            </a:r>
          </a:p>
          <a:p>
            <a:pPr lvl="0"/>
            <a:endParaRPr lang="en-US" dirty="0"/>
          </a:p>
          <a:p>
            <a:pPr lvl="0"/>
            <a:r>
              <a:rPr lang="en-US" dirty="0"/>
              <a:t>Indiana Regional Transportation </a:t>
            </a:r>
            <a:r>
              <a:rPr lang="en-US" dirty="0" smtClean="0"/>
              <a:t>Council Policy Committee.</a:t>
            </a:r>
          </a:p>
          <a:p>
            <a:pPr lvl="0"/>
            <a:endParaRPr lang="en-US" dirty="0"/>
          </a:p>
          <a:p>
            <a:pPr lvl="0"/>
            <a:r>
              <a:rPr lang="en-US" dirty="0"/>
              <a:t>Board member of the Hancock County Economic Development Council.  </a:t>
            </a:r>
            <a:endParaRPr lang="en-US" dirty="0" smtClean="0"/>
          </a:p>
          <a:p>
            <a:pPr lvl="0"/>
            <a:endParaRPr lang="en-US" dirty="0"/>
          </a:p>
          <a:p>
            <a:pPr lvl="0"/>
            <a:r>
              <a:rPr lang="en-US" dirty="0"/>
              <a:t>Invited to serve beginning in 2017 on the Hancock Regional Hospital Foundation. </a:t>
            </a:r>
            <a:endParaRPr lang="en-US" dirty="0" smtClean="0"/>
          </a:p>
          <a:p>
            <a:pPr lvl="0"/>
            <a:endParaRPr lang="en-US" dirty="0"/>
          </a:p>
          <a:p>
            <a:pPr lvl="0"/>
            <a:r>
              <a:rPr lang="en-US" dirty="0"/>
              <a:t>Served on the MVCSC Feasibility Task Force. </a:t>
            </a:r>
            <a:endParaRPr lang="en-US" dirty="0" smtClean="0"/>
          </a:p>
          <a:p>
            <a:pPr lvl="0"/>
            <a:endParaRPr lang="en-US" dirty="0"/>
          </a:p>
          <a:p>
            <a:pPr lvl="0"/>
            <a:r>
              <a:rPr lang="en-US" dirty="0"/>
              <a:t>Member of HRH’s Healthy 365 Committee</a:t>
            </a:r>
            <a:r>
              <a:rPr lang="en-US" dirty="0" smtClean="0"/>
              <a:t>.</a:t>
            </a:r>
          </a:p>
          <a:p>
            <a:pPr lvl="0"/>
            <a:endParaRPr lang="en-US" dirty="0"/>
          </a:p>
          <a:p>
            <a:pPr lvl="0"/>
            <a:r>
              <a:rPr lang="en-US" dirty="0"/>
              <a:t>Served on search committee for new MVEF Director.</a:t>
            </a:r>
          </a:p>
        </p:txBody>
      </p:sp>
    </p:spTree>
    <p:extLst>
      <p:ext uri="{BB962C8B-B14F-4D97-AF65-F5344CB8AC3E}">
        <p14:creationId xmlns:p14="http://schemas.microsoft.com/office/powerpoint/2010/main" val="268140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610" y="228600"/>
            <a:ext cx="8229600" cy="914400"/>
          </a:xfrm>
        </p:spPr>
        <p:txBody>
          <a:bodyPr/>
          <a:lstStyle/>
          <a:p>
            <a:r>
              <a:rPr lang="en-US" dirty="0" smtClean="0"/>
              <a:t>Events</a:t>
            </a:r>
            <a:endParaRPr lang="en-US" dirty="0"/>
          </a:p>
        </p:txBody>
      </p:sp>
      <p:sp>
        <p:nvSpPr>
          <p:cNvPr id="3" name="TextBox 2"/>
          <p:cNvSpPr txBox="1"/>
          <p:nvPr/>
        </p:nvSpPr>
        <p:spPr>
          <a:xfrm>
            <a:off x="444610" y="1083945"/>
            <a:ext cx="7924800" cy="5909310"/>
          </a:xfrm>
          <a:prstGeom prst="rect">
            <a:avLst/>
          </a:prstGeom>
          <a:noFill/>
        </p:spPr>
        <p:txBody>
          <a:bodyPr wrap="square" rtlCol="0">
            <a:spAutoFit/>
          </a:bodyPr>
          <a:lstStyle/>
          <a:p>
            <a:pPr lvl="0"/>
            <a:r>
              <a:rPr lang="en-US" sz="1400" dirty="0" smtClean="0"/>
              <a:t>Established </a:t>
            </a:r>
            <a:r>
              <a:rPr lang="en-US" sz="1400" dirty="0"/>
              <a:t>the McCordsville Volunteer Program (MVP</a:t>
            </a:r>
            <a:r>
              <a:rPr lang="en-US" sz="1400" dirty="0" smtClean="0"/>
              <a:t>).</a:t>
            </a:r>
          </a:p>
          <a:p>
            <a:pPr lvl="0"/>
            <a:endParaRPr lang="en-US" sz="1400" dirty="0"/>
          </a:p>
          <a:p>
            <a:pPr lvl="0"/>
            <a:r>
              <a:rPr lang="en-US" sz="1400" dirty="0"/>
              <a:t>Wine and </a:t>
            </a:r>
            <a:r>
              <a:rPr lang="en-US" sz="1400" dirty="0" smtClean="0"/>
              <a:t>Canvas event in Community Room.</a:t>
            </a:r>
          </a:p>
          <a:p>
            <a:pPr lvl="0"/>
            <a:endParaRPr lang="en-US" sz="1400" dirty="0"/>
          </a:p>
          <a:p>
            <a:pPr lvl="0"/>
            <a:r>
              <a:rPr lang="en-US" sz="1400" dirty="0"/>
              <a:t>Easter Egg </a:t>
            </a:r>
            <a:r>
              <a:rPr lang="en-US" sz="1400" dirty="0" smtClean="0"/>
              <a:t>Hunt.</a:t>
            </a:r>
          </a:p>
          <a:p>
            <a:pPr lvl="0"/>
            <a:endParaRPr lang="en-US" sz="1400" dirty="0"/>
          </a:p>
          <a:p>
            <a:pPr lvl="0"/>
            <a:r>
              <a:rPr lang="en-US" sz="1400" dirty="0"/>
              <a:t>2</a:t>
            </a:r>
            <a:r>
              <a:rPr lang="en-US" sz="1400" baseline="30000" dirty="0"/>
              <a:t>nd</a:t>
            </a:r>
            <a:r>
              <a:rPr lang="en-US" sz="1400" dirty="0"/>
              <a:t> Annual </a:t>
            </a:r>
            <a:r>
              <a:rPr lang="en-US" sz="1400" dirty="0" smtClean="0"/>
              <a:t>5K.</a:t>
            </a:r>
          </a:p>
          <a:p>
            <a:pPr lvl="0"/>
            <a:endParaRPr lang="en-US" sz="1400" dirty="0"/>
          </a:p>
          <a:p>
            <a:pPr lvl="0"/>
            <a:r>
              <a:rPr lang="en-US" sz="1400" dirty="0"/>
              <a:t>Scored </a:t>
            </a:r>
            <a:r>
              <a:rPr lang="en-US" sz="1400" dirty="0" smtClean="0"/>
              <a:t>Bicentennial Torch </a:t>
            </a:r>
            <a:r>
              <a:rPr lang="en-US" sz="1400" dirty="0"/>
              <a:t>Bearer applications and help plan the McCordsville Bicentennial event</a:t>
            </a:r>
            <a:r>
              <a:rPr lang="en-US" sz="1400" dirty="0" smtClean="0"/>
              <a:t>.</a:t>
            </a:r>
          </a:p>
          <a:p>
            <a:pPr lvl="0"/>
            <a:endParaRPr lang="en-US" sz="1400" dirty="0"/>
          </a:p>
          <a:p>
            <a:pPr lvl="0"/>
            <a:r>
              <a:rPr lang="en-US" sz="1400" dirty="0"/>
              <a:t>Planned two Movie Nights</a:t>
            </a:r>
            <a:r>
              <a:rPr lang="en-US" sz="1400" dirty="0" smtClean="0"/>
              <a:t>.</a:t>
            </a:r>
          </a:p>
          <a:p>
            <a:pPr lvl="0"/>
            <a:endParaRPr lang="en-US" sz="1400" dirty="0"/>
          </a:p>
          <a:p>
            <a:pPr lvl="0"/>
            <a:r>
              <a:rPr lang="en-US" sz="1400" dirty="0"/>
              <a:t>Worked with HCCF on their Celebrating Communities bus tour and spoke to participants about how McCordsville is using the grant </a:t>
            </a:r>
            <a:r>
              <a:rPr lang="en-US" sz="1400" dirty="0" smtClean="0"/>
              <a:t>funding.. </a:t>
            </a:r>
          </a:p>
          <a:p>
            <a:pPr lvl="0"/>
            <a:endParaRPr lang="en-US" sz="1400" dirty="0"/>
          </a:p>
          <a:p>
            <a:pPr lvl="0"/>
            <a:r>
              <a:rPr lang="en-US" sz="1400" dirty="0"/>
              <a:t>Planned retirement party for Max Meise</a:t>
            </a:r>
            <a:r>
              <a:rPr lang="en-US" sz="1400" dirty="0" smtClean="0"/>
              <a:t>.</a:t>
            </a:r>
          </a:p>
          <a:p>
            <a:pPr lvl="0"/>
            <a:endParaRPr lang="en-US" sz="1400" dirty="0"/>
          </a:p>
          <a:p>
            <a:pPr lvl="0"/>
            <a:r>
              <a:rPr lang="en-US" sz="1400" dirty="0"/>
              <a:t>Worked with Your Town Fox 59 on places to go in McCordsville</a:t>
            </a:r>
            <a:r>
              <a:rPr lang="en-US" sz="1400" dirty="0" smtClean="0"/>
              <a:t>.</a:t>
            </a:r>
          </a:p>
          <a:p>
            <a:pPr lvl="0"/>
            <a:endParaRPr lang="en-US" sz="1400" dirty="0"/>
          </a:p>
          <a:p>
            <a:pPr lvl="0"/>
            <a:r>
              <a:rPr lang="en-US" sz="1400" dirty="0"/>
              <a:t>2</a:t>
            </a:r>
            <a:r>
              <a:rPr lang="en-US" sz="1400" baseline="30000" dirty="0"/>
              <a:t>nd</a:t>
            </a:r>
            <a:r>
              <a:rPr lang="en-US" sz="1400" dirty="0"/>
              <a:t> Annual </a:t>
            </a:r>
            <a:r>
              <a:rPr lang="en-US" sz="1400" dirty="0" smtClean="0"/>
              <a:t>Trunk-or-Treat.</a:t>
            </a:r>
          </a:p>
          <a:p>
            <a:pPr lvl="0"/>
            <a:endParaRPr lang="en-US" sz="1400" dirty="0"/>
          </a:p>
          <a:p>
            <a:pPr lvl="0"/>
            <a:r>
              <a:rPr lang="en-US" sz="1400" dirty="0" smtClean="0"/>
              <a:t>Annual Tree Lighting.</a:t>
            </a:r>
          </a:p>
          <a:p>
            <a:pPr lvl="0"/>
            <a:endParaRPr lang="en-US" sz="1400" dirty="0" smtClean="0"/>
          </a:p>
          <a:p>
            <a:pPr lvl="0"/>
            <a:r>
              <a:rPr lang="en-US" sz="1400" dirty="0" smtClean="0"/>
              <a:t>Annual Holiday Party. </a:t>
            </a:r>
          </a:p>
          <a:p>
            <a:pPr lvl="0"/>
            <a:endParaRPr lang="en-US" sz="1400" dirty="0"/>
          </a:p>
          <a:p>
            <a:pPr lvl="0"/>
            <a:r>
              <a:rPr lang="en-US" sz="1400" dirty="0" smtClean="0"/>
              <a:t>Coordinated Dress for Success annual donation event. </a:t>
            </a:r>
          </a:p>
          <a:p>
            <a:pPr lvl="0"/>
            <a:endParaRPr lang="en-US" sz="1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249559" y="837041"/>
            <a:ext cx="1676400" cy="1526318"/>
          </a:xfrm>
          <a:prstGeom prst="rect">
            <a:avLst/>
          </a:prstGeom>
        </p:spPr>
      </p:pic>
      <p:sp>
        <p:nvSpPr>
          <p:cNvPr id="5" name="TextBox 4"/>
          <p:cNvSpPr txBox="1"/>
          <p:nvPr/>
        </p:nvSpPr>
        <p:spPr>
          <a:xfrm>
            <a:off x="6059059" y="2457332"/>
            <a:ext cx="2057400" cy="215444"/>
          </a:xfrm>
          <a:prstGeom prst="rect">
            <a:avLst/>
          </a:prstGeom>
          <a:noFill/>
        </p:spPr>
        <p:txBody>
          <a:bodyPr wrap="square" rtlCol="0">
            <a:spAutoFit/>
          </a:bodyPr>
          <a:lstStyle/>
          <a:p>
            <a:r>
              <a:rPr lang="en-US" sz="800" b="1" dirty="0" smtClean="0"/>
              <a:t>MVPs helping at Bicentennial Event.</a:t>
            </a:r>
            <a:endParaRPr lang="en-US" sz="8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524499" y="4229101"/>
            <a:ext cx="2209802" cy="1828800"/>
          </a:xfrm>
          <a:prstGeom prst="rect">
            <a:avLst/>
          </a:prstGeom>
        </p:spPr>
      </p:pic>
      <p:sp>
        <p:nvSpPr>
          <p:cNvPr id="7" name="TextBox 6"/>
          <p:cNvSpPr txBox="1"/>
          <p:nvPr/>
        </p:nvSpPr>
        <p:spPr>
          <a:xfrm>
            <a:off x="5715000" y="6395255"/>
            <a:ext cx="1879159" cy="215444"/>
          </a:xfrm>
          <a:prstGeom prst="rect">
            <a:avLst/>
          </a:prstGeom>
          <a:noFill/>
        </p:spPr>
        <p:txBody>
          <a:bodyPr wrap="square" rtlCol="0">
            <a:spAutoFit/>
          </a:bodyPr>
          <a:lstStyle/>
          <a:p>
            <a:r>
              <a:rPr lang="en-US" sz="800" b="1" dirty="0" smtClean="0"/>
              <a:t>Trunk-or-Treat is fun for all ages.</a:t>
            </a:r>
            <a:endParaRPr lang="en-US" sz="800" b="1" dirty="0"/>
          </a:p>
        </p:txBody>
      </p:sp>
    </p:spTree>
    <p:extLst>
      <p:ext uri="{BB962C8B-B14F-4D97-AF65-F5344CB8AC3E}">
        <p14:creationId xmlns:p14="http://schemas.microsoft.com/office/powerpoint/2010/main" val="1718763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Room/Shelter Use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26701077"/>
              </p:ext>
            </p:extLst>
          </p:nvPr>
        </p:nvGraphicFramePr>
        <p:xfrm>
          <a:off x="457200" y="1524000"/>
          <a:ext cx="8534401" cy="1828798"/>
        </p:xfrm>
        <a:graphic>
          <a:graphicData uri="http://schemas.openxmlformats.org/drawingml/2006/table">
            <a:tbl>
              <a:tblPr/>
              <a:tblGrid>
                <a:gridCol w="2087950"/>
                <a:gridCol w="539850"/>
                <a:gridCol w="531912"/>
                <a:gridCol w="468399"/>
                <a:gridCol w="444583"/>
                <a:gridCol w="404888"/>
                <a:gridCol w="412827"/>
                <a:gridCol w="436643"/>
                <a:gridCol w="444583"/>
                <a:gridCol w="428705"/>
                <a:gridCol w="444583"/>
                <a:gridCol w="444583"/>
                <a:gridCol w="460461"/>
                <a:gridCol w="603363"/>
                <a:gridCol w="381071"/>
              </a:tblGrid>
              <a:tr h="203902">
                <a:tc>
                  <a:txBody>
                    <a:bodyPr/>
                    <a:lstStyle/>
                    <a:p>
                      <a:pPr algn="l" fontAlgn="b"/>
                      <a:r>
                        <a:rPr lang="en-US" sz="700" b="1" i="0" u="none" strike="noStrike">
                          <a:solidFill>
                            <a:srgbClr val="000000"/>
                          </a:solidFill>
                          <a:effectLst/>
                          <a:latin typeface="Calibri"/>
                        </a:rPr>
                        <a:t>Community Room</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Jan</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Feb</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Mar</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April</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May</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June</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July</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August</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Sept</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Oct</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Nov</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Dec</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Year to Date</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700" b="1"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203902">
                <a:tc>
                  <a:txBody>
                    <a:bodyPr/>
                    <a:lstStyle/>
                    <a:p>
                      <a:pPr algn="l" fontAlgn="b"/>
                      <a:r>
                        <a:rPr lang="en-US" sz="700" b="0" i="0" u="none" strike="noStrike">
                          <a:solidFill>
                            <a:srgbClr val="000000"/>
                          </a:solidFill>
                          <a:effectLst/>
                          <a:latin typeface="Calibri"/>
                        </a:rPr>
                        <a:t>Exercise Class </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7</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5</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5</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17</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endParaRPr lang="en-US" sz="700" b="0"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203902">
                <a:tc>
                  <a:txBody>
                    <a:bodyPr/>
                    <a:lstStyle/>
                    <a:p>
                      <a:pPr algn="l" fontAlgn="b"/>
                      <a:r>
                        <a:rPr lang="en-US" sz="700" b="0" i="0" u="none" strike="noStrike">
                          <a:solidFill>
                            <a:srgbClr val="000000"/>
                          </a:solidFill>
                          <a:effectLst/>
                          <a:latin typeface="Calibri"/>
                        </a:rPr>
                        <a:t>Girl Scout Troops </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25</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203902">
                <a:tc>
                  <a:txBody>
                    <a:bodyPr/>
                    <a:lstStyle/>
                    <a:p>
                      <a:pPr algn="l" fontAlgn="ctr"/>
                      <a:r>
                        <a:rPr lang="en-US" sz="700" b="0" i="0" u="none" strike="noStrike">
                          <a:solidFill>
                            <a:srgbClr val="000000"/>
                          </a:solidFill>
                          <a:effectLst/>
                          <a:latin typeface="Calibri"/>
                        </a:rPr>
                        <a:t>Resident Events (showers, reunions, etc.)</a:t>
                      </a:r>
                    </a:p>
                  </a:txBody>
                  <a:tcPr marL="4593" marR="4593" marT="459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4</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6</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15</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endParaRPr lang="en-US" sz="700" b="0"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197582">
                <a:tc>
                  <a:txBody>
                    <a:bodyPr/>
                    <a:lstStyle/>
                    <a:p>
                      <a:pPr algn="l" fontAlgn="b"/>
                      <a:r>
                        <a:rPr lang="en-US" sz="700" b="0" i="0" u="none" strike="noStrike">
                          <a:solidFill>
                            <a:srgbClr val="000000"/>
                          </a:solidFill>
                          <a:effectLst/>
                          <a:latin typeface="Calibri"/>
                        </a:rPr>
                        <a:t>Hancock County – Voting and Educational Training </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6</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6</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9</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53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203902">
                <a:tc>
                  <a:txBody>
                    <a:bodyPr/>
                    <a:lstStyle/>
                    <a:p>
                      <a:pPr algn="l" fontAlgn="b"/>
                      <a:r>
                        <a:rPr lang="en-US" sz="700" b="0" i="0" u="none" strike="noStrike">
                          <a:solidFill>
                            <a:srgbClr val="000000"/>
                          </a:solidFill>
                          <a:effectLst/>
                          <a:latin typeface="Calibri"/>
                        </a:rPr>
                        <a:t>HOA/ Meetings</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5</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4</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5</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30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endParaRPr lang="en-US" sz="700" b="0"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203902">
                <a:tc>
                  <a:txBody>
                    <a:bodyPr/>
                    <a:lstStyle/>
                    <a:p>
                      <a:pPr algn="l" fontAlgn="b"/>
                      <a:r>
                        <a:rPr lang="en-US" sz="700" b="0" i="0" u="none" strike="noStrike">
                          <a:solidFill>
                            <a:srgbClr val="000000"/>
                          </a:solidFill>
                          <a:effectLst/>
                          <a:latin typeface="Calibri"/>
                        </a:rPr>
                        <a:t>Town Events</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7</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203902">
                <a:tc>
                  <a:txBody>
                    <a:bodyPr/>
                    <a:lstStyle/>
                    <a:p>
                      <a:pPr algn="l" fontAlgn="b"/>
                      <a:r>
                        <a:rPr lang="en-US" sz="700" b="1" i="0" u="none" strike="noStrike">
                          <a:solidFill>
                            <a:srgbClr val="000000"/>
                          </a:solidFill>
                          <a:effectLst/>
                          <a:latin typeface="Calibri"/>
                        </a:rPr>
                        <a:t>Total</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9</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19</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12</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14</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13</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6</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11</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8</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7</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24</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18</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6</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147</a:t>
                      </a:r>
                    </a:p>
                  </a:txBody>
                  <a:tcPr marL="4593" marR="4593" marT="45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700" b="0" i="0" u="none" strike="noStrike">
                        <a:solidFill>
                          <a:srgbClr val="000000"/>
                        </a:solidFill>
                        <a:effectLst/>
                        <a:latin typeface="Calibri"/>
                      </a:endParaRPr>
                    </a:p>
                  </a:txBody>
                  <a:tcPr marL="4593" marR="4593" marT="4593" marB="0" anchor="b">
                    <a:lnL w="6350" cap="flat" cmpd="sng" algn="ctr">
                      <a:solidFill>
                        <a:srgbClr val="000000"/>
                      </a:solidFill>
                      <a:prstDash val="solid"/>
                      <a:round/>
                      <a:headEnd type="none" w="med" len="med"/>
                      <a:tailEnd type="none" w="med" len="med"/>
                    </a:lnL>
                    <a:lnR>
                      <a:noFill/>
                    </a:lnR>
                    <a:lnT>
                      <a:noFill/>
                    </a:lnT>
                    <a:lnB>
                      <a:noFill/>
                    </a:lnB>
                  </a:tcPr>
                </a:tc>
              </a:tr>
              <a:tr h="203902">
                <a:tc>
                  <a:txBody>
                    <a:bodyPr/>
                    <a:lstStyle/>
                    <a:p>
                      <a:pPr algn="l"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a:solidFill>
                          <a:srgbClr val="000000"/>
                        </a:solidFill>
                        <a:effectLst/>
                        <a:latin typeface="Calibri"/>
                      </a:endParaRPr>
                    </a:p>
                  </a:txBody>
                  <a:tcPr marL="4593" marR="4593" marT="4593"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700" b="0" i="0" u="none" strike="noStrike" dirty="0">
                        <a:solidFill>
                          <a:srgbClr val="000000"/>
                        </a:solidFill>
                        <a:effectLst/>
                        <a:latin typeface="Calibri"/>
                      </a:endParaRPr>
                    </a:p>
                  </a:txBody>
                  <a:tcPr marL="4593" marR="4593" marT="4593" marB="0" anchor="b">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569359182"/>
              </p:ext>
            </p:extLst>
          </p:nvPr>
        </p:nvGraphicFramePr>
        <p:xfrm>
          <a:off x="457200" y="3429000"/>
          <a:ext cx="8229600" cy="1828799"/>
        </p:xfrm>
        <a:graphic>
          <a:graphicData uri="http://schemas.openxmlformats.org/drawingml/2006/table">
            <a:tbl>
              <a:tblPr/>
              <a:tblGrid>
                <a:gridCol w="2107483"/>
                <a:gridCol w="544900"/>
                <a:gridCol w="536887"/>
                <a:gridCol w="472781"/>
                <a:gridCol w="448742"/>
                <a:gridCol w="408675"/>
                <a:gridCol w="416689"/>
                <a:gridCol w="440728"/>
                <a:gridCol w="448742"/>
                <a:gridCol w="432715"/>
                <a:gridCol w="448742"/>
                <a:gridCol w="448742"/>
                <a:gridCol w="464768"/>
                <a:gridCol w="609006"/>
              </a:tblGrid>
              <a:tr h="261257">
                <a:tc>
                  <a:txBody>
                    <a:bodyPr/>
                    <a:lstStyle/>
                    <a:p>
                      <a:pPr algn="l" fontAlgn="b"/>
                      <a:r>
                        <a:rPr lang="en-US" sz="700" b="1" i="0" u="none" strike="noStrike">
                          <a:solidFill>
                            <a:srgbClr val="000000"/>
                          </a:solidFill>
                          <a:effectLst/>
                          <a:latin typeface="Calibri"/>
                        </a:rPr>
                        <a:t>Shelter</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Jan</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Feb</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Mar</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April</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May</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June</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July</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August</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Sept</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Oct</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Nov</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Dec</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Year to Date</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257">
                <a:tc>
                  <a:txBody>
                    <a:bodyPr/>
                    <a:lstStyle/>
                    <a:p>
                      <a:pPr algn="l" fontAlgn="b"/>
                      <a:r>
                        <a:rPr lang="en-US" sz="700" b="0" i="0" u="none" strike="noStrike">
                          <a:solidFill>
                            <a:srgbClr val="000000"/>
                          </a:solidFill>
                          <a:effectLst/>
                          <a:latin typeface="Calibri"/>
                        </a:rPr>
                        <a:t>Community Events</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2</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4</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61257">
                <a:tc>
                  <a:txBody>
                    <a:bodyPr/>
                    <a:lstStyle/>
                    <a:p>
                      <a:pPr algn="l" fontAlgn="b"/>
                      <a:r>
                        <a:rPr lang="en-US" sz="700" b="0" i="0" u="none" strike="noStrike">
                          <a:solidFill>
                            <a:srgbClr val="000000"/>
                          </a:solidFill>
                          <a:effectLst/>
                          <a:latin typeface="Calibri"/>
                        </a:rPr>
                        <a:t>Resident Events </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4</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257">
                <a:tc>
                  <a:txBody>
                    <a:bodyPr/>
                    <a:lstStyle/>
                    <a:p>
                      <a:pPr algn="l" fontAlgn="b"/>
                      <a:r>
                        <a:rPr lang="en-US" sz="700" b="0" i="0" u="none" strike="noStrike">
                          <a:solidFill>
                            <a:srgbClr val="000000"/>
                          </a:solidFill>
                          <a:effectLst/>
                          <a:latin typeface="Calibri"/>
                        </a:rPr>
                        <a:t>HOA/meetings</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61257">
                <a:tc>
                  <a:txBody>
                    <a:bodyPr/>
                    <a:lstStyle/>
                    <a:p>
                      <a:pPr algn="l" fontAlgn="b"/>
                      <a:r>
                        <a:rPr lang="en-US" sz="700" b="0" i="0" u="none" strike="noStrike">
                          <a:solidFill>
                            <a:srgbClr val="000000"/>
                          </a:solidFill>
                          <a:effectLst/>
                          <a:latin typeface="Calibri"/>
                        </a:rPr>
                        <a:t>Exercise Class</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a:rPr>
                        <a:t>2</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1257">
                <a:tc>
                  <a:txBody>
                    <a:bodyPr/>
                    <a:lstStyle/>
                    <a:p>
                      <a:pPr algn="l" fontAlgn="b"/>
                      <a:r>
                        <a:rPr lang="en-US" sz="700" b="0" i="0" u="none" strike="noStrike">
                          <a:solidFill>
                            <a:srgbClr val="000000"/>
                          </a:solidFill>
                          <a:effectLst/>
                          <a:latin typeface="Calibri"/>
                        </a:rPr>
                        <a:t>Scouting events</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r>
              <a:tr h="261257">
                <a:tc>
                  <a:txBody>
                    <a:bodyPr/>
                    <a:lstStyle/>
                    <a:p>
                      <a:pPr algn="l" fontAlgn="b"/>
                      <a:r>
                        <a:rPr lang="en-US" sz="700" b="1" i="0" u="none" strike="noStrike">
                          <a:solidFill>
                            <a:srgbClr val="000000"/>
                          </a:solidFill>
                          <a:effectLst/>
                          <a:latin typeface="Calibri"/>
                        </a:rPr>
                        <a:t>Total</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2</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2</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3</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2</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solidFill>
                            <a:srgbClr val="000000"/>
                          </a:solidFill>
                          <a:effectLst/>
                          <a:latin typeface="Calibri"/>
                        </a:rPr>
                        <a:t>0</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dirty="0">
                          <a:solidFill>
                            <a:srgbClr val="000000"/>
                          </a:solidFill>
                          <a:effectLst/>
                          <a:latin typeface="Calibri"/>
                        </a:rPr>
                        <a:t>11</a:t>
                      </a:r>
                    </a:p>
                  </a:txBody>
                  <a:tcPr marL="4808" marR="4808" marT="48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31710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631" y="304800"/>
            <a:ext cx="8229600" cy="990600"/>
          </a:xfrm>
        </p:spPr>
        <p:txBody>
          <a:bodyPr/>
          <a:lstStyle/>
          <a:p>
            <a:r>
              <a:rPr lang="en-US" dirty="0" smtClean="0"/>
              <a:t>Miscellaneous</a:t>
            </a:r>
            <a:endParaRPr lang="en-US" dirty="0"/>
          </a:p>
        </p:txBody>
      </p:sp>
      <p:sp>
        <p:nvSpPr>
          <p:cNvPr id="3" name="TextBox 2"/>
          <p:cNvSpPr txBox="1"/>
          <p:nvPr/>
        </p:nvSpPr>
        <p:spPr>
          <a:xfrm>
            <a:off x="498944" y="1143000"/>
            <a:ext cx="7620000" cy="4801314"/>
          </a:xfrm>
          <a:prstGeom prst="rect">
            <a:avLst/>
          </a:prstGeom>
          <a:noFill/>
        </p:spPr>
        <p:txBody>
          <a:bodyPr wrap="square" rtlCol="0">
            <a:spAutoFit/>
          </a:bodyPr>
          <a:lstStyle/>
          <a:p>
            <a:pPr lvl="0"/>
            <a:r>
              <a:rPr lang="en-US" dirty="0"/>
              <a:t>Worked on getting easements from three homeowners to complete the Tri-County Connector</a:t>
            </a:r>
            <a:r>
              <a:rPr lang="en-US" dirty="0" smtClean="0"/>
              <a:t>.</a:t>
            </a:r>
          </a:p>
          <a:p>
            <a:pPr lvl="0"/>
            <a:endParaRPr lang="en-US" dirty="0"/>
          </a:p>
          <a:p>
            <a:pPr lvl="0"/>
            <a:r>
              <a:rPr lang="en-US" dirty="0"/>
              <a:t>Worked with Tom Strayer on programming town hall space needs. </a:t>
            </a:r>
            <a:endParaRPr lang="en-US" dirty="0" smtClean="0"/>
          </a:p>
          <a:p>
            <a:pPr lvl="0"/>
            <a:endParaRPr lang="en-US" dirty="0"/>
          </a:p>
          <a:p>
            <a:pPr lvl="0"/>
            <a:r>
              <a:rPr lang="en-US" dirty="0"/>
              <a:t>Worked to finally get the CSX track repaired</a:t>
            </a:r>
            <a:r>
              <a:rPr lang="en-US" dirty="0" smtClean="0"/>
              <a:t>.</a:t>
            </a:r>
          </a:p>
          <a:p>
            <a:pPr lvl="0"/>
            <a:endParaRPr lang="en-US" dirty="0"/>
          </a:p>
          <a:p>
            <a:pPr lvl="0"/>
            <a:r>
              <a:rPr lang="en-US" dirty="0"/>
              <a:t>Hired new Administration Assistant/Utility Billing employee</a:t>
            </a:r>
            <a:r>
              <a:rPr lang="en-US" dirty="0" smtClean="0"/>
              <a:t>.</a:t>
            </a:r>
          </a:p>
          <a:p>
            <a:pPr lvl="0"/>
            <a:endParaRPr lang="en-US" dirty="0"/>
          </a:p>
          <a:p>
            <a:pPr lvl="0"/>
            <a:r>
              <a:rPr lang="en-US" dirty="0"/>
              <a:t>Developed Survey Monkey survey as part of update to the Parks 5-Year Master Plan</a:t>
            </a:r>
            <a:r>
              <a:rPr lang="en-US" dirty="0" smtClean="0"/>
              <a:t>.</a:t>
            </a:r>
          </a:p>
          <a:p>
            <a:pPr lvl="0"/>
            <a:endParaRPr lang="en-US" dirty="0"/>
          </a:p>
          <a:p>
            <a:pPr lvl="0"/>
            <a:r>
              <a:rPr lang="en-US" dirty="0"/>
              <a:t>Revised the ADA/Title IV Plan</a:t>
            </a:r>
            <a:r>
              <a:rPr lang="en-US" dirty="0" smtClean="0"/>
              <a:t>.</a:t>
            </a:r>
          </a:p>
          <a:p>
            <a:pPr lvl="0"/>
            <a:endParaRPr lang="en-US" dirty="0"/>
          </a:p>
          <a:p>
            <a:pPr lvl="0"/>
            <a:r>
              <a:rPr lang="en-US" dirty="0"/>
              <a:t>Continued to grow the Friday Blast list, which is now at 1127 contacts</a:t>
            </a:r>
            <a:r>
              <a:rPr lang="en-US" dirty="0" smtClean="0"/>
              <a:t>.</a:t>
            </a:r>
          </a:p>
          <a:p>
            <a:pPr lvl="0"/>
            <a:endParaRPr lang="en-US" dirty="0"/>
          </a:p>
          <a:p>
            <a:pPr lvl="0"/>
            <a:r>
              <a:rPr lang="en-US" dirty="0"/>
              <a:t>Continued our social media presence.</a:t>
            </a:r>
          </a:p>
        </p:txBody>
      </p:sp>
    </p:spTree>
    <p:extLst>
      <p:ext uri="{BB962C8B-B14F-4D97-AF65-F5344CB8AC3E}">
        <p14:creationId xmlns:p14="http://schemas.microsoft.com/office/powerpoint/2010/main" val="1219457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4115"/>
            <a:ext cx="8229600" cy="838200"/>
          </a:xfrm>
        </p:spPr>
        <p:txBody>
          <a:bodyPr/>
          <a:lstStyle/>
          <a:p>
            <a:r>
              <a:rPr lang="en-US" dirty="0" smtClean="0"/>
              <a:t>Public Works - Wastewater</a:t>
            </a:r>
            <a:endParaRPr lang="en-US" dirty="0"/>
          </a:p>
        </p:txBody>
      </p:sp>
      <p:sp>
        <p:nvSpPr>
          <p:cNvPr id="3" name="TextBox 2"/>
          <p:cNvSpPr txBox="1"/>
          <p:nvPr/>
        </p:nvSpPr>
        <p:spPr>
          <a:xfrm>
            <a:off x="152400" y="1148094"/>
            <a:ext cx="8839200" cy="5909310"/>
          </a:xfrm>
          <a:prstGeom prst="rect">
            <a:avLst/>
          </a:prstGeom>
          <a:noFill/>
        </p:spPr>
        <p:txBody>
          <a:bodyPr wrap="square" rtlCol="0">
            <a:spAutoFit/>
          </a:bodyPr>
          <a:lstStyle/>
          <a:p>
            <a:pPr lvl="0"/>
            <a:r>
              <a:rPr lang="en-US" sz="1400" b="1" dirty="0" smtClean="0"/>
              <a:t>Ron Crider, Public Works Commissioner; Steve Gipson, Wastewater Superintendent; and Gary Garner</a:t>
            </a:r>
          </a:p>
          <a:p>
            <a:pPr lvl="0"/>
            <a:endParaRPr lang="en-US" sz="1400" dirty="0"/>
          </a:p>
          <a:p>
            <a:pPr lvl="0"/>
            <a:r>
              <a:rPr lang="en-US" sz="1400" dirty="0" smtClean="0"/>
              <a:t>In 2015 </a:t>
            </a:r>
            <a:r>
              <a:rPr lang="en-US" sz="1400" dirty="0"/>
              <a:t>we treated 125.7 million gallons of wastewater at 69% plant capacity</a:t>
            </a:r>
            <a:r>
              <a:rPr lang="en-US" sz="1400" dirty="0" smtClean="0"/>
              <a:t>, while in 2016 </a:t>
            </a:r>
            <a:r>
              <a:rPr lang="en-US" sz="1400" dirty="0"/>
              <a:t>we treated 132.8 million gallons at 73% plant capacity</a:t>
            </a:r>
            <a:r>
              <a:rPr lang="en-US" sz="1400" dirty="0" smtClean="0"/>
              <a:t>.</a:t>
            </a:r>
          </a:p>
          <a:p>
            <a:pPr lvl="0"/>
            <a:endParaRPr lang="en-US" sz="1400" dirty="0"/>
          </a:p>
          <a:p>
            <a:pPr lvl="0"/>
            <a:r>
              <a:rPr lang="en-US" sz="1400" dirty="0"/>
              <a:t>We had 3,109,400 gallons of sludge hauled. </a:t>
            </a:r>
            <a:endParaRPr lang="en-US" sz="1400" dirty="0" smtClean="0"/>
          </a:p>
          <a:p>
            <a:pPr lvl="0"/>
            <a:endParaRPr lang="en-US" sz="1400" dirty="0"/>
          </a:p>
          <a:p>
            <a:pPr lvl="0"/>
            <a:r>
              <a:rPr lang="en-US" sz="1400" dirty="0"/>
              <a:t>We saved $461,719.37 (if Fisk would have hauled this amount) on sludge disposal using the Geo-Tube system.  </a:t>
            </a:r>
            <a:r>
              <a:rPr lang="en-US" sz="1400" dirty="0" smtClean="0"/>
              <a:t>Our </a:t>
            </a:r>
            <a:r>
              <a:rPr lang="en-US" sz="1400" dirty="0"/>
              <a:t>total cost of disposal was $72,351.17 at .02 cents per gallon (if Fisk would have haul this amount it would have been $534,070.54 at .17 cents per gallon</a:t>
            </a:r>
            <a:r>
              <a:rPr lang="en-US" sz="1400" dirty="0" smtClean="0"/>
              <a:t>)</a:t>
            </a:r>
          </a:p>
          <a:p>
            <a:pPr lvl="0"/>
            <a:endParaRPr lang="en-US" sz="1400" dirty="0"/>
          </a:p>
          <a:p>
            <a:pPr lvl="0"/>
            <a:r>
              <a:rPr lang="en-US" sz="1400" dirty="0"/>
              <a:t>We have hired Gary Garner </a:t>
            </a:r>
            <a:r>
              <a:rPr lang="en-US" sz="1400" dirty="0" smtClean="0"/>
              <a:t>full-time. Gary is learning </a:t>
            </a:r>
            <a:r>
              <a:rPr lang="en-US" sz="1400" dirty="0"/>
              <a:t>all the lab and plant procedures</a:t>
            </a:r>
            <a:r>
              <a:rPr lang="en-US" sz="1400" dirty="0" smtClean="0"/>
              <a:t>.</a:t>
            </a:r>
          </a:p>
          <a:p>
            <a:pPr lvl="0"/>
            <a:endParaRPr lang="en-US" sz="1400" dirty="0"/>
          </a:p>
          <a:p>
            <a:pPr lvl="0"/>
            <a:r>
              <a:rPr lang="en-US" sz="1400" dirty="0"/>
              <a:t>We are still working diligently to cut our energy costs at the treatment plant. The new </a:t>
            </a:r>
            <a:r>
              <a:rPr lang="en-US" sz="1400" dirty="0" smtClean="0"/>
              <a:t>dissolved oxygen (D.O.) probes have been </a:t>
            </a:r>
            <a:r>
              <a:rPr lang="en-US" sz="1400" dirty="0"/>
              <a:t>installed as part of the new power saving </a:t>
            </a:r>
            <a:r>
              <a:rPr lang="en-US" sz="1400" dirty="0" smtClean="0"/>
              <a:t>project. However, </a:t>
            </a:r>
            <a:r>
              <a:rPr lang="en-US" sz="1400" dirty="0"/>
              <a:t>we are still trying to work out all the bugs in the system. </a:t>
            </a:r>
            <a:endParaRPr lang="en-US" sz="1400" dirty="0" smtClean="0"/>
          </a:p>
          <a:p>
            <a:pPr lvl="0"/>
            <a:endParaRPr lang="en-US" sz="1400" dirty="0"/>
          </a:p>
          <a:p>
            <a:pPr lvl="0"/>
            <a:r>
              <a:rPr lang="en-US" sz="1400" dirty="0"/>
              <a:t>We </a:t>
            </a:r>
            <a:r>
              <a:rPr lang="en-US" sz="1400" dirty="0" smtClean="0"/>
              <a:t>conducted </a:t>
            </a:r>
            <a:r>
              <a:rPr lang="en-US" sz="1400" dirty="0"/>
              <a:t>and approved 98 sewer lateral inspections. </a:t>
            </a:r>
            <a:endParaRPr lang="en-US" sz="1400" dirty="0" smtClean="0"/>
          </a:p>
          <a:p>
            <a:pPr lvl="0"/>
            <a:endParaRPr lang="en-US" sz="1400" dirty="0"/>
          </a:p>
          <a:p>
            <a:pPr lvl="0"/>
            <a:r>
              <a:rPr lang="en-US" sz="1400" dirty="0"/>
              <a:t>Nick </a:t>
            </a:r>
            <a:r>
              <a:rPr lang="en-US" sz="1400" dirty="0" smtClean="0"/>
              <a:t>Brown and Gary Garner </a:t>
            </a:r>
            <a:r>
              <a:rPr lang="en-US" sz="1400" dirty="0"/>
              <a:t>completed </a:t>
            </a:r>
            <a:r>
              <a:rPr lang="en-US" sz="1400" dirty="0" smtClean="0"/>
              <a:t>1,567 </a:t>
            </a:r>
            <a:r>
              <a:rPr lang="en-US" sz="1400" dirty="0"/>
              <a:t>sewer locates</a:t>
            </a:r>
            <a:r>
              <a:rPr lang="en-US" sz="1400" dirty="0" smtClean="0"/>
              <a:t>.</a:t>
            </a:r>
          </a:p>
          <a:p>
            <a:pPr lvl="0"/>
            <a:endParaRPr lang="en-US" sz="1400" dirty="0"/>
          </a:p>
          <a:p>
            <a:pPr lvl="0"/>
            <a:r>
              <a:rPr lang="en-US" sz="1400" dirty="0" smtClean="0"/>
              <a:t>Purchased </a:t>
            </a:r>
            <a:r>
              <a:rPr lang="en-US" sz="1400" dirty="0"/>
              <a:t>new pump at the Rail Road </a:t>
            </a:r>
            <a:r>
              <a:rPr lang="en-US" sz="1400" dirty="0" smtClean="0"/>
              <a:t>Street </a:t>
            </a:r>
            <a:r>
              <a:rPr lang="en-US" sz="1400" dirty="0"/>
              <a:t>lift </a:t>
            </a:r>
            <a:r>
              <a:rPr lang="en-US" sz="1400" dirty="0" smtClean="0"/>
              <a:t>station for a cost of $5,908.80.</a:t>
            </a:r>
          </a:p>
          <a:p>
            <a:pPr lvl="0"/>
            <a:endParaRPr lang="en-US" sz="1400" dirty="0"/>
          </a:p>
          <a:p>
            <a:pPr lvl="0"/>
            <a:r>
              <a:rPr lang="en-US" sz="1400" dirty="0" smtClean="0"/>
              <a:t>Purchased </a:t>
            </a:r>
            <a:r>
              <a:rPr lang="en-US" sz="1400" dirty="0"/>
              <a:t>new pump at the Austin Trace lift </a:t>
            </a:r>
            <a:r>
              <a:rPr lang="en-US" sz="1400" dirty="0" smtClean="0"/>
              <a:t>station</a:t>
            </a:r>
            <a:r>
              <a:rPr lang="en-US" sz="1400" dirty="0"/>
              <a:t> </a:t>
            </a:r>
            <a:r>
              <a:rPr lang="en-US" sz="1400" dirty="0" smtClean="0"/>
              <a:t>for a cost of $8,724.00.</a:t>
            </a:r>
          </a:p>
          <a:p>
            <a:pPr lvl="0"/>
            <a:endParaRPr lang="en-US" sz="1400" dirty="0"/>
          </a:p>
          <a:p>
            <a:r>
              <a:rPr lang="en-US" sz="1400" dirty="0" smtClean="0"/>
              <a:t>Purchased </a:t>
            </a:r>
            <a:r>
              <a:rPr lang="en-US" sz="1400" dirty="0"/>
              <a:t>new 60 </a:t>
            </a:r>
            <a:r>
              <a:rPr lang="en-US" sz="1400" dirty="0" err="1"/>
              <a:t>hp</a:t>
            </a:r>
            <a:r>
              <a:rPr lang="en-US" sz="1400" dirty="0"/>
              <a:t> blower </a:t>
            </a:r>
            <a:r>
              <a:rPr lang="en-US" sz="1400" dirty="0" smtClean="0"/>
              <a:t>motor</a:t>
            </a:r>
            <a:r>
              <a:rPr lang="en-US" sz="1400" dirty="0"/>
              <a:t> </a:t>
            </a:r>
            <a:r>
              <a:rPr lang="en-US" sz="1400" dirty="0" smtClean="0"/>
              <a:t>for a cost of $6,750.00</a:t>
            </a:r>
            <a:r>
              <a:rPr lang="en-US" sz="1400" dirty="0"/>
              <a:t>.</a:t>
            </a:r>
          </a:p>
        </p:txBody>
      </p:sp>
    </p:spTree>
    <p:extLst>
      <p:ext uri="{BB962C8B-B14F-4D97-AF65-F5344CB8AC3E}">
        <p14:creationId xmlns:p14="http://schemas.microsoft.com/office/powerpoint/2010/main" val="1777798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2872</TotalTime>
  <Words>2768</Words>
  <Application>Microsoft Office PowerPoint</Application>
  <PresentationFormat>On-screen Show (4:3)</PresentationFormat>
  <Paragraphs>1039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Clarity</vt:lpstr>
      <vt:lpstr>Town of McCordsville 2017 annual report</vt:lpstr>
      <vt:lpstr>Summary of 2016</vt:lpstr>
      <vt:lpstr>CR 600 West - Administration</vt:lpstr>
      <vt:lpstr>Speaking engagements</vt:lpstr>
      <vt:lpstr>Boards, task forces, etc.</vt:lpstr>
      <vt:lpstr>Events</vt:lpstr>
      <vt:lpstr>Community Room/Shelter Use</vt:lpstr>
      <vt:lpstr>Miscellaneous</vt:lpstr>
      <vt:lpstr>Public Works - Wastewater</vt:lpstr>
      <vt:lpstr>Public Works – Street Department</vt:lpstr>
      <vt:lpstr>Public Works – Storm Water</vt:lpstr>
      <vt:lpstr>Engineering - Developments</vt:lpstr>
      <vt:lpstr>Engineering - Projects</vt:lpstr>
      <vt:lpstr>Engineering – Grants/Miscellaneous</vt:lpstr>
      <vt:lpstr>Utility Department</vt:lpstr>
      <vt:lpstr>Utility Department Cont. </vt:lpstr>
      <vt:lpstr>Utility Department – Cont.</vt:lpstr>
      <vt:lpstr>Planning &amp; Building </vt:lpstr>
      <vt:lpstr>Planning &amp; Building Cont. </vt:lpstr>
      <vt:lpstr>Planning &amp; Building Cont. </vt:lpstr>
      <vt:lpstr>Planning &amp; Building Cont. </vt:lpstr>
      <vt:lpstr>New home construction cost vs. sales price</vt:lpstr>
      <vt:lpstr>Construction cost vs. sales price cont.</vt:lpstr>
      <vt:lpstr>Construction costs vs. sales price cont.</vt:lpstr>
      <vt:lpstr>Construction costs vs. sales price cont.</vt:lpstr>
      <vt:lpstr>Construction costs vs. sales prices cont. </vt:lpstr>
      <vt:lpstr>Tax rate/Assessed Value (for 5 Years)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Town of McCordsville 2017 annual report</dc:title>
  <dc:creator>Tonya Galbraith</dc:creator>
  <cp:lastModifiedBy>Tonya Galbraith</cp:lastModifiedBy>
  <cp:revision>29</cp:revision>
  <dcterms:created xsi:type="dcterms:W3CDTF">2017-02-08T15:56:48Z</dcterms:created>
  <dcterms:modified xsi:type="dcterms:W3CDTF">2017-02-14T17:39:16Z</dcterms:modified>
</cp:coreProperties>
</file>