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4FF370-9F3A-4B9B-8024-FC3FADB8C245}" v="762" dt="2019-02-12T19:54:55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31" autoAdjust="0"/>
  </p:normalViewPr>
  <p:slideViewPr>
    <p:cSldViewPr snapToGrid="0">
      <p:cViewPr varScale="1">
        <p:scale>
          <a:sx n="114" d="100"/>
          <a:sy n="114" d="100"/>
        </p:scale>
        <p:origin x="21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929172-4BF7-429F-BA25-7E9D1A4215E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kern="1200" dirty="0">
                <a:latin typeface="+mj-lt"/>
              </a:rPr>
              <a:t>Internal Emergency Communications Policy</a:t>
            </a:r>
            <a:endParaRPr lang="en-US" sz="1300" b="0" kern="1200" dirty="0">
              <a:latin typeface="+mn-lt"/>
            </a:endParaRPr>
          </a:p>
        </p:txBody>
      </p:sp>
      <p:sp>
        <p:nvSpPr>
          <p:cNvPr id="32" name="Rectangle 3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141888" y="1958791"/>
            <a:ext cx="1875245" cy="56693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0" kern="1200" dirty="0">
                <a:solidFill>
                  <a:prstClr val="black"/>
                </a:solidFill>
                <a:ea typeface="+mn-ea"/>
                <a:cs typeface="+mn-cs"/>
              </a:rPr>
              <a:t>Police Chief or officer in command receives notification of event.</a:t>
            </a:r>
          </a:p>
        </p:txBody>
      </p:sp>
      <p:sp>
        <p:nvSpPr>
          <p:cNvPr id="21" name="Rectangle 20" descr="Hierarchy Level 3 Item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513633" y="2643130"/>
            <a:ext cx="1188000" cy="186175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prstClr val="black"/>
                </a:solidFill>
              </a:rPr>
              <a:t>Chief or officer in Command notifies Town Council President, MBPC President,  Town Manager and Public Works Commissioner (depending on the issue) via text message.</a:t>
            </a:r>
          </a:p>
        </p:txBody>
      </p:sp>
      <p:sp>
        <p:nvSpPr>
          <p:cNvPr id="23" name="Rectangle 22" descr="Hierarchy Level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4853042" y="2658761"/>
            <a:ext cx="1188000" cy="1946795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prstClr val="black"/>
                </a:solidFill>
              </a:rPr>
              <a:t>Once Chief or officer in command assesses the situation, a second text message or phone call will be sent with updates on the situation and possible request of additional resources. </a:t>
            </a:r>
          </a:p>
        </p:txBody>
      </p:sp>
      <p:sp>
        <p:nvSpPr>
          <p:cNvPr id="33" name="Rectangle 32" descr="Hierarchy Level 3 Item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6347563" y="4431546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prstClr val="black"/>
                </a:solidFill>
              </a:rPr>
              <a:t>If appropriate, Staff should be notified of incident as soon as possible.</a:t>
            </a:r>
          </a:p>
        </p:txBody>
      </p:sp>
      <p:sp>
        <p:nvSpPr>
          <p:cNvPr id="25" name="Rectangle 24" descr="Hierarchy Level 3 Item 3">
            <a:extLst>
              <a:ext uri="{FF2B5EF4-FFF2-40B4-BE49-F238E27FC236}">
                <a16:creationId xmlns:a16="http://schemas.microsoft.com/office/drawing/2014/main" id="{A02A68C5-2481-443C-9339-71AFFFE8B3C6}"/>
              </a:ext>
            </a:extLst>
          </p:cNvPr>
          <p:cNvSpPr/>
          <p:nvPr/>
        </p:nvSpPr>
        <p:spPr>
          <a:xfrm>
            <a:off x="6237500" y="2689297"/>
            <a:ext cx="1188000" cy="141781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prstClr val="black"/>
                </a:solidFill>
              </a:rPr>
              <a:t>Following update on the situation, the Town Manager or Public Works Commissioner will inform the Town Council.</a:t>
            </a:r>
          </a:p>
        </p:txBody>
      </p:sp>
      <p:sp>
        <p:nvSpPr>
          <p:cNvPr id="31" name="Rectangle 30" descr="Hierarchy Level 3 Item 6">
            <a:extLst>
              <a:ext uri="{FF2B5EF4-FFF2-40B4-BE49-F238E27FC236}">
                <a16:creationId xmlns:a16="http://schemas.microsoft.com/office/drawing/2014/main" id="{E0BA9528-74CE-4286-A8E3-697EED90FF57}"/>
              </a:ext>
            </a:extLst>
          </p:cNvPr>
          <p:cNvSpPr/>
          <p:nvPr/>
        </p:nvSpPr>
        <p:spPr>
          <a:xfrm>
            <a:off x="7628876" y="2694062"/>
            <a:ext cx="1190092" cy="1643645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prstClr val="black"/>
                </a:solidFill>
                <a:ea typeface="+mn-ea"/>
                <a:cs typeface="+mn-cs"/>
              </a:rPr>
              <a:t>Emergency operations and communication will occur at Town Hall.  If Town Hall is damaged or unavailable, these functions will occur at the Fire Station* or MES.</a:t>
            </a:r>
          </a:p>
        </p:txBody>
      </p:sp>
      <p:cxnSp>
        <p:nvCxnSpPr>
          <p:cNvPr id="36" name="Connector: Elbow 35" descr="Connector Line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  <a:stCxn id="19" idx="2"/>
          </p:cNvCxnSpPr>
          <p:nvPr/>
        </p:nvCxnSpPr>
        <p:spPr>
          <a:xfrm rot="5400000">
            <a:off x="5339731" y="333921"/>
            <a:ext cx="1417816" cy="3249740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id="{34D8859C-7B77-4860-8A87-04335D40D298}"/>
              </a:ext>
            </a:extLst>
          </p:cNvPr>
          <p:cNvSpPr/>
          <p:nvPr/>
        </p:nvSpPr>
        <p:spPr>
          <a:xfrm>
            <a:off x="4711466" y="2987863"/>
            <a:ext cx="1496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4C2B144-8765-4709-8D59-E6AB63478629}"/>
              </a:ext>
            </a:extLst>
          </p:cNvPr>
          <p:cNvSpPr/>
          <p:nvPr/>
        </p:nvSpPr>
        <p:spPr>
          <a:xfrm>
            <a:off x="6056108" y="2987864"/>
            <a:ext cx="171559" cy="484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0360053-47FB-4C84-B2C5-DCDFB485E6FD}"/>
              </a:ext>
            </a:extLst>
          </p:cNvPr>
          <p:cNvSpPr/>
          <p:nvPr/>
        </p:nvSpPr>
        <p:spPr>
          <a:xfrm>
            <a:off x="7442251" y="3005768"/>
            <a:ext cx="18662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987C8E56-7DE9-4DE4-BDD3-31460CCA853E}"/>
              </a:ext>
            </a:extLst>
          </p:cNvPr>
          <p:cNvSpPr/>
          <p:nvPr/>
        </p:nvSpPr>
        <p:spPr>
          <a:xfrm>
            <a:off x="6619876" y="4148357"/>
            <a:ext cx="484632" cy="241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E7850-213E-43D5-9ECB-80D71B02CE94}"/>
              </a:ext>
            </a:extLst>
          </p:cNvPr>
          <p:cNvSpPr txBox="1"/>
          <p:nvPr/>
        </p:nvSpPr>
        <p:spPr>
          <a:xfrm>
            <a:off x="4130117" y="4948906"/>
            <a:ext cx="17181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sz="1200" dirty="0"/>
              <a:t>If there is a need to use the fire station, call  dispatch 317-477-4400 and have dispatch put out a request for a member of station 8 to come to station.</a:t>
            </a: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01 Org Charts_SB - v4" id="{9FCC13AD-6253-4389-84CA-26545F9C1AE2}" vid="{9835C118-F7C6-4E28-A1B3-B6A0606B186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D7A17-86F0-479A-99ED-25A5B5927E3A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Simple organization chart</Template>
  <TotalTime>0</TotalTime>
  <Words>172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2019-01-30T21:03:42Z</dcterms:created>
  <dcterms:modified xsi:type="dcterms:W3CDTF">2019-02-12T19:54:55Z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