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1"/>
  </p:sldMasterIdLst>
  <p:sldIdLst>
    <p:sldId id="256" r:id="rId2"/>
    <p:sldId id="257" r:id="rId3"/>
    <p:sldId id="283" r:id="rId4"/>
    <p:sldId id="264" r:id="rId5"/>
    <p:sldId id="265" r:id="rId6"/>
    <p:sldId id="282" r:id="rId7"/>
    <p:sldId id="266" r:id="rId8"/>
    <p:sldId id="267" r:id="rId9"/>
    <p:sldId id="268" r:id="rId10"/>
    <p:sldId id="269" r:id="rId11"/>
    <p:sldId id="258" r:id="rId12"/>
    <p:sldId id="260" r:id="rId13"/>
    <p:sldId id="261" r:id="rId14"/>
    <p:sldId id="272" r:id="rId15"/>
    <p:sldId id="262" r:id="rId16"/>
    <p:sldId id="270" r:id="rId17"/>
    <p:sldId id="275" r:id="rId18"/>
    <p:sldId id="263" r:id="rId19"/>
    <p:sldId id="271" r:id="rId20"/>
    <p:sldId id="276" r:id="rId21"/>
    <p:sldId id="277" r:id="rId22"/>
    <p:sldId id="273" r:id="rId23"/>
    <p:sldId id="27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27" d="100"/>
          <a:sy n="27" d="100"/>
        </p:scale>
        <p:origin x="63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93E007-A9A2-4C06-AA3B-D278B781F98E}"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224F9-2E73-478A-86B4-0CE7AC36553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307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3E007-A9A2-4C06-AA3B-D278B781F98E}"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224F9-2E73-478A-86B4-0CE7AC36553E}" type="slidenum">
              <a:rPr lang="en-US" smtClean="0"/>
              <a:t>‹#›</a:t>
            </a:fld>
            <a:endParaRPr lang="en-US"/>
          </a:p>
        </p:txBody>
      </p:sp>
    </p:spTree>
    <p:extLst>
      <p:ext uri="{BB962C8B-B14F-4D97-AF65-F5344CB8AC3E}">
        <p14:creationId xmlns:p14="http://schemas.microsoft.com/office/powerpoint/2010/main" val="46697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3E007-A9A2-4C06-AA3B-D278B781F98E}"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224F9-2E73-478A-86B4-0CE7AC36553E}" type="slidenum">
              <a:rPr lang="en-US" smtClean="0"/>
              <a:t>‹#›</a:t>
            </a:fld>
            <a:endParaRPr lang="en-US"/>
          </a:p>
        </p:txBody>
      </p:sp>
    </p:spTree>
    <p:extLst>
      <p:ext uri="{BB962C8B-B14F-4D97-AF65-F5344CB8AC3E}">
        <p14:creationId xmlns:p14="http://schemas.microsoft.com/office/powerpoint/2010/main" val="931322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3E007-A9A2-4C06-AA3B-D278B781F98E}"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224F9-2E73-478A-86B4-0CE7AC36553E}" type="slidenum">
              <a:rPr lang="en-US" smtClean="0"/>
              <a:t>‹#›</a:t>
            </a:fld>
            <a:endParaRPr lang="en-US"/>
          </a:p>
        </p:txBody>
      </p:sp>
    </p:spTree>
    <p:extLst>
      <p:ext uri="{BB962C8B-B14F-4D97-AF65-F5344CB8AC3E}">
        <p14:creationId xmlns:p14="http://schemas.microsoft.com/office/powerpoint/2010/main" val="1183947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3E007-A9A2-4C06-AA3B-D278B781F98E}"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224F9-2E73-478A-86B4-0CE7AC36553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506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3E007-A9A2-4C06-AA3B-D278B781F98E}"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3224F9-2E73-478A-86B4-0CE7AC36553E}" type="slidenum">
              <a:rPr lang="en-US" smtClean="0"/>
              <a:t>‹#›</a:t>
            </a:fld>
            <a:endParaRPr lang="en-US"/>
          </a:p>
        </p:txBody>
      </p:sp>
    </p:spTree>
    <p:extLst>
      <p:ext uri="{BB962C8B-B14F-4D97-AF65-F5344CB8AC3E}">
        <p14:creationId xmlns:p14="http://schemas.microsoft.com/office/powerpoint/2010/main" val="3306512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93E007-A9A2-4C06-AA3B-D278B781F98E}" type="datetimeFigureOut">
              <a:rPr lang="en-US" smtClean="0"/>
              <a:t>10/12/2021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3224F9-2E73-478A-86B4-0CE7AC36553E}" type="slidenum">
              <a:rPr lang="en-US" smtClean="0"/>
              <a:t>‹#›</a:t>
            </a:fld>
            <a:endParaRPr lang="en-US"/>
          </a:p>
        </p:txBody>
      </p:sp>
    </p:spTree>
    <p:extLst>
      <p:ext uri="{BB962C8B-B14F-4D97-AF65-F5344CB8AC3E}">
        <p14:creationId xmlns:p14="http://schemas.microsoft.com/office/powerpoint/2010/main" val="2957988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93E007-A9A2-4C06-AA3B-D278B781F98E}" type="datetimeFigureOut">
              <a:rPr lang="en-US" smtClean="0"/>
              <a:t>10/12/2021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3224F9-2E73-478A-86B4-0CE7AC36553E}" type="slidenum">
              <a:rPr lang="en-US" smtClean="0"/>
              <a:t>‹#›</a:t>
            </a:fld>
            <a:endParaRPr lang="en-US"/>
          </a:p>
        </p:txBody>
      </p:sp>
    </p:spTree>
    <p:extLst>
      <p:ext uri="{BB962C8B-B14F-4D97-AF65-F5344CB8AC3E}">
        <p14:creationId xmlns:p14="http://schemas.microsoft.com/office/powerpoint/2010/main" val="4269516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B93E007-A9A2-4C06-AA3B-D278B781F98E}" type="datetimeFigureOut">
              <a:rPr lang="en-US" smtClean="0"/>
              <a:t>10/12/2021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13224F9-2E73-478A-86B4-0CE7AC36553E}" type="slidenum">
              <a:rPr lang="en-US" smtClean="0"/>
              <a:t>‹#›</a:t>
            </a:fld>
            <a:endParaRPr lang="en-US"/>
          </a:p>
        </p:txBody>
      </p:sp>
    </p:spTree>
    <p:extLst>
      <p:ext uri="{BB962C8B-B14F-4D97-AF65-F5344CB8AC3E}">
        <p14:creationId xmlns:p14="http://schemas.microsoft.com/office/powerpoint/2010/main" val="182815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4050791"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B93E007-A9A2-4C06-AA3B-D278B781F98E}" type="datetimeFigureOut">
              <a:rPr lang="en-US" smtClean="0"/>
              <a:t>10/12/2021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13224F9-2E73-478A-86B4-0CE7AC36553E}" type="slidenum">
              <a:rPr lang="en-US" smtClean="0"/>
              <a:t>‹#›</a:t>
            </a:fld>
            <a:endParaRPr lang="en-US"/>
          </a:p>
        </p:txBody>
      </p:sp>
    </p:spTree>
    <p:extLst>
      <p:ext uri="{BB962C8B-B14F-4D97-AF65-F5344CB8AC3E}">
        <p14:creationId xmlns:p14="http://schemas.microsoft.com/office/powerpoint/2010/main" val="289941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AB93E007-A9A2-4C06-AA3B-D278B781F98E}" type="datetimeFigureOut">
              <a:rPr lang="en-US" smtClean="0"/>
              <a:t>10/12/2021</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13224F9-2E73-478A-86B4-0CE7AC36553E}" type="slidenum">
              <a:rPr lang="en-US" smtClean="0"/>
              <a:t>‹#›</a:t>
            </a:fld>
            <a:endParaRPr lang="en-US"/>
          </a:p>
        </p:txBody>
      </p:sp>
    </p:spTree>
    <p:extLst>
      <p:ext uri="{BB962C8B-B14F-4D97-AF65-F5344CB8AC3E}">
        <p14:creationId xmlns:p14="http://schemas.microsoft.com/office/powerpoint/2010/main" val="3455640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B93E007-A9A2-4C06-AA3B-D278B781F98E}" type="datetimeFigureOut">
              <a:rPr lang="en-US" smtClean="0"/>
              <a:t>10/12/2021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13224F9-2E73-478A-86B4-0CE7AC36553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011621"/>
      </p:ext>
    </p:extLst>
  </p:cSld>
  <p:clrMap bg1="dk1" tx1="lt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B2F3-AD67-4895-8B66-AFC2046932AE}"/>
              </a:ext>
            </a:extLst>
          </p:cNvPr>
          <p:cNvSpPr>
            <a:spLocks noGrp="1"/>
          </p:cNvSpPr>
          <p:nvPr>
            <p:ph type="ctrTitle"/>
          </p:nvPr>
        </p:nvSpPr>
        <p:spPr/>
        <p:txBody>
          <a:bodyPr/>
          <a:lstStyle/>
          <a:p>
            <a:r>
              <a:rPr lang="en-US" dirty="0"/>
              <a:t>Mt Comfort Road Corridor</a:t>
            </a:r>
          </a:p>
        </p:txBody>
      </p:sp>
      <p:sp>
        <p:nvSpPr>
          <p:cNvPr id="3" name="Subtitle 2">
            <a:extLst>
              <a:ext uri="{FF2B5EF4-FFF2-40B4-BE49-F238E27FC236}">
                <a16:creationId xmlns:a16="http://schemas.microsoft.com/office/drawing/2014/main" id="{BB134FA2-F591-4977-A107-051E7B567B08}"/>
              </a:ext>
            </a:extLst>
          </p:cNvPr>
          <p:cNvSpPr>
            <a:spLocks noGrp="1"/>
          </p:cNvSpPr>
          <p:nvPr>
            <p:ph type="subTitle" idx="1"/>
          </p:nvPr>
        </p:nvSpPr>
        <p:spPr/>
        <p:txBody>
          <a:bodyPr/>
          <a:lstStyle/>
          <a:p>
            <a:r>
              <a:rPr lang="en-US" dirty="0"/>
              <a:t>Presented to the coalition for smart growth</a:t>
            </a:r>
          </a:p>
        </p:txBody>
      </p:sp>
      <p:pic>
        <p:nvPicPr>
          <p:cNvPr id="5" name="Picture 4">
            <a:extLst>
              <a:ext uri="{FF2B5EF4-FFF2-40B4-BE49-F238E27FC236}">
                <a16:creationId xmlns:a16="http://schemas.microsoft.com/office/drawing/2014/main" id="{6165AB94-957E-4C37-B9EA-912D20183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2290" y="5027118"/>
            <a:ext cx="2848876" cy="865469"/>
          </a:xfrm>
          <a:prstGeom prst="rect">
            <a:avLst/>
          </a:prstGeom>
        </p:spPr>
      </p:pic>
      <p:pic>
        <p:nvPicPr>
          <p:cNvPr id="1026" name="Picture 2" descr="MCC Coalition">
            <a:extLst>
              <a:ext uri="{FF2B5EF4-FFF2-40B4-BE49-F238E27FC236}">
                <a16:creationId xmlns:a16="http://schemas.microsoft.com/office/drawing/2014/main" id="{C0E56405-4E75-49A2-8139-860B2772D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471" y="5027117"/>
            <a:ext cx="3849399" cy="865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035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5E2B8-175D-4A81-A160-2F40B866200B}"/>
              </a:ext>
            </a:extLst>
          </p:cNvPr>
          <p:cNvSpPr>
            <a:spLocks noGrp="1"/>
          </p:cNvSpPr>
          <p:nvPr>
            <p:ph type="title"/>
          </p:nvPr>
        </p:nvSpPr>
        <p:spPr>
          <a:xfrm>
            <a:off x="6617236" y="286603"/>
            <a:ext cx="4538444" cy="1458307"/>
          </a:xfrm>
        </p:spPr>
        <p:txBody>
          <a:bodyPr/>
          <a:lstStyle/>
          <a:p>
            <a:r>
              <a:rPr lang="en-US" dirty="0"/>
              <a:t>Land Use: Zone 6</a:t>
            </a:r>
          </a:p>
        </p:txBody>
      </p:sp>
      <p:pic>
        <p:nvPicPr>
          <p:cNvPr id="5" name="Content Placeholder 4">
            <a:extLst>
              <a:ext uri="{FF2B5EF4-FFF2-40B4-BE49-F238E27FC236}">
                <a16:creationId xmlns:a16="http://schemas.microsoft.com/office/drawing/2014/main" id="{D0EB3AE8-5268-4CC7-8465-3E07DD4A46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8844" t="407" r="90" b="29983"/>
          <a:stretch/>
        </p:blipFill>
        <p:spPr>
          <a:xfrm>
            <a:off x="293614" y="286602"/>
            <a:ext cx="6182687" cy="5697573"/>
          </a:xfrm>
        </p:spPr>
      </p:pic>
      <p:pic>
        <p:nvPicPr>
          <p:cNvPr id="7" name="Picture 6">
            <a:extLst>
              <a:ext uri="{FF2B5EF4-FFF2-40B4-BE49-F238E27FC236}">
                <a16:creationId xmlns:a16="http://schemas.microsoft.com/office/drawing/2014/main" id="{7F436F20-D38B-4613-832C-59A0C30E36F4}"/>
              </a:ext>
            </a:extLst>
          </p:cNvPr>
          <p:cNvPicPr>
            <a:picLocks noChangeAspect="1"/>
          </p:cNvPicPr>
          <p:nvPr/>
        </p:nvPicPr>
        <p:blipFill rotWithShape="1">
          <a:blip r:embed="rId2">
            <a:extLst>
              <a:ext uri="{28A0092B-C50C-407E-A947-70E740481C1C}">
                <a14:useLocalDpi xmlns:a14="http://schemas.microsoft.com/office/drawing/2010/main" val="0"/>
              </a:ext>
            </a:extLst>
          </a:blip>
          <a:srcRect l="53588" t="69480" r="3591" b="6544"/>
          <a:stretch/>
        </p:blipFill>
        <p:spPr>
          <a:xfrm>
            <a:off x="6617236" y="1862355"/>
            <a:ext cx="5395192" cy="2558643"/>
          </a:xfrm>
          <a:prstGeom prst="rect">
            <a:avLst/>
          </a:prstGeom>
        </p:spPr>
      </p:pic>
    </p:spTree>
    <p:extLst>
      <p:ext uri="{BB962C8B-B14F-4D97-AF65-F5344CB8AC3E}">
        <p14:creationId xmlns:p14="http://schemas.microsoft.com/office/powerpoint/2010/main" val="3535475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3F50-34D3-48AF-943C-BF795DA8D4B2}"/>
              </a:ext>
            </a:extLst>
          </p:cNvPr>
          <p:cNvSpPr>
            <a:spLocks noGrp="1"/>
          </p:cNvSpPr>
          <p:nvPr>
            <p:ph type="title"/>
          </p:nvPr>
        </p:nvSpPr>
        <p:spPr/>
        <p:txBody>
          <a:bodyPr/>
          <a:lstStyle/>
          <a:p>
            <a:r>
              <a:rPr lang="en-US" dirty="0"/>
              <a:t>Corridor Recommendations: </a:t>
            </a:r>
          </a:p>
        </p:txBody>
      </p:sp>
      <p:sp>
        <p:nvSpPr>
          <p:cNvPr id="3" name="Content Placeholder 2">
            <a:extLst>
              <a:ext uri="{FF2B5EF4-FFF2-40B4-BE49-F238E27FC236}">
                <a16:creationId xmlns:a16="http://schemas.microsoft.com/office/drawing/2014/main" id="{68205510-DB1D-4167-ABEF-E6AA241B5278}"/>
              </a:ext>
            </a:extLst>
          </p:cNvPr>
          <p:cNvSpPr>
            <a:spLocks noGrp="1"/>
          </p:cNvSpPr>
          <p:nvPr>
            <p:ph idx="1"/>
          </p:nvPr>
        </p:nvSpPr>
        <p:spPr>
          <a:xfrm>
            <a:off x="949578" y="1840041"/>
            <a:ext cx="10665763" cy="2641693"/>
          </a:xfrm>
        </p:spPr>
        <p:txBody>
          <a:bodyPr>
            <a:normAutofit fontScale="92500" lnSpcReduction="20000"/>
          </a:bodyPr>
          <a:lstStyle/>
          <a:p>
            <a:pPr marL="0" indent="0">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1. Create an Overlay District</a:t>
            </a:r>
          </a:p>
          <a:p>
            <a:pPr>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Layer of oversight &amp; guidance to development coming on the Corridor. </a:t>
            </a:r>
          </a:p>
          <a:p>
            <a:pPr>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Stop-gap protection for community until Comprehensive Plan can be adopted in 2022. </a:t>
            </a:r>
          </a:p>
          <a:p>
            <a:pPr>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Plan </a:t>
            </a:r>
            <a:r>
              <a:rPr lang="en-US" dirty="0">
                <a:latin typeface="Calibri" panose="020F0502020204030204" pitchFamily="34" charset="0"/>
                <a:ea typeface="Calibri" panose="020F0502020204030204" pitchFamily="34" charset="0"/>
                <a:cs typeface="Times New Roman" panose="02020603050405020304" pitchFamily="18" charset="0"/>
              </a:rPr>
              <a:t>C</a:t>
            </a:r>
            <a:r>
              <a:rPr lang="en-US" dirty="0">
                <a:effectLst/>
                <a:latin typeface="Calibri" panose="020F0502020204030204" pitchFamily="34" charset="0"/>
                <a:ea typeface="Calibri" panose="020F0502020204030204" pitchFamily="34" charset="0"/>
                <a:cs typeface="Times New Roman" panose="02020603050405020304" pitchFamily="18" charset="0"/>
              </a:rPr>
              <a:t>ommission in towns &amp; county retain autonomy and make ultimate approval or disapproval.</a:t>
            </a:r>
          </a:p>
          <a:p>
            <a:pPr>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Functionally, serve as addition to Technical Advisory Committee for projects in Overlay. </a:t>
            </a:r>
          </a:p>
          <a:p>
            <a:pPr>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Working group to </a:t>
            </a:r>
            <a:r>
              <a:rPr lang="en-US" dirty="0">
                <a:latin typeface="Calibri" panose="020F0502020204030204" pitchFamily="34" charset="0"/>
                <a:ea typeface="Calibri" panose="020F0502020204030204" pitchFamily="34" charset="0"/>
                <a:cs typeface="Times New Roman" panose="02020603050405020304" pitchFamily="18" charset="0"/>
              </a:rPr>
              <a:t>write ordinance and build out overlay development standards could begin work upon approval of plan.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35148571-56D4-418B-8D5E-4CBBC1769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103258" y="386778"/>
            <a:ext cx="1581637" cy="9771551"/>
          </a:xfrm>
          <a:prstGeom prst="rect">
            <a:avLst/>
          </a:prstGeom>
        </p:spPr>
      </p:pic>
    </p:spTree>
    <p:extLst>
      <p:ext uri="{BB962C8B-B14F-4D97-AF65-F5344CB8AC3E}">
        <p14:creationId xmlns:p14="http://schemas.microsoft.com/office/powerpoint/2010/main" val="2593540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3F50-34D3-48AF-943C-BF795DA8D4B2}"/>
              </a:ext>
            </a:extLst>
          </p:cNvPr>
          <p:cNvSpPr>
            <a:spLocks noGrp="1"/>
          </p:cNvSpPr>
          <p:nvPr>
            <p:ph type="title"/>
          </p:nvPr>
        </p:nvSpPr>
        <p:spPr/>
        <p:txBody>
          <a:bodyPr/>
          <a:lstStyle/>
          <a:p>
            <a:r>
              <a:rPr lang="en-US"/>
              <a:t>Corridor Recommendations: </a:t>
            </a:r>
            <a:endParaRPr lang="en-US" dirty="0"/>
          </a:p>
        </p:txBody>
      </p:sp>
      <p:sp>
        <p:nvSpPr>
          <p:cNvPr id="3" name="Content Placeholder 2">
            <a:extLst>
              <a:ext uri="{FF2B5EF4-FFF2-40B4-BE49-F238E27FC236}">
                <a16:creationId xmlns:a16="http://schemas.microsoft.com/office/drawing/2014/main" id="{68205510-DB1D-4167-ABEF-E6AA241B5278}"/>
              </a:ext>
            </a:extLst>
          </p:cNvPr>
          <p:cNvSpPr>
            <a:spLocks noGrp="1"/>
          </p:cNvSpPr>
          <p:nvPr>
            <p:ph idx="1"/>
          </p:nvPr>
        </p:nvSpPr>
        <p:spPr>
          <a:xfrm>
            <a:off x="4874004" y="1845733"/>
            <a:ext cx="6530304" cy="3917503"/>
          </a:xfrm>
        </p:spPr>
        <p:txBody>
          <a:bodyPr>
            <a:normAutofit fontScale="92500" lnSpcReduction="10000"/>
          </a:bodyPr>
          <a:lstStyle/>
          <a:p>
            <a:pPr marL="0" indent="0">
              <a:buNone/>
            </a:pPr>
            <a:r>
              <a:rPr lang="en-US" sz="3200" b="1">
                <a:latin typeface="Calibri" panose="020F0502020204030204" pitchFamily="34" charset="0"/>
                <a:ea typeface="Calibri" panose="020F0502020204030204" pitchFamily="34" charset="0"/>
                <a:cs typeface="Times New Roman" panose="02020603050405020304" pitchFamily="18" charset="0"/>
              </a:rPr>
              <a:t>2</a:t>
            </a:r>
            <a:r>
              <a:rPr lang="en-US" sz="3200" b="1">
                <a:effectLst/>
                <a:latin typeface="Calibri" panose="020F0502020204030204" pitchFamily="34" charset="0"/>
                <a:ea typeface="Calibri" panose="020F0502020204030204" pitchFamily="34" charset="0"/>
                <a:cs typeface="Times New Roman" panose="02020603050405020304" pitchFamily="18" charset="0"/>
              </a:rPr>
              <a:t>. Pursue Target Industries</a:t>
            </a:r>
          </a:p>
          <a:p>
            <a:pPr>
              <a:buFont typeface="Courier New" panose="02070309020205020404" pitchFamily="49" charset="0"/>
              <a:buChar char="o"/>
            </a:pPr>
            <a:r>
              <a:rPr lang="en-US">
                <a:latin typeface="Calibri" panose="020F0502020204030204" pitchFamily="34" charset="0"/>
                <a:ea typeface="Calibri" panose="020F0502020204030204" pitchFamily="34" charset="0"/>
                <a:cs typeface="Times New Roman" panose="02020603050405020304" pitchFamily="18" charset="0"/>
              </a:rPr>
              <a:t>Current County target industries: </a:t>
            </a:r>
            <a:r>
              <a:rPr lang="en-US" i="1">
                <a:latin typeface="Calibri" panose="020F0502020204030204" pitchFamily="34" charset="0"/>
                <a:ea typeface="Calibri" panose="020F0502020204030204" pitchFamily="34" charset="0"/>
                <a:cs typeface="Times New Roman" panose="02020603050405020304" pitchFamily="18" charset="0"/>
              </a:rPr>
              <a:t>Manufacturing, Agribusiness, Life Science, Logistics </a:t>
            </a:r>
            <a:endParaRPr lang="en-US">
              <a:latin typeface="Calibri" panose="020F050202020403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r>
              <a:rPr lang="en-US">
                <a:latin typeface="Calibri" panose="020F0502020204030204" pitchFamily="34" charset="0"/>
                <a:ea typeface="Calibri" panose="020F0502020204030204" pitchFamily="34" charset="0"/>
                <a:cs typeface="Times New Roman" panose="02020603050405020304" pitchFamily="18" charset="0"/>
              </a:rPr>
              <a:t>Proposed Corridor target industries: </a:t>
            </a:r>
            <a:r>
              <a:rPr lang="en-US" i="1">
                <a:latin typeface="Calibri" panose="020F0502020204030204" pitchFamily="34" charset="0"/>
                <a:ea typeface="Calibri" panose="020F0502020204030204" pitchFamily="34" charset="0"/>
                <a:cs typeface="Times New Roman" panose="02020603050405020304" pitchFamily="18" charset="0"/>
              </a:rPr>
              <a:t>Information Technology</a:t>
            </a:r>
            <a:r>
              <a:rPr lang="en-US">
                <a:latin typeface="Calibri" panose="020F0502020204030204" pitchFamily="34" charset="0"/>
                <a:ea typeface="Calibri" panose="020F0502020204030204" pitchFamily="34" charset="0"/>
                <a:cs typeface="Times New Roman" panose="02020603050405020304" pitchFamily="18" charset="0"/>
              </a:rPr>
              <a:t>, </a:t>
            </a:r>
            <a:r>
              <a:rPr lang="en-US" i="1">
                <a:latin typeface="Calibri" panose="020F0502020204030204" pitchFamily="34" charset="0"/>
                <a:ea typeface="Calibri" panose="020F0502020204030204" pitchFamily="34" charset="0"/>
                <a:cs typeface="Times New Roman" panose="02020603050405020304" pitchFamily="18" charset="0"/>
              </a:rPr>
              <a:t>Bio-Life Sciences, Manufacturing, Logistics</a:t>
            </a:r>
            <a:r>
              <a:rPr lang="en-US">
                <a:latin typeface="Calibri" panose="020F0502020204030204" pitchFamily="34" charset="0"/>
                <a:ea typeface="Calibri" panose="020F0502020204030204" pitchFamily="34" charset="0"/>
                <a:cs typeface="Times New Roman" panose="02020603050405020304" pitchFamily="18" charset="0"/>
              </a:rPr>
              <a:t>.</a:t>
            </a:r>
          </a:p>
          <a:p>
            <a:pPr>
              <a:buFont typeface="Courier New" panose="02070309020205020404" pitchFamily="49" charset="0"/>
              <a:buChar char="o"/>
            </a:pPr>
            <a:r>
              <a:rPr lang="en-US">
                <a:effectLst/>
                <a:latin typeface="Calibri" panose="020F0502020204030204" pitchFamily="34" charset="0"/>
                <a:ea typeface="Calibri" panose="020F0502020204030204" pitchFamily="34" charset="0"/>
                <a:cs typeface="Times New Roman" panose="02020603050405020304" pitchFamily="18" charset="0"/>
              </a:rPr>
              <a:t>Partner with regional and State partners: Conexus, BioCrossroads, TechPoint, Indy Partnership, IEDC, etc</a:t>
            </a:r>
          </a:p>
          <a:p>
            <a:pPr>
              <a:buFont typeface="Courier New" panose="02070309020205020404" pitchFamily="49" charset="0"/>
              <a:buChar char="o"/>
            </a:pPr>
            <a:r>
              <a:rPr lang="en-US">
                <a:effectLst/>
                <a:latin typeface="Calibri" panose="020F0502020204030204" pitchFamily="34" charset="0"/>
                <a:ea typeface="Calibri" panose="020F0502020204030204" pitchFamily="34" charset="0"/>
                <a:cs typeface="Times New Roman" panose="02020603050405020304" pitchFamily="18" charset="0"/>
              </a:rPr>
              <a:t>Use BRE Report &amp; existing data to identify current industries &amp; supply chains. </a:t>
            </a:r>
          </a:p>
          <a:p>
            <a:pPr>
              <a:buFont typeface="Courier New" panose="02070309020205020404" pitchFamily="49" charset="0"/>
              <a:buChar char="o"/>
            </a:pPr>
            <a:r>
              <a:rPr lang="en-US">
                <a:effectLst/>
                <a:latin typeface="Calibri" panose="020F0502020204030204" pitchFamily="34" charset="0"/>
                <a:ea typeface="Calibri" panose="020F0502020204030204" pitchFamily="34" charset="0"/>
                <a:cs typeface="Times New Roman" panose="02020603050405020304" pitchFamily="18" charset="0"/>
              </a:rPr>
              <a:t>Develop Incentives Matrix to reflect community priorities. </a:t>
            </a:r>
          </a:p>
          <a:p>
            <a:pPr>
              <a:buFont typeface="Courier New" panose="02070309020205020404" pitchFamily="49" charset="0"/>
              <a:buChar char="o"/>
            </a:pPr>
            <a:r>
              <a:rPr lang="en-US">
                <a:effectLst/>
                <a:latin typeface="Calibri" panose="020F0502020204030204" pitchFamily="34" charset="0"/>
                <a:ea typeface="Calibri" panose="020F0502020204030204" pitchFamily="34" charset="0"/>
                <a:cs typeface="Times New Roman" panose="02020603050405020304" pitchFamily="18" charset="0"/>
              </a:rPr>
              <a:t>Set aside real estate options for target industries. </a:t>
            </a:r>
            <a:endParaRPr lang="en-US">
              <a:latin typeface="Calibri" panose="020F050202020403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C01B0784-A0CF-42E9-89C0-7C1330A0FC3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79970" y="2013182"/>
            <a:ext cx="3826254" cy="3506773"/>
          </a:xfrm>
          <a:prstGeom prst="rect">
            <a:avLst/>
          </a:prstGeom>
        </p:spPr>
      </p:pic>
    </p:spTree>
    <p:extLst>
      <p:ext uri="{BB962C8B-B14F-4D97-AF65-F5344CB8AC3E}">
        <p14:creationId xmlns:p14="http://schemas.microsoft.com/office/powerpoint/2010/main" val="1045616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3F50-34D3-48AF-943C-BF795DA8D4B2}"/>
              </a:ext>
            </a:extLst>
          </p:cNvPr>
          <p:cNvSpPr>
            <a:spLocks noGrp="1"/>
          </p:cNvSpPr>
          <p:nvPr>
            <p:ph type="title"/>
          </p:nvPr>
        </p:nvSpPr>
        <p:spPr/>
        <p:txBody>
          <a:bodyPr/>
          <a:lstStyle/>
          <a:p>
            <a:r>
              <a:rPr lang="en-US" dirty="0"/>
              <a:t>Corridor Recommendations: </a:t>
            </a:r>
          </a:p>
        </p:txBody>
      </p:sp>
      <p:sp>
        <p:nvSpPr>
          <p:cNvPr id="3" name="Content Placeholder 2">
            <a:extLst>
              <a:ext uri="{FF2B5EF4-FFF2-40B4-BE49-F238E27FC236}">
                <a16:creationId xmlns:a16="http://schemas.microsoft.com/office/drawing/2014/main" id="{68205510-DB1D-4167-ABEF-E6AA241B5278}"/>
              </a:ext>
            </a:extLst>
          </p:cNvPr>
          <p:cNvSpPr>
            <a:spLocks noGrp="1"/>
          </p:cNvSpPr>
          <p:nvPr>
            <p:ph idx="1"/>
          </p:nvPr>
        </p:nvSpPr>
        <p:spPr>
          <a:xfrm>
            <a:off x="1300294" y="1845734"/>
            <a:ext cx="9855385" cy="4253062"/>
          </a:xfrm>
        </p:spPr>
        <p:txBody>
          <a:bodyPr>
            <a:normAutofit/>
          </a:bodyPr>
          <a:lstStyle/>
          <a:p>
            <a:pPr marL="0" indent="0">
              <a:buNone/>
            </a:pPr>
            <a:r>
              <a:rPr lang="en-US" sz="3200" b="1" dirty="0">
                <a:latin typeface="Calibri" panose="020F0502020204030204" pitchFamily="34" charset="0"/>
                <a:ea typeface="Calibri" panose="020F0502020204030204" pitchFamily="34" charset="0"/>
                <a:cs typeface="Times New Roman" panose="02020603050405020304" pitchFamily="18" charset="0"/>
              </a:rPr>
              <a:t>3</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Workforce Development </a:t>
            </a:r>
          </a:p>
          <a:p>
            <a:pPr>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Continue &amp; grow Business Retention &amp; Expansion efforts.</a:t>
            </a:r>
          </a:p>
          <a:p>
            <a:pPr>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Transit / Mobility : work with private and public partners to develop transportation solutions for existing and expected workforce. </a:t>
            </a:r>
          </a:p>
          <a:p>
            <a:pPr>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Post-Secondary / Career &amp; Technical Education (CTE) : Work with local school leaders, employers, and other stakeholders to understand the needs for expansion of post-secondary education and CTE in the county. </a:t>
            </a:r>
          </a:p>
          <a:p>
            <a:pPr>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Innovation &amp; Education Center initiative</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17637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0D7194-819E-4BD1-9908-4EA733A2670E}"/>
              </a:ext>
            </a:extLst>
          </p:cNvPr>
          <p:cNvSpPr>
            <a:spLocks noGrp="1"/>
          </p:cNvSpPr>
          <p:nvPr>
            <p:ph type="title"/>
          </p:nvPr>
        </p:nvSpPr>
        <p:spPr/>
        <p:txBody>
          <a:bodyPr/>
          <a:lstStyle/>
          <a:p>
            <a:r>
              <a:rPr lang="en-US" dirty="0"/>
              <a:t>Workforce / Post-Secondary / CTE Models</a:t>
            </a:r>
          </a:p>
        </p:txBody>
      </p:sp>
      <p:pic>
        <p:nvPicPr>
          <p:cNvPr id="8" name="Content Placeholder 7">
            <a:extLst>
              <a:ext uri="{FF2B5EF4-FFF2-40B4-BE49-F238E27FC236}">
                <a16:creationId xmlns:a16="http://schemas.microsoft.com/office/drawing/2014/main" id="{285F0E50-B924-439D-B91C-79E939B4EBA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97969" y="2735535"/>
            <a:ext cx="4062266" cy="3046700"/>
          </a:xfrm>
        </p:spPr>
      </p:pic>
      <p:pic>
        <p:nvPicPr>
          <p:cNvPr id="10" name="Content Placeholder 9">
            <a:extLst>
              <a:ext uri="{FF2B5EF4-FFF2-40B4-BE49-F238E27FC236}">
                <a16:creationId xmlns:a16="http://schemas.microsoft.com/office/drawing/2014/main" id="{8827F07C-7ACF-4585-900F-5A8CFB05EF6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26480" y="2750625"/>
            <a:ext cx="4814432" cy="3046700"/>
          </a:xfrm>
        </p:spPr>
      </p:pic>
      <p:sp>
        <p:nvSpPr>
          <p:cNvPr id="11" name="TextBox 10">
            <a:extLst>
              <a:ext uri="{FF2B5EF4-FFF2-40B4-BE49-F238E27FC236}">
                <a16:creationId xmlns:a16="http://schemas.microsoft.com/office/drawing/2014/main" id="{115EC570-D88D-4E38-9626-16F6CED47972}"/>
              </a:ext>
            </a:extLst>
          </p:cNvPr>
          <p:cNvSpPr txBox="1"/>
          <p:nvPr/>
        </p:nvSpPr>
        <p:spPr>
          <a:xfrm>
            <a:off x="1499634" y="2214694"/>
            <a:ext cx="3858936" cy="369332"/>
          </a:xfrm>
          <a:prstGeom prst="rect">
            <a:avLst/>
          </a:prstGeom>
          <a:noFill/>
        </p:spPr>
        <p:txBody>
          <a:bodyPr wrap="square" rtlCol="0">
            <a:spAutoFit/>
          </a:bodyPr>
          <a:lstStyle/>
          <a:p>
            <a:r>
              <a:rPr lang="en-US" dirty="0"/>
              <a:t>MADE @ Plainfield (Plainfield, IN)</a:t>
            </a:r>
          </a:p>
        </p:txBody>
      </p:sp>
      <p:sp>
        <p:nvSpPr>
          <p:cNvPr id="12" name="TextBox 11">
            <a:extLst>
              <a:ext uri="{FF2B5EF4-FFF2-40B4-BE49-F238E27FC236}">
                <a16:creationId xmlns:a16="http://schemas.microsoft.com/office/drawing/2014/main" id="{502F33B6-7B5B-43BC-9991-1694B002ACEC}"/>
              </a:ext>
            </a:extLst>
          </p:cNvPr>
          <p:cNvSpPr txBox="1"/>
          <p:nvPr/>
        </p:nvSpPr>
        <p:spPr>
          <a:xfrm>
            <a:off x="6096000" y="2214694"/>
            <a:ext cx="4596366" cy="369332"/>
          </a:xfrm>
          <a:prstGeom prst="rect">
            <a:avLst/>
          </a:prstGeom>
          <a:noFill/>
        </p:spPr>
        <p:txBody>
          <a:bodyPr wrap="square" rtlCol="0">
            <a:spAutoFit/>
          </a:bodyPr>
          <a:lstStyle/>
          <a:p>
            <a:r>
              <a:rPr lang="en-US" dirty="0"/>
              <a:t>Columbus Learning Center (Columbus, IN)</a:t>
            </a:r>
          </a:p>
        </p:txBody>
      </p:sp>
    </p:spTree>
    <p:extLst>
      <p:ext uri="{BB962C8B-B14F-4D97-AF65-F5344CB8AC3E}">
        <p14:creationId xmlns:p14="http://schemas.microsoft.com/office/powerpoint/2010/main" val="3283395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3F50-34D3-48AF-943C-BF795DA8D4B2}"/>
              </a:ext>
            </a:extLst>
          </p:cNvPr>
          <p:cNvSpPr>
            <a:spLocks noGrp="1"/>
          </p:cNvSpPr>
          <p:nvPr>
            <p:ph type="title"/>
          </p:nvPr>
        </p:nvSpPr>
        <p:spPr/>
        <p:txBody>
          <a:bodyPr/>
          <a:lstStyle/>
          <a:p>
            <a:r>
              <a:rPr lang="en-US" dirty="0"/>
              <a:t>Corridor Recommendations: </a:t>
            </a:r>
          </a:p>
        </p:txBody>
      </p:sp>
      <p:sp>
        <p:nvSpPr>
          <p:cNvPr id="3" name="Content Placeholder 2">
            <a:extLst>
              <a:ext uri="{FF2B5EF4-FFF2-40B4-BE49-F238E27FC236}">
                <a16:creationId xmlns:a16="http://schemas.microsoft.com/office/drawing/2014/main" id="{68205510-DB1D-4167-ABEF-E6AA241B5278}"/>
              </a:ext>
            </a:extLst>
          </p:cNvPr>
          <p:cNvSpPr>
            <a:spLocks noGrp="1"/>
          </p:cNvSpPr>
          <p:nvPr>
            <p:ph idx="1"/>
          </p:nvPr>
        </p:nvSpPr>
        <p:spPr>
          <a:xfrm>
            <a:off x="1097280" y="1845734"/>
            <a:ext cx="10194302" cy="1761532"/>
          </a:xfrm>
        </p:spPr>
        <p:txBody>
          <a:bodyPr>
            <a:normAutofit fontScale="92500" lnSpcReduction="10000"/>
          </a:bodyPr>
          <a:lstStyle/>
          <a:p>
            <a:pPr marL="0" indent="0">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4. Address Existing &amp; Expected Housing Gap</a:t>
            </a:r>
          </a:p>
          <a:p>
            <a:pPr>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Current housing stock meeting 66% of demand for owner occupied, 33% for renter occupied (TPMA). </a:t>
            </a:r>
          </a:p>
          <a:p>
            <a:pPr>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By 2030: Market Driven Demand 8,761 units; Employment Driven Demand 5,018 units; </a:t>
            </a:r>
          </a:p>
          <a:p>
            <a:pPr>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TOTAL of 13,779 units </a:t>
            </a:r>
          </a:p>
          <a:p>
            <a:pPr marL="0"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48C0FA85-256C-4499-A94C-FD6BC9CCC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396" y="3715640"/>
            <a:ext cx="6323076" cy="2345436"/>
          </a:xfrm>
          <a:prstGeom prst="rect">
            <a:avLst/>
          </a:prstGeom>
        </p:spPr>
      </p:pic>
    </p:spTree>
    <p:extLst>
      <p:ext uri="{BB962C8B-B14F-4D97-AF65-F5344CB8AC3E}">
        <p14:creationId xmlns:p14="http://schemas.microsoft.com/office/powerpoint/2010/main" val="3370291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3F50-34D3-48AF-943C-BF795DA8D4B2}"/>
              </a:ext>
            </a:extLst>
          </p:cNvPr>
          <p:cNvSpPr>
            <a:spLocks noGrp="1"/>
          </p:cNvSpPr>
          <p:nvPr>
            <p:ph type="title"/>
          </p:nvPr>
        </p:nvSpPr>
        <p:spPr/>
        <p:txBody>
          <a:bodyPr/>
          <a:lstStyle/>
          <a:p>
            <a:r>
              <a:rPr lang="en-US" dirty="0"/>
              <a:t>Corridor Recommendations: </a:t>
            </a:r>
          </a:p>
        </p:txBody>
      </p:sp>
      <p:sp>
        <p:nvSpPr>
          <p:cNvPr id="3" name="Content Placeholder 2">
            <a:extLst>
              <a:ext uri="{FF2B5EF4-FFF2-40B4-BE49-F238E27FC236}">
                <a16:creationId xmlns:a16="http://schemas.microsoft.com/office/drawing/2014/main" id="{68205510-DB1D-4167-ABEF-E6AA241B5278}"/>
              </a:ext>
            </a:extLst>
          </p:cNvPr>
          <p:cNvSpPr>
            <a:spLocks noGrp="1"/>
          </p:cNvSpPr>
          <p:nvPr>
            <p:ph idx="1"/>
          </p:nvPr>
        </p:nvSpPr>
        <p:spPr>
          <a:xfrm>
            <a:off x="5419288" y="1845734"/>
            <a:ext cx="5736392" cy="4023360"/>
          </a:xfrm>
        </p:spPr>
        <p:txBody>
          <a:bodyPr>
            <a:normAutofit fontScale="92500" lnSpcReduction="20000"/>
          </a:bodyPr>
          <a:lstStyle/>
          <a:p>
            <a:pPr marL="0" indent="0">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4. Address Existing &amp; Expected Housing Gap (continued)</a:t>
            </a:r>
          </a:p>
          <a:p>
            <a:pPr>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Primary residential development all single family, $250,000 +. Majority of current residents work outside of the county. Jobs existing and expected along the corridor won’t allow workers to afford existing housing. </a:t>
            </a:r>
          </a:p>
          <a:p>
            <a:pPr>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Communities and county should engage directly with developers to help them understand the priorities and needs along the corridor. </a:t>
            </a:r>
          </a:p>
          <a:p>
            <a:pPr>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Priority land set aside for residential uses. </a:t>
            </a:r>
          </a:p>
          <a:p>
            <a:pPr>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Attainable Housing incentives program. </a:t>
            </a:r>
          </a:p>
          <a:p>
            <a:pPr>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Development Standards expectations clarified and updated.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8" name="Picture 7">
            <a:extLst>
              <a:ext uri="{FF2B5EF4-FFF2-40B4-BE49-F238E27FC236}">
                <a16:creationId xmlns:a16="http://schemas.microsoft.com/office/drawing/2014/main" id="{A11A4EB9-B93D-4056-BF8A-0AAB22238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443" y="1975293"/>
            <a:ext cx="4300120" cy="3645430"/>
          </a:xfrm>
          <a:prstGeom prst="rect">
            <a:avLst/>
          </a:prstGeom>
        </p:spPr>
      </p:pic>
    </p:spTree>
    <p:extLst>
      <p:ext uri="{BB962C8B-B14F-4D97-AF65-F5344CB8AC3E}">
        <p14:creationId xmlns:p14="http://schemas.microsoft.com/office/powerpoint/2010/main" val="2809974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5420-DCF8-4106-9306-775364291BE6}"/>
              </a:ext>
            </a:extLst>
          </p:cNvPr>
          <p:cNvSpPr>
            <a:spLocks noGrp="1"/>
          </p:cNvSpPr>
          <p:nvPr>
            <p:ph type="title"/>
          </p:nvPr>
        </p:nvSpPr>
        <p:spPr/>
        <p:txBody>
          <a:bodyPr/>
          <a:lstStyle/>
          <a:p>
            <a:r>
              <a:rPr lang="en-US" dirty="0"/>
              <a:t>Corridor Recommendations: </a:t>
            </a:r>
          </a:p>
        </p:txBody>
      </p:sp>
      <p:pic>
        <p:nvPicPr>
          <p:cNvPr id="4" name="Content Placeholder 3">
            <a:extLst>
              <a:ext uri="{FF2B5EF4-FFF2-40B4-BE49-F238E27FC236}">
                <a16:creationId xmlns:a16="http://schemas.microsoft.com/office/drawing/2014/main" id="{15BBF9BA-1018-4AF8-ADF8-D93769C615BD}"/>
              </a:ext>
            </a:extLst>
          </p:cNvPr>
          <p:cNvPicPr>
            <a:picLocks noGrp="1" noChangeAspect="1"/>
          </p:cNvPicPr>
          <p:nvPr>
            <p:ph idx="1"/>
          </p:nvPr>
        </p:nvPicPr>
        <p:blipFill>
          <a:blip r:embed="rId2"/>
          <a:stretch>
            <a:fillRect/>
          </a:stretch>
        </p:blipFill>
        <p:spPr>
          <a:xfrm>
            <a:off x="629883" y="3580002"/>
            <a:ext cx="3298320" cy="2271128"/>
          </a:xfrm>
          <a:prstGeom prst="rect">
            <a:avLst/>
          </a:prstGeom>
        </p:spPr>
      </p:pic>
      <p:pic>
        <p:nvPicPr>
          <p:cNvPr id="1026" name="Picture 2" descr="Rebuilding Community On Indy&amp;#39;s Near-East Side">
            <a:extLst>
              <a:ext uri="{FF2B5EF4-FFF2-40B4-BE49-F238E27FC236}">
                <a16:creationId xmlns:a16="http://schemas.microsoft.com/office/drawing/2014/main" id="{151B5B19-EFF8-4EDE-B287-88F5FAA89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482" y="3580002"/>
            <a:ext cx="3402907" cy="22711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ordable Housing Is Doable For Builders And Buyers, But Here&amp;#39;s The Problem">
            <a:extLst>
              <a:ext uri="{FF2B5EF4-FFF2-40B4-BE49-F238E27FC236}">
                <a16:creationId xmlns:a16="http://schemas.microsoft.com/office/drawing/2014/main" id="{D36FD9BF-7D90-4248-BE78-755F596D3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7668" y="3582525"/>
            <a:ext cx="3402908" cy="22686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267CE4F-B449-463D-B5F2-B5711787F5BB}"/>
              </a:ext>
            </a:extLst>
          </p:cNvPr>
          <p:cNvSpPr txBox="1"/>
          <p:nvPr/>
        </p:nvSpPr>
        <p:spPr>
          <a:xfrm>
            <a:off x="1002541" y="1737361"/>
            <a:ext cx="10559576" cy="2031325"/>
          </a:xfrm>
          <a:prstGeom prst="rect">
            <a:avLst/>
          </a:prstGeom>
          <a:noFill/>
        </p:spPr>
        <p:txBody>
          <a:bodyPr wrap="square">
            <a:spAutoFit/>
          </a:bodyPr>
          <a:lstStyle/>
          <a:p>
            <a:pPr marL="0" indent="0">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4. Address Existing &amp; Expected Housing Gap (continued)</a:t>
            </a:r>
          </a:p>
          <a:p>
            <a:r>
              <a:rPr lang="en-US" sz="1600" i="1" dirty="0">
                <a:effectLst/>
                <a:latin typeface="Calibri" panose="020F0502020204030204" pitchFamily="34" charset="0"/>
                <a:ea typeface="Calibri" panose="020F0502020204030204" pitchFamily="34" charset="0"/>
                <a:cs typeface="Times New Roman" panose="02020603050405020304" pitchFamily="18" charset="0"/>
              </a:rPr>
              <a:t>“The National Standard for workforce housing is in the $150,000-$250,000 range for owner-occupied units or $850 to $1,600 per month for renter-occupied units. These products should be attainable by the service and production employees of the community –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firefighters, teachers, nurses, production workers, and others</a:t>
            </a:r>
            <a:r>
              <a:rPr lang="en-US" sz="1600" i="1" dirty="0">
                <a:effectLst/>
                <a:latin typeface="Calibri" panose="020F0502020204030204" pitchFamily="34" charset="0"/>
                <a:ea typeface="Calibri" panose="020F0502020204030204" pitchFamily="34" charset="0"/>
                <a:cs typeface="Times New Roman" panose="02020603050405020304" pitchFamily="18" charset="0"/>
              </a:rPr>
              <a:t> who have been priced out of higher market rate housing options.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This term can refer to any form of housing, including ownership of single-family or multi-family homes, as well as rental units</a:t>
            </a:r>
            <a:r>
              <a:rPr lang="en-US" sz="1600" i="1" dirty="0">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6364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3F50-34D3-48AF-943C-BF795DA8D4B2}"/>
              </a:ext>
            </a:extLst>
          </p:cNvPr>
          <p:cNvSpPr>
            <a:spLocks noGrp="1"/>
          </p:cNvSpPr>
          <p:nvPr>
            <p:ph type="title"/>
          </p:nvPr>
        </p:nvSpPr>
        <p:spPr/>
        <p:txBody>
          <a:bodyPr/>
          <a:lstStyle/>
          <a:p>
            <a:r>
              <a:rPr lang="en-US" dirty="0"/>
              <a:t>Corridor Recommendations: </a:t>
            </a:r>
          </a:p>
        </p:txBody>
      </p:sp>
      <p:sp>
        <p:nvSpPr>
          <p:cNvPr id="3" name="Content Placeholder 2">
            <a:extLst>
              <a:ext uri="{FF2B5EF4-FFF2-40B4-BE49-F238E27FC236}">
                <a16:creationId xmlns:a16="http://schemas.microsoft.com/office/drawing/2014/main" id="{68205510-DB1D-4167-ABEF-E6AA241B5278}"/>
              </a:ext>
            </a:extLst>
          </p:cNvPr>
          <p:cNvSpPr>
            <a:spLocks noGrp="1"/>
          </p:cNvSpPr>
          <p:nvPr>
            <p:ph idx="1"/>
          </p:nvPr>
        </p:nvSpPr>
        <p:spPr>
          <a:xfrm>
            <a:off x="1097280" y="1845734"/>
            <a:ext cx="10058400" cy="2466207"/>
          </a:xfrm>
        </p:spPr>
        <p:txBody>
          <a:bodyPr>
            <a:normAutofit lnSpcReduction="10000"/>
          </a:bodyPr>
          <a:lstStyle/>
          <a:p>
            <a:pPr marL="0" indent="0">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5. Continued Corridor Management </a:t>
            </a:r>
          </a:p>
          <a:p>
            <a:pPr>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Quarterly Corridor Congress, bringing Coalition together to give updates on goals, planning, increase communication and collaboration. </a:t>
            </a:r>
          </a:p>
          <a:p>
            <a:pPr>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Desi</a:t>
            </a:r>
            <a:r>
              <a:rPr lang="en-US" dirty="0">
                <a:latin typeface="Calibri" panose="020F0502020204030204" pitchFamily="34" charset="0"/>
                <a:ea typeface="Calibri" panose="020F0502020204030204" pitchFamily="34" charset="0"/>
                <a:cs typeface="Times New Roman" panose="02020603050405020304" pitchFamily="18" charset="0"/>
              </a:rPr>
              <a:t>gnate clear points of contact within the Coalition – positions, not individuals. </a:t>
            </a:r>
          </a:p>
          <a:p>
            <a:pPr>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Continued Transportation Planning in conjunction with Comprehensive Plan</a:t>
            </a:r>
          </a:p>
          <a:p>
            <a:pPr>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Create Action Plan with Near, Medium, and Long Term Goals. </a:t>
            </a:r>
          </a:p>
          <a:p>
            <a:pPr marL="0"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94451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3F50-34D3-48AF-943C-BF795DA8D4B2}"/>
              </a:ext>
            </a:extLst>
          </p:cNvPr>
          <p:cNvSpPr>
            <a:spLocks noGrp="1"/>
          </p:cNvSpPr>
          <p:nvPr>
            <p:ph type="title"/>
          </p:nvPr>
        </p:nvSpPr>
        <p:spPr/>
        <p:txBody>
          <a:bodyPr/>
          <a:lstStyle/>
          <a:p>
            <a:r>
              <a:rPr lang="en-US" dirty="0"/>
              <a:t>Corridor Recommendations: </a:t>
            </a:r>
          </a:p>
        </p:txBody>
      </p:sp>
      <p:sp>
        <p:nvSpPr>
          <p:cNvPr id="3" name="Content Placeholder 2">
            <a:extLst>
              <a:ext uri="{FF2B5EF4-FFF2-40B4-BE49-F238E27FC236}">
                <a16:creationId xmlns:a16="http://schemas.microsoft.com/office/drawing/2014/main" id="{68205510-DB1D-4167-ABEF-E6AA241B5278}"/>
              </a:ext>
            </a:extLst>
          </p:cNvPr>
          <p:cNvSpPr>
            <a:spLocks noGrp="1"/>
          </p:cNvSpPr>
          <p:nvPr>
            <p:ph idx="1"/>
          </p:nvPr>
        </p:nvSpPr>
        <p:spPr/>
        <p:txBody>
          <a:bodyPr>
            <a:normAutofit/>
          </a:bodyPr>
          <a:lstStyle/>
          <a:p>
            <a:pPr marL="0" indent="0">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5. Continued Corridor Management (continued)</a:t>
            </a:r>
          </a:p>
          <a:p>
            <a:pPr>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Utilize existing website for data, information for residents, potential residents, businesses, real estate professionals, government entities and more. </a:t>
            </a:r>
          </a:p>
          <a:p>
            <a:pPr>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Beautification / Branding: Gateway Bridge / Signage at I-70; Elevated Design Standards; Signage / Wayfinding.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buFont typeface="Courier New" panose="02070309020205020404" pitchFamily="49" charset="0"/>
              <a:buChar char="o"/>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A9F7F0C3-C2A5-4EBA-940E-721B81FCE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45" y="3857414"/>
            <a:ext cx="3208439" cy="2138959"/>
          </a:xfrm>
          <a:prstGeom prst="rect">
            <a:avLst/>
          </a:prstGeom>
        </p:spPr>
      </p:pic>
      <p:pic>
        <p:nvPicPr>
          <p:cNvPr id="7" name="Picture 6">
            <a:extLst>
              <a:ext uri="{FF2B5EF4-FFF2-40B4-BE49-F238E27FC236}">
                <a16:creationId xmlns:a16="http://schemas.microsoft.com/office/drawing/2014/main" id="{93F6C8EB-B923-43DB-B429-CD5688BD4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288" y="3857414"/>
            <a:ext cx="3658037" cy="2143381"/>
          </a:xfrm>
          <a:prstGeom prst="rect">
            <a:avLst/>
          </a:prstGeom>
        </p:spPr>
      </p:pic>
      <p:pic>
        <p:nvPicPr>
          <p:cNvPr id="9" name="Picture 8">
            <a:extLst>
              <a:ext uri="{FF2B5EF4-FFF2-40B4-BE49-F238E27FC236}">
                <a16:creationId xmlns:a16="http://schemas.microsoft.com/office/drawing/2014/main" id="{1A6A748E-74FC-4463-9ADC-A27EF2A8CBA8}"/>
              </a:ext>
            </a:extLst>
          </p:cNvPr>
          <p:cNvPicPr>
            <a:picLocks noChangeAspect="1"/>
          </p:cNvPicPr>
          <p:nvPr/>
        </p:nvPicPr>
        <p:blipFill rotWithShape="1">
          <a:blip r:embed="rId4">
            <a:extLst>
              <a:ext uri="{28A0092B-C50C-407E-A947-70E740481C1C}">
                <a14:useLocalDpi xmlns:a14="http://schemas.microsoft.com/office/drawing/2010/main" val="0"/>
              </a:ext>
            </a:extLst>
          </a:blip>
          <a:srcRect l="15040" t="-1107" r="-3777" b="15924"/>
          <a:stretch/>
        </p:blipFill>
        <p:spPr>
          <a:xfrm>
            <a:off x="8154729" y="3852991"/>
            <a:ext cx="2939991" cy="2143382"/>
          </a:xfrm>
          <a:prstGeom prst="rect">
            <a:avLst/>
          </a:prstGeom>
        </p:spPr>
      </p:pic>
    </p:spTree>
    <p:extLst>
      <p:ext uri="{BB962C8B-B14F-4D97-AF65-F5344CB8AC3E}">
        <p14:creationId xmlns:p14="http://schemas.microsoft.com/office/powerpoint/2010/main" val="1741612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6208-7F40-4C8B-BF85-9FF90987BF0F}"/>
              </a:ext>
            </a:extLst>
          </p:cNvPr>
          <p:cNvSpPr>
            <a:spLocks noGrp="1"/>
          </p:cNvSpPr>
          <p:nvPr>
            <p:ph type="title"/>
          </p:nvPr>
        </p:nvSpPr>
        <p:spPr/>
        <p:txBody>
          <a:bodyPr/>
          <a:lstStyle/>
          <a:p>
            <a:r>
              <a:rPr lang="en-US" dirty="0"/>
              <a:t>Background: Coalition for Smart Growth</a:t>
            </a:r>
          </a:p>
        </p:txBody>
      </p:sp>
      <p:sp>
        <p:nvSpPr>
          <p:cNvPr id="3" name="Content Placeholder 2">
            <a:extLst>
              <a:ext uri="{FF2B5EF4-FFF2-40B4-BE49-F238E27FC236}">
                <a16:creationId xmlns:a16="http://schemas.microsoft.com/office/drawing/2014/main" id="{67A28D82-99BD-4D9C-B5C0-BA4859C3E7CA}"/>
              </a:ext>
            </a:extLst>
          </p:cNvPr>
          <p:cNvSpPr>
            <a:spLocks noGrp="1"/>
          </p:cNvSpPr>
          <p:nvPr>
            <p:ph idx="1"/>
          </p:nvPr>
        </p:nvSpPr>
        <p:spPr>
          <a:xfrm>
            <a:off x="1392572" y="1845734"/>
            <a:ext cx="9763107" cy="4023360"/>
          </a:xfrm>
        </p:spPr>
        <p:txBody>
          <a:bodyPr>
            <a:normAutofit fontScale="92500"/>
          </a:bodyPr>
          <a:lstStyle/>
          <a:p>
            <a:pPr>
              <a:buFont typeface="Courier New" panose="02070309020205020404" pitchFamily="49" charset="0"/>
              <a:buChar char="o"/>
            </a:pPr>
            <a:r>
              <a:rPr lang="en-US" sz="2400" dirty="0"/>
              <a:t>Coalition including: </a:t>
            </a:r>
            <a:r>
              <a:rPr lang="en-US" sz="2400" b="1" dirty="0"/>
              <a:t>Town of Cumberland; Town of </a:t>
            </a:r>
            <a:r>
              <a:rPr lang="en-US" sz="2400" b="1" dirty="0" err="1"/>
              <a:t>McCordsville</a:t>
            </a:r>
            <a:r>
              <a:rPr lang="en-US" sz="2400" dirty="0"/>
              <a:t>; </a:t>
            </a:r>
            <a:r>
              <a:rPr lang="en-US" sz="2400" b="1" dirty="0"/>
              <a:t>Hancock Health</a:t>
            </a:r>
            <a:r>
              <a:rPr lang="en-US" sz="2400" dirty="0"/>
              <a:t>; </a:t>
            </a:r>
            <a:r>
              <a:rPr lang="en-US" sz="2400" b="1" dirty="0"/>
              <a:t>Nine Star Connect</a:t>
            </a:r>
            <a:r>
              <a:rPr lang="en-US" sz="2400" dirty="0"/>
              <a:t>; </a:t>
            </a:r>
            <a:r>
              <a:rPr lang="en-US" sz="2400" b="1" dirty="0"/>
              <a:t>Hancock Community Foundation</a:t>
            </a:r>
            <a:r>
              <a:rPr lang="en-US" sz="2400" dirty="0"/>
              <a:t>; </a:t>
            </a:r>
            <a:r>
              <a:rPr lang="en-US" sz="2400" b="1" dirty="0"/>
              <a:t>Hancock County Economic Development, </a:t>
            </a:r>
            <a:r>
              <a:rPr lang="en-US" sz="2400" dirty="0"/>
              <a:t>the</a:t>
            </a:r>
            <a:r>
              <a:rPr lang="en-US" sz="2400" b="1" dirty="0"/>
              <a:t> Indianapolis Airport Authority </a:t>
            </a:r>
            <a:r>
              <a:rPr lang="en-US" sz="2400" dirty="0"/>
              <a:t>and more. </a:t>
            </a:r>
          </a:p>
          <a:p>
            <a:pPr>
              <a:buFont typeface="Courier New" panose="02070309020205020404" pitchFamily="49" charset="0"/>
              <a:buChar char="o"/>
            </a:pPr>
            <a:r>
              <a:rPr lang="en-US" sz="2400" dirty="0"/>
              <a:t> Starting 8/20, the </a:t>
            </a:r>
            <a:r>
              <a:rPr lang="en-US" sz="2400" dirty="0" err="1"/>
              <a:t>Veridus</a:t>
            </a:r>
            <a:r>
              <a:rPr lang="en-US" sz="2400" dirty="0"/>
              <a:t> Group was brought on for project management. </a:t>
            </a:r>
          </a:p>
          <a:p>
            <a:pPr>
              <a:buFont typeface="Courier New" panose="02070309020205020404" pitchFamily="49" charset="0"/>
              <a:buChar char="o"/>
            </a:pPr>
            <a:r>
              <a:rPr lang="en-US" sz="2400" dirty="0"/>
              <a:t>In November Stantec and Thomas P Miller &amp; Associates were chosen for Land Use Plan &amp; Housing Plan. </a:t>
            </a:r>
          </a:p>
          <a:p>
            <a:pPr>
              <a:buFont typeface="Courier New" panose="02070309020205020404" pitchFamily="49" charset="0"/>
              <a:buChar char="o"/>
            </a:pPr>
            <a:r>
              <a:rPr lang="en-US" sz="2400" dirty="0"/>
              <a:t>Applied Economics completed their Economic Impact Analysis for catalyst sites. </a:t>
            </a:r>
          </a:p>
          <a:p>
            <a:pPr>
              <a:buFont typeface="Courier New" panose="02070309020205020404" pitchFamily="49" charset="0"/>
              <a:buChar char="o"/>
            </a:pPr>
            <a:r>
              <a:rPr lang="en-US" sz="2400" dirty="0"/>
              <a:t>Goal to have recommendations endorsed by towns and county as addendum to current Comprehensive Plan, and included in the upcoming new County Comprehensive Plan.</a:t>
            </a:r>
          </a:p>
        </p:txBody>
      </p:sp>
    </p:spTree>
    <p:extLst>
      <p:ext uri="{BB962C8B-B14F-4D97-AF65-F5344CB8AC3E}">
        <p14:creationId xmlns:p14="http://schemas.microsoft.com/office/powerpoint/2010/main" val="4133231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AEF1-3E81-43E1-B19B-A8C9CFEC850C}"/>
              </a:ext>
            </a:extLst>
          </p:cNvPr>
          <p:cNvSpPr>
            <a:spLocks noGrp="1"/>
          </p:cNvSpPr>
          <p:nvPr>
            <p:ph type="title"/>
          </p:nvPr>
        </p:nvSpPr>
        <p:spPr/>
        <p:txBody>
          <a:bodyPr>
            <a:normAutofit/>
          </a:bodyPr>
          <a:lstStyle/>
          <a:p>
            <a:r>
              <a:rPr lang="en-US" dirty="0"/>
              <a:t>Economic Impact Report </a:t>
            </a:r>
            <a:br>
              <a:rPr lang="en-US" dirty="0"/>
            </a:br>
            <a:r>
              <a:rPr lang="en-US" dirty="0"/>
              <a:t>(Applied Economics)</a:t>
            </a:r>
          </a:p>
        </p:txBody>
      </p:sp>
      <p:sp>
        <p:nvSpPr>
          <p:cNvPr id="3" name="Content Placeholder 2">
            <a:extLst>
              <a:ext uri="{FF2B5EF4-FFF2-40B4-BE49-F238E27FC236}">
                <a16:creationId xmlns:a16="http://schemas.microsoft.com/office/drawing/2014/main" id="{9E059444-92FD-4453-8382-729917670F4E}"/>
              </a:ext>
            </a:extLst>
          </p:cNvPr>
          <p:cNvSpPr>
            <a:spLocks noGrp="1"/>
          </p:cNvSpPr>
          <p:nvPr>
            <p:ph idx="1"/>
          </p:nvPr>
        </p:nvSpPr>
        <p:spPr/>
        <p:txBody>
          <a:bodyPr>
            <a:noAutofit/>
          </a:bodyPr>
          <a:lstStyle/>
          <a:p>
            <a:pPr>
              <a:buFont typeface="Courier New" panose="02070309020205020404" pitchFamily="49" charset="0"/>
              <a:buChar char="o"/>
            </a:pPr>
            <a:r>
              <a:rPr lang="en-US" sz="1800" dirty="0"/>
              <a:t>Projected construction expenditures $645.9 million over the next 10 - 15 years, generating over 7,200 direct construction jobs, close to 1,800 additional indirect jobs in Hancock County during construction period. The total construction impact is estimated at $885.0 million. </a:t>
            </a:r>
          </a:p>
          <a:p>
            <a:pPr>
              <a:buFont typeface="Courier New" panose="02070309020205020404" pitchFamily="49" charset="0"/>
              <a:buChar char="o"/>
            </a:pPr>
            <a:r>
              <a:rPr lang="en-US" sz="1800" dirty="0"/>
              <a:t>Businesses in these five nodes could generate annual economic impact of $446.0 million, including direct, indirect and induced operations impacts of the tenant businesses. </a:t>
            </a:r>
          </a:p>
          <a:p>
            <a:pPr>
              <a:buFont typeface="Courier New" panose="02070309020205020404" pitchFamily="49" charset="0"/>
              <a:buChar char="o"/>
            </a:pPr>
            <a:r>
              <a:rPr lang="en-US" sz="1800" dirty="0"/>
              <a:t>The office, retail, restaurant, health care, public and hotel uses envisioned for the development nodes could directly employ an estimated 3,900 people.  In addition, these businesses could support an estimated 930 indirect and induced jobs at other local businesses in Hancock County. </a:t>
            </a:r>
          </a:p>
          <a:p>
            <a:pPr>
              <a:buFont typeface="Courier New" panose="02070309020205020404" pitchFamily="49" charset="0"/>
              <a:buChar char="o"/>
            </a:pPr>
            <a:r>
              <a:rPr lang="en-US" sz="1800" dirty="0"/>
              <a:t>$151.2 million in direct labor income or earnings and $183.2 million in total direct and indirect and induced labor income generated annually at build out, creating the potential for significant local expenditures by employees and their families.    </a:t>
            </a:r>
          </a:p>
        </p:txBody>
      </p:sp>
    </p:spTree>
    <p:extLst>
      <p:ext uri="{BB962C8B-B14F-4D97-AF65-F5344CB8AC3E}">
        <p14:creationId xmlns:p14="http://schemas.microsoft.com/office/powerpoint/2010/main" val="2032811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AEF1-3E81-43E1-B19B-A8C9CFEC850C}"/>
              </a:ext>
            </a:extLst>
          </p:cNvPr>
          <p:cNvSpPr>
            <a:spLocks noGrp="1"/>
          </p:cNvSpPr>
          <p:nvPr>
            <p:ph type="title"/>
          </p:nvPr>
        </p:nvSpPr>
        <p:spPr/>
        <p:txBody>
          <a:bodyPr>
            <a:normAutofit/>
          </a:bodyPr>
          <a:lstStyle/>
          <a:p>
            <a:r>
              <a:rPr lang="en-US" dirty="0"/>
              <a:t>Economic Impact Report </a:t>
            </a:r>
            <a:br>
              <a:rPr lang="en-US" dirty="0"/>
            </a:br>
            <a:r>
              <a:rPr lang="en-US" dirty="0"/>
              <a:t>(Applied Economics)</a:t>
            </a:r>
          </a:p>
        </p:txBody>
      </p:sp>
      <p:sp>
        <p:nvSpPr>
          <p:cNvPr id="3" name="Content Placeholder 2">
            <a:extLst>
              <a:ext uri="{FF2B5EF4-FFF2-40B4-BE49-F238E27FC236}">
                <a16:creationId xmlns:a16="http://schemas.microsoft.com/office/drawing/2014/main" id="{9E059444-92FD-4453-8382-729917670F4E}"/>
              </a:ext>
            </a:extLst>
          </p:cNvPr>
          <p:cNvSpPr>
            <a:spLocks noGrp="1"/>
          </p:cNvSpPr>
          <p:nvPr>
            <p:ph idx="1"/>
          </p:nvPr>
        </p:nvSpPr>
        <p:spPr/>
        <p:txBody>
          <a:bodyPr>
            <a:noAutofit/>
          </a:bodyPr>
          <a:lstStyle/>
          <a:p>
            <a:pPr>
              <a:buFont typeface="Courier New" panose="02070309020205020404" pitchFamily="49" charset="0"/>
              <a:buChar char="o"/>
            </a:pPr>
            <a:r>
              <a:rPr lang="en-US" dirty="0"/>
              <a:t>Residential could result in 6,390 new residents with combined annual household incomes of $204.8 million.   </a:t>
            </a:r>
          </a:p>
          <a:p>
            <a:pPr>
              <a:buFont typeface="Courier New" panose="02070309020205020404" pitchFamily="49" charset="0"/>
              <a:buChar char="o"/>
            </a:pPr>
            <a:r>
              <a:rPr lang="en-US" dirty="0"/>
              <a:t>These residents have potential to support $184.3 million in annual household spending on retail and services within the development nodes and elsewhere in the region.</a:t>
            </a:r>
          </a:p>
          <a:p>
            <a:pPr>
              <a:buFont typeface="Courier New" panose="02070309020205020404" pitchFamily="49" charset="0"/>
              <a:buChar char="o"/>
            </a:pPr>
            <a:r>
              <a:rPr lang="en-US" dirty="0"/>
              <a:t>$15 million in local income, property, innkeepers and food and beverage taxes per year to the towns, townships, school districts in the corridor and the county. </a:t>
            </a:r>
          </a:p>
          <a:p>
            <a:pPr>
              <a:buFont typeface="Courier New" panose="02070309020205020404" pitchFamily="49" charset="0"/>
              <a:buChar char="o"/>
            </a:pPr>
            <a:r>
              <a:rPr lang="en-US" dirty="0"/>
              <a:t>Additional income and property tax revenues from employees working in these development nodes and living in Hancock County are estimated at $1.5 million per year at built out. These revenues would be distributed to local governments in the communities where the employees live.</a:t>
            </a:r>
          </a:p>
        </p:txBody>
      </p:sp>
    </p:spTree>
    <p:extLst>
      <p:ext uri="{BB962C8B-B14F-4D97-AF65-F5344CB8AC3E}">
        <p14:creationId xmlns:p14="http://schemas.microsoft.com/office/powerpoint/2010/main" val="1276367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7ACCC-35F1-4180-BB25-E8D9212FAAB2}"/>
              </a:ext>
            </a:extLst>
          </p:cNvPr>
          <p:cNvSpPr>
            <a:spLocks noGrp="1"/>
          </p:cNvSpPr>
          <p:nvPr>
            <p:ph type="title"/>
          </p:nvPr>
        </p:nvSpPr>
        <p:spPr/>
        <p:txBody>
          <a:bodyPr/>
          <a:lstStyle/>
          <a:p>
            <a:r>
              <a:rPr lang="en-US" dirty="0"/>
              <a:t>Responsibility Matrix: </a:t>
            </a:r>
          </a:p>
        </p:txBody>
      </p:sp>
      <p:pic>
        <p:nvPicPr>
          <p:cNvPr id="6" name="Content Placeholder 5">
            <a:extLst>
              <a:ext uri="{FF2B5EF4-FFF2-40B4-BE49-F238E27FC236}">
                <a16:creationId xmlns:a16="http://schemas.microsoft.com/office/drawing/2014/main" id="{425D33DB-6FEE-42F2-9494-8545072A2D5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462" t="19130" r="2187" b="8949"/>
          <a:stretch/>
        </p:blipFill>
        <p:spPr>
          <a:xfrm>
            <a:off x="1224793" y="1879133"/>
            <a:ext cx="4345498" cy="4286775"/>
          </a:xfrm>
        </p:spPr>
      </p:pic>
      <p:pic>
        <p:nvPicPr>
          <p:cNvPr id="8" name="Picture 7">
            <a:extLst>
              <a:ext uri="{FF2B5EF4-FFF2-40B4-BE49-F238E27FC236}">
                <a16:creationId xmlns:a16="http://schemas.microsoft.com/office/drawing/2014/main" id="{3025F9A3-C72E-41D5-948A-3AA1DB51A2BD}"/>
              </a:ext>
            </a:extLst>
          </p:cNvPr>
          <p:cNvPicPr>
            <a:picLocks noChangeAspect="1"/>
          </p:cNvPicPr>
          <p:nvPr/>
        </p:nvPicPr>
        <p:blipFill rotWithShape="1">
          <a:blip r:embed="rId3">
            <a:extLst>
              <a:ext uri="{28A0092B-C50C-407E-A947-70E740481C1C}">
                <a14:useLocalDpi xmlns:a14="http://schemas.microsoft.com/office/drawing/2010/main" val="0"/>
              </a:ext>
            </a:extLst>
          </a:blip>
          <a:srcRect l="3987" t="8563" r="3089" b="31743"/>
          <a:stretch/>
        </p:blipFill>
        <p:spPr>
          <a:xfrm>
            <a:off x="5855516" y="1975606"/>
            <a:ext cx="4924338" cy="4093827"/>
          </a:xfrm>
          <a:prstGeom prst="rect">
            <a:avLst/>
          </a:prstGeom>
        </p:spPr>
      </p:pic>
    </p:spTree>
    <p:extLst>
      <p:ext uri="{BB962C8B-B14F-4D97-AF65-F5344CB8AC3E}">
        <p14:creationId xmlns:p14="http://schemas.microsoft.com/office/powerpoint/2010/main" val="340832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33BF4-2502-4FC3-BA25-092041CBAF17}"/>
              </a:ext>
            </a:extLst>
          </p:cNvPr>
          <p:cNvSpPr>
            <a:spLocks noGrp="1"/>
          </p:cNvSpPr>
          <p:nvPr>
            <p:ph type="title"/>
          </p:nvPr>
        </p:nvSpPr>
        <p:spPr/>
        <p:txBody>
          <a:bodyPr/>
          <a:lstStyle/>
          <a:p>
            <a:r>
              <a:rPr lang="en-US" dirty="0"/>
              <a:t>Next Steps: </a:t>
            </a:r>
          </a:p>
        </p:txBody>
      </p:sp>
      <p:sp>
        <p:nvSpPr>
          <p:cNvPr id="3" name="Content Placeholder 2">
            <a:extLst>
              <a:ext uri="{FF2B5EF4-FFF2-40B4-BE49-F238E27FC236}">
                <a16:creationId xmlns:a16="http://schemas.microsoft.com/office/drawing/2014/main" id="{D36E633F-0665-4488-9467-B1D43BEB896D}"/>
              </a:ext>
            </a:extLst>
          </p:cNvPr>
          <p:cNvSpPr>
            <a:spLocks noGrp="1"/>
          </p:cNvSpPr>
          <p:nvPr>
            <p:ph idx="1"/>
          </p:nvPr>
        </p:nvSpPr>
        <p:spPr/>
        <p:txBody>
          <a:bodyPr/>
          <a:lstStyle/>
          <a:p>
            <a:pPr>
              <a:buFont typeface="Arial" panose="020B0604020202020204" pitchFamily="34" charset="0"/>
              <a:buChar char="•"/>
            </a:pPr>
            <a:r>
              <a:rPr lang="en-US" dirty="0"/>
              <a:t>Plan Commission Hearing to Approve Land Use Plan: 10/26//21</a:t>
            </a:r>
          </a:p>
          <a:p>
            <a:pPr>
              <a:buFont typeface="Arial" panose="020B0604020202020204" pitchFamily="34" charset="0"/>
              <a:buChar char="•"/>
            </a:pPr>
            <a:r>
              <a:rPr lang="en-US" dirty="0"/>
              <a:t>County Commissioners – Vote to Endorse: 11/16/21</a:t>
            </a:r>
          </a:p>
          <a:p>
            <a:pPr>
              <a:buFont typeface="Arial" panose="020B0604020202020204" pitchFamily="34" charset="0"/>
              <a:buChar char="•"/>
            </a:pPr>
            <a:r>
              <a:rPr lang="en-US" dirty="0"/>
              <a:t>Corridor Congress meeting?</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4255477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D3A51-30E2-4662-B35C-021E21625DA9}"/>
              </a:ext>
            </a:extLst>
          </p:cNvPr>
          <p:cNvSpPr>
            <a:spLocks noGrp="1"/>
          </p:cNvSpPr>
          <p:nvPr>
            <p:ph type="title"/>
          </p:nvPr>
        </p:nvSpPr>
        <p:spPr/>
        <p:txBody>
          <a:bodyPr/>
          <a:lstStyle/>
          <a:p>
            <a:r>
              <a:rPr lang="en-US" dirty="0"/>
              <a:t>Land Use Management</a:t>
            </a:r>
          </a:p>
        </p:txBody>
      </p:sp>
      <p:sp>
        <p:nvSpPr>
          <p:cNvPr id="3" name="Content Placeholder 2">
            <a:extLst>
              <a:ext uri="{FF2B5EF4-FFF2-40B4-BE49-F238E27FC236}">
                <a16:creationId xmlns:a16="http://schemas.microsoft.com/office/drawing/2014/main" id="{E4E5C448-118B-4531-B1E0-F41622707B7F}"/>
              </a:ext>
            </a:extLst>
          </p:cNvPr>
          <p:cNvSpPr>
            <a:spLocks noGrp="1"/>
          </p:cNvSpPr>
          <p:nvPr>
            <p:ph idx="1"/>
          </p:nvPr>
        </p:nvSpPr>
        <p:spPr/>
        <p:txBody>
          <a:bodyPr/>
          <a:lstStyle/>
          <a:p>
            <a:pPr>
              <a:buFont typeface="Courier New" panose="02070309020205020404" pitchFamily="49" charset="0"/>
              <a:buChar char="o"/>
            </a:pPr>
            <a:r>
              <a:rPr lang="en-US" dirty="0"/>
              <a:t>Create nodes of density, promote walkable and connected centers across the corridor</a:t>
            </a:r>
          </a:p>
          <a:p>
            <a:pPr>
              <a:buFont typeface="Courier New" panose="02070309020205020404" pitchFamily="49" charset="0"/>
              <a:buChar char="o"/>
            </a:pPr>
            <a:r>
              <a:rPr lang="en-US" sz="2000" dirty="0"/>
              <a:t>Provide places to work, live, educate and recreate</a:t>
            </a:r>
          </a:p>
          <a:p>
            <a:pPr>
              <a:buFont typeface="Courier New" panose="02070309020205020404" pitchFamily="49" charset="0"/>
              <a:buChar char="o"/>
            </a:pPr>
            <a:r>
              <a:rPr lang="en-US" dirty="0"/>
              <a:t>Protect Quality of Life for residents</a:t>
            </a:r>
            <a:endParaRPr lang="en-US" sz="2000" dirty="0"/>
          </a:p>
          <a:p>
            <a:pPr>
              <a:buFont typeface="Courier New" panose="02070309020205020404" pitchFamily="49" charset="0"/>
              <a:buChar char="o"/>
            </a:pPr>
            <a:r>
              <a:rPr lang="en-US" dirty="0"/>
              <a:t>Mixtures of land uses with different types of housing and businesses</a:t>
            </a:r>
            <a:endParaRPr lang="en-US" sz="2000" dirty="0"/>
          </a:p>
          <a:p>
            <a:pPr>
              <a:buFont typeface="Courier New" panose="02070309020205020404" pitchFamily="49" charset="0"/>
              <a:buChar char="o"/>
            </a:pPr>
            <a:r>
              <a:rPr lang="en-US" dirty="0"/>
              <a:t>Follow nature, use natural water courses as pathways and connectors</a:t>
            </a:r>
          </a:p>
          <a:p>
            <a:pPr>
              <a:buFont typeface="Courier New" panose="02070309020205020404" pitchFamily="49" charset="0"/>
              <a:buChar char="o"/>
            </a:pPr>
            <a:r>
              <a:rPr lang="en-US" sz="2000" dirty="0"/>
              <a:t>Preserve agricultural uses</a:t>
            </a:r>
            <a:r>
              <a:rPr lang="en-US" dirty="0"/>
              <a:t> on the edges of the corridor to increase density in nodes</a:t>
            </a:r>
          </a:p>
          <a:p>
            <a:pPr>
              <a:buFont typeface="Courier New" panose="02070309020205020404" pitchFamily="49" charset="0"/>
              <a:buChar char="o"/>
            </a:pPr>
            <a:r>
              <a:rPr lang="en-US" sz="2000" dirty="0"/>
              <a:t>Focus roadway improvements in strategic corridor-wide manner</a:t>
            </a:r>
          </a:p>
          <a:p>
            <a:endParaRPr lang="en-US" dirty="0"/>
          </a:p>
        </p:txBody>
      </p:sp>
    </p:spTree>
    <p:extLst>
      <p:ext uri="{BB962C8B-B14F-4D97-AF65-F5344CB8AC3E}">
        <p14:creationId xmlns:p14="http://schemas.microsoft.com/office/powerpoint/2010/main" val="2585425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D3E79-9A3E-49BF-9083-700714FA6C9E}"/>
              </a:ext>
            </a:extLst>
          </p:cNvPr>
          <p:cNvSpPr>
            <a:spLocks noGrp="1"/>
          </p:cNvSpPr>
          <p:nvPr>
            <p:ph type="title"/>
          </p:nvPr>
        </p:nvSpPr>
        <p:spPr>
          <a:xfrm>
            <a:off x="6576968" y="286603"/>
            <a:ext cx="4578711" cy="1609309"/>
          </a:xfrm>
        </p:spPr>
        <p:txBody>
          <a:bodyPr/>
          <a:lstStyle/>
          <a:p>
            <a:r>
              <a:rPr lang="en-US" dirty="0"/>
              <a:t>Land Use: Zone 1</a:t>
            </a:r>
          </a:p>
        </p:txBody>
      </p:sp>
      <p:pic>
        <p:nvPicPr>
          <p:cNvPr id="9" name="Content Placeholder 8">
            <a:extLst>
              <a:ext uri="{FF2B5EF4-FFF2-40B4-BE49-F238E27FC236}">
                <a16:creationId xmlns:a16="http://schemas.microsoft.com/office/drawing/2014/main" id="{AD06ED3A-CEC4-40FB-97D4-2C5F013035E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031" t="7954" r="6133" b="29269"/>
          <a:stretch/>
        </p:blipFill>
        <p:spPr>
          <a:xfrm>
            <a:off x="427838" y="427838"/>
            <a:ext cx="5897462" cy="5494789"/>
          </a:xfrm>
        </p:spPr>
      </p:pic>
      <p:pic>
        <p:nvPicPr>
          <p:cNvPr id="11" name="Picture 10">
            <a:extLst>
              <a:ext uri="{FF2B5EF4-FFF2-40B4-BE49-F238E27FC236}">
                <a16:creationId xmlns:a16="http://schemas.microsoft.com/office/drawing/2014/main" id="{A5EBDE56-1AC2-4D16-A2AA-71BFAD12E99F}"/>
              </a:ext>
            </a:extLst>
          </p:cNvPr>
          <p:cNvPicPr>
            <a:picLocks noChangeAspect="1"/>
          </p:cNvPicPr>
          <p:nvPr/>
        </p:nvPicPr>
        <p:blipFill rotWithShape="1">
          <a:blip r:embed="rId3">
            <a:extLst>
              <a:ext uri="{28A0092B-C50C-407E-A947-70E740481C1C}">
                <a14:useLocalDpi xmlns:a14="http://schemas.microsoft.com/office/drawing/2010/main" val="0"/>
              </a:ext>
            </a:extLst>
          </a:blip>
          <a:srcRect l="4483" t="68229" r="10346" b="5736"/>
          <a:stretch/>
        </p:blipFill>
        <p:spPr>
          <a:xfrm>
            <a:off x="6476301" y="2292291"/>
            <a:ext cx="5577972" cy="2506212"/>
          </a:xfrm>
          <a:prstGeom prst="rect">
            <a:avLst/>
          </a:prstGeom>
        </p:spPr>
      </p:pic>
    </p:spTree>
    <p:extLst>
      <p:ext uri="{BB962C8B-B14F-4D97-AF65-F5344CB8AC3E}">
        <p14:creationId xmlns:p14="http://schemas.microsoft.com/office/powerpoint/2010/main" val="751417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3A4F-DB7F-4A52-8251-B474BE7C0A98}"/>
              </a:ext>
            </a:extLst>
          </p:cNvPr>
          <p:cNvSpPr>
            <a:spLocks noGrp="1"/>
          </p:cNvSpPr>
          <p:nvPr>
            <p:ph type="title"/>
          </p:nvPr>
        </p:nvSpPr>
        <p:spPr>
          <a:xfrm>
            <a:off x="6300132" y="286604"/>
            <a:ext cx="4855548" cy="1449918"/>
          </a:xfrm>
        </p:spPr>
        <p:txBody>
          <a:bodyPr/>
          <a:lstStyle/>
          <a:p>
            <a:r>
              <a:rPr lang="en-US" dirty="0"/>
              <a:t>Land Use: Zone 2</a:t>
            </a:r>
          </a:p>
        </p:txBody>
      </p:sp>
      <p:pic>
        <p:nvPicPr>
          <p:cNvPr id="5" name="Content Placeholder 4">
            <a:extLst>
              <a:ext uri="{FF2B5EF4-FFF2-40B4-BE49-F238E27FC236}">
                <a16:creationId xmlns:a16="http://schemas.microsoft.com/office/drawing/2014/main" id="{C947F32D-9FB2-4919-9586-3A533A57EE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131" t="8087" r="4491" b="29708"/>
          <a:stretch/>
        </p:blipFill>
        <p:spPr>
          <a:xfrm>
            <a:off x="436228" y="385894"/>
            <a:ext cx="5763236" cy="5503178"/>
          </a:xfrm>
        </p:spPr>
      </p:pic>
      <p:pic>
        <p:nvPicPr>
          <p:cNvPr id="7" name="Picture 6">
            <a:extLst>
              <a:ext uri="{FF2B5EF4-FFF2-40B4-BE49-F238E27FC236}">
                <a16:creationId xmlns:a16="http://schemas.microsoft.com/office/drawing/2014/main" id="{B5360B4C-9A0B-476F-93BC-8BA0446B2A32}"/>
              </a:ext>
            </a:extLst>
          </p:cNvPr>
          <p:cNvPicPr>
            <a:picLocks noChangeAspect="1"/>
          </p:cNvPicPr>
          <p:nvPr/>
        </p:nvPicPr>
        <p:blipFill rotWithShape="1">
          <a:blip r:embed="rId3">
            <a:extLst>
              <a:ext uri="{28A0092B-C50C-407E-A947-70E740481C1C}">
                <a14:useLocalDpi xmlns:a14="http://schemas.microsoft.com/office/drawing/2010/main" val="0"/>
              </a:ext>
            </a:extLst>
          </a:blip>
          <a:srcRect l="3245" t="67155" r="12433" b="5689"/>
          <a:stretch/>
        </p:blipFill>
        <p:spPr>
          <a:xfrm>
            <a:off x="6400799" y="2206304"/>
            <a:ext cx="5450689" cy="2449585"/>
          </a:xfrm>
          <a:prstGeom prst="rect">
            <a:avLst/>
          </a:prstGeom>
        </p:spPr>
      </p:pic>
    </p:spTree>
    <p:extLst>
      <p:ext uri="{BB962C8B-B14F-4D97-AF65-F5344CB8AC3E}">
        <p14:creationId xmlns:p14="http://schemas.microsoft.com/office/powerpoint/2010/main" val="2854604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0B6606-10D9-4F63-8A52-FFFDB38FEE73}"/>
              </a:ext>
            </a:extLst>
          </p:cNvPr>
          <p:cNvPicPr>
            <a:picLocks noChangeAspect="1"/>
          </p:cNvPicPr>
          <p:nvPr/>
        </p:nvPicPr>
        <p:blipFill>
          <a:blip r:embed="rId2"/>
          <a:stretch>
            <a:fillRect/>
          </a:stretch>
        </p:blipFill>
        <p:spPr>
          <a:xfrm>
            <a:off x="1939636" y="1225589"/>
            <a:ext cx="7804728" cy="4706443"/>
          </a:xfrm>
          <a:prstGeom prst="rect">
            <a:avLst/>
          </a:prstGeom>
        </p:spPr>
      </p:pic>
      <p:sp>
        <p:nvSpPr>
          <p:cNvPr id="3" name="Title 1">
            <a:extLst>
              <a:ext uri="{FF2B5EF4-FFF2-40B4-BE49-F238E27FC236}">
                <a16:creationId xmlns:a16="http://schemas.microsoft.com/office/drawing/2014/main" id="{33017130-F469-45DF-A6DE-F7E2C153498B}"/>
              </a:ext>
            </a:extLst>
          </p:cNvPr>
          <p:cNvSpPr txBox="1">
            <a:spLocks/>
          </p:cNvSpPr>
          <p:nvPr/>
        </p:nvSpPr>
        <p:spPr>
          <a:xfrm>
            <a:off x="1939636" y="500210"/>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err="1"/>
              <a:t>McCordsville</a:t>
            </a:r>
            <a:r>
              <a:rPr lang="en-US" dirty="0"/>
              <a:t> Catalyst Site </a:t>
            </a:r>
          </a:p>
        </p:txBody>
      </p:sp>
    </p:spTree>
    <p:extLst>
      <p:ext uri="{BB962C8B-B14F-4D97-AF65-F5344CB8AC3E}">
        <p14:creationId xmlns:p14="http://schemas.microsoft.com/office/powerpoint/2010/main" val="3987969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3B693-8DFF-470D-9FB9-C4AB2F722326}"/>
              </a:ext>
            </a:extLst>
          </p:cNvPr>
          <p:cNvSpPr>
            <a:spLocks noGrp="1"/>
          </p:cNvSpPr>
          <p:nvPr>
            <p:ph type="title"/>
          </p:nvPr>
        </p:nvSpPr>
        <p:spPr>
          <a:xfrm>
            <a:off x="6434356" y="286604"/>
            <a:ext cx="4721324" cy="1449918"/>
          </a:xfrm>
        </p:spPr>
        <p:txBody>
          <a:bodyPr/>
          <a:lstStyle/>
          <a:p>
            <a:r>
              <a:rPr lang="en-US" dirty="0"/>
              <a:t>Land Use: Zone 3</a:t>
            </a:r>
          </a:p>
        </p:txBody>
      </p:sp>
      <p:pic>
        <p:nvPicPr>
          <p:cNvPr id="5" name="Content Placeholder 4">
            <a:extLst>
              <a:ext uri="{FF2B5EF4-FFF2-40B4-BE49-F238E27FC236}">
                <a16:creationId xmlns:a16="http://schemas.microsoft.com/office/drawing/2014/main" id="{1CD1B535-F99C-406D-8110-B1F846B8B2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459" t="8277" r="4526" b="29239"/>
          <a:stretch/>
        </p:blipFill>
        <p:spPr>
          <a:xfrm>
            <a:off x="461395" y="286603"/>
            <a:ext cx="5788403" cy="5795415"/>
          </a:xfrm>
        </p:spPr>
      </p:pic>
      <p:pic>
        <p:nvPicPr>
          <p:cNvPr id="7" name="Picture 6">
            <a:extLst>
              <a:ext uri="{FF2B5EF4-FFF2-40B4-BE49-F238E27FC236}">
                <a16:creationId xmlns:a16="http://schemas.microsoft.com/office/drawing/2014/main" id="{81033FE1-BDBD-4DFE-BA95-E69AA168390B}"/>
              </a:ext>
            </a:extLst>
          </p:cNvPr>
          <p:cNvPicPr>
            <a:picLocks noChangeAspect="1"/>
          </p:cNvPicPr>
          <p:nvPr/>
        </p:nvPicPr>
        <p:blipFill rotWithShape="1">
          <a:blip r:embed="rId3">
            <a:extLst>
              <a:ext uri="{28A0092B-C50C-407E-A947-70E740481C1C}">
                <a14:useLocalDpi xmlns:a14="http://schemas.microsoft.com/office/drawing/2010/main" val="0"/>
              </a:ext>
            </a:extLst>
          </a:blip>
          <a:srcRect l="2592" t="67523" r="11128" b="5933"/>
          <a:stretch/>
        </p:blipFill>
        <p:spPr>
          <a:xfrm>
            <a:off x="6434356" y="1929468"/>
            <a:ext cx="5378498" cy="2793534"/>
          </a:xfrm>
          <a:prstGeom prst="rect">
            <a:avLst/>
          </a:prstGeom>
        </p:spPr>
      </p:pic>
    </p:spTree>
    <p:extLst>
      <p:ext uri="{BB962C8B-B14F-4D97-AF65-F5344CB8AC3E}">
        <p14:creationId xmlns:p14="http://schemas.microsoft.com/office/powerpoint/2010/main" val="2172478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10475-8CB9-4FC6-9778-3890FE765224}"/>
              </a:ext>
            </a:extLst>
          </p:cNvPr>
          <p:cNvSpPr>
            <a:spLocks noGrp="1"/>
          </p:cNvSpPr>
          <p:nvPr>
            <p:ph type="title"/>
          </p:nvPr>
        </p:nvSpPr>
        <p:spPr>
          <a:xfrm>
            <a:off x="6681152" y="286603"/>
            <a:ext cx="4474528" cy="1415721"/>
          </a:xfrm>
        </p:spPr>
        <p:txBody>
          <a:bodyPr/>
          <a:lstStyle/>
          <a:p>
            <a:r>
              <a:rPr lang="en-US" dirty="0"/>
              <a:t>Land Use: Zone 4</a:t>
            </a:r>
          </a:p>
        </p:txBody>
      </p:sp>
      <p:pic>
        <p:nvPicPr>
          <p:cNvPr id="31" name="Picture 30">
            <a:extLst>
              <a:ext uri="{FF2B5EF4-FFF2-40B4-BE49-F238E27FC236}">
                <a16:creationId xmlns:a16="http://schemas.microsoft.com/office/drawing/2014/main" id="{844A8555-ECBB-471C-8C2D-54447A9AABAF}"/>
              </a:ext>
            </a:extLst>
          </p:cNvPr>
          <p:cNvPicPr>
            <a:picLocks noChangeAspect="1"/>
          </p:cNvPicPr>
          <p:nvPr/>
        </p:nvPicPr>
        <p:blipFill rotWithShape="1">
          <a:blip r:embed="rId2">
            <a:extLst>
              <a:ext uri="{28A0092B-C50C-407E-A947-70E740481C1C}">
                <a14:useLocalDpi xmlns:a14="http://schemas.microsoft.com/office/drawing/2010/main" val="0"/>
              </a:ext>
            </a:extLst>
          </a:blip>
          <a:srcRect l="50287" r="2657" b="29786"/>
          <a:stretch/>
        </p:blipFill>
        <p:spPr>
          <a:xfrm>
            <a:off x="645953" y="286603"/>
            <a:ext cx="5746458" cy="5726324"/>
          </a:xfrm>
          <a:prstGeom prst="rect">
            <a:avLst/>
          </a:prstGeom>
        </p:spPr>
      </p:pic>
      <p:pic>
        <p:nvPicPr>
          <p:cNvPr id="33" name="Picture 32">
            <a:extLst>
              <a:ext uri="{FF2B5EF4-FFF2-40B4-BE49-F238E27FC236}">
                <a16:creationId xmlns:a16="http://schemas.microsoft.com/office/drawing/2014/main" id="{96C21C76-BCB2-4D75-B209-6AEB0119A165}"/>
              </a:ext>
            </a:extLst>
          </p:cNvPr>
          <p:cNvPicPr>
            <a:picLocks noChangeAspect="1"/>
          </p:cNvPicPr>
          <p:nvPr/>
        </p:nvPicPr>
        <p:blipFill rotWithShape="1">
          <a:blip r:embed="rId2">
            <a:extLst>
              <a:ext uri="{28A0092B-C50C-407E-A947-70E740481C1C}">
                <a14:useLocalDpi xmlns:a14="http://schemas.microsoft.com/office/drawing/2010/main" val="0"/>
              </a:ext>
            </a:extLst>
          </a:blip>
          <a:srcRect l="53668" t="69480" r="5098" b="6178"/>
          <a:stretch/>
        </p:blipFill>
        <p:spPr>
          <a:xfrm>
            <a:off x="6681152" y="2122414"/>
            <a:ext cx="4925220" cy="2306973"/>
          </a:xfrm>
          <a:prstGeom prst="rect">
            <a:avLst/>
          </a:prstGeom>
        </p:spPr>
      </p:pic>
      <p:sp>
        <p:nvSpPr>
          <p:cNvPr id="35" name="Content Placeholder 34">
            <a:extLst>
              <a:ext uri="{FF2B5EF4-FFF2-40B4-BE49-F238E27FC236}">
                <a16:creationId xmlns:a16="http://schemas.microsoft.com/office/drawing/2014/main" id="{409FDFEC-F793-4508-8823-ABC2E308920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217050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8A42E-BFF7-4AEE-9B81-832B0C850610}"/>
              </a:ext>
            </a:extLst>
          </p:cNvPr>
          <p:cNvSpPr>
            <a:spLocks noGrp="1"/>
          </p:cNvSpPr>
          <p:nvPr>
            <p:ph type="title"/>
          </p:nvPr>
        </p:nvSpPr>
        <p:spPr>
          <a:xfrm>
            <a:off x="6241408" y="286604"/>
            <a:ext cx="4914271" cy="1449918"/>
          </a:xfrm>
        </p:spPr>
        <p:txBody>
          <a:bodyPr/>
          <a:lstStyle/>
          <a:p>
            <a:r>
              <a:rPr lang="en-US" dirty="0"/>
              <a:t>Land Use: Zone 5</a:t>
            </a:r>
          </a:p>
        </p:txBody>
      </p:sp>
      <p:pic>
        <p:nvPicPr>
          <p:cNvPr id="5" name="Content Placeholder 4">
            <a:extLst>
              <a:ext uri="{FF2B5EF4-FFF2-40B4-BE49-F238E27FC236}">
                <a16:creationId xmlns:a16="http://schemas.microsoft.com/office/drawing/2014/main" id="{E51F7E8D-6712-43A1-917E-365F2639C3F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9575" t="-151" r="2337" b="29756"/>
          <a:stretch/>
        </p:blipFill>
        <p:spPr>
          <a:xfrm>
            <a:off x="478173" y="286603"/>
            <a:ext cx="5640195" cy="5627636"/>
          </a:xfrm>
        </p:spPr>
      </p:pic>
      <p:pic>
        <p:nvPicPr>
          <p:cNvPr id="7" name="Picture 6">
            <a:extLst>
              <a:ext uri="{FF2B5EF4-FFF2-40B4-BE49-F238E27FC236}">
                <a16:creationId xmlns:a16="http://schemas.microsoft.com/office/drawing/2014/main" id="{5455FE53-57E5-4806-A991-85C6C64A5B40}"/>
              </a:ext>
            </a:extLst>
          </p:cNvPr>
          <p:cNvPicPr>
            <a:picLocks noChangeAspect="1"/>
          </p:cNvPicPr>
          <p:nvPr/>
        </p:nvPicPr>
        <p:blipFill rotWithShape="1">
          <a:blip r:embed="rId2">
            <a:extLst>
              <a:ext uri="{28A0092B-C50C-407E-A947-70E740481C1C}">
                <a14:useLocalDpi xmlns:a14="http://schemas.microsoft.com/office/drawing/2010/main" val="0"/>
              </a:ext>
            </a:extLst>
          </a:blip>
          <a:srcRect l="52639" t="69358" r="5098" b="5933"/>
          <a:stretch/>
        </p:blipFill>
        <p:spPr>
          <a:xfrm>
            <a:off x="6241409" y="1853966"/>
            <a:ext cx="5366416" cy="2583809"/>
          </a:xfrm>
          <a:prstGeom prst="rect">
            <a:avLst/>
          </a:prstGeom>
        </p:spPr>
      </p:pic>
    </p:spTree>
    <p:extLst>
      <p:ext uri="{BB962C8B-B14F-4D97-AF65-F5344CB8AC3E}">
        <p14:creationId xmlns:p14="http://schemas.microsoft.com/office/powerpoint/2010/main" val="169018253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docProps/app.xml><?xml version="1.0" encoding="utf-8"?>
<Properties xmlns="http://schemas.openxmlformats.org/officeDocument/2006/extended-properties" xmlns:vt="http://schemas.openxmlformats.org/officeDocument/2006/docPropsVTypes">
  <Template/>
  <TotalTime>546</TotalTime>
  <Words>1190</Words>
  <Application>Microsoft Office PowerPoint</Application>
  <PresentationFormat>Widescreen</PresentationFormat>
  <Paragraphs>115</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Courier New</vt:lpstr>
      <vt:lpstr>Retrospect</vt:lpstr>
      <vt:lpstr>Mt Comfort Road Corridor</vt:lpstr>
      <vt:lpstr>Background: Coalition for Smart Growth</vt:lpstr>
      <vt:lpstr>Land Use Management</vt:lpstr>
      <vt:lpstr>Land Use: Zone 1</vt:lpstr>
      <vt:lpstr>Land Use: Zone 2</vt:lpstr>
      <vt:lpstr>PowerPoint Presentation</vt:lpstr>
      <vt:lpstr>Land Use: Zone 3</vt:lpstr>
      <vt:lpstr>Land Use: Zone 4</vt:lpstr>
      <vt:lpstr>Land Use: Zone 5</vt:lpstr>
      <vt:lpstr>Land Use: Zone 6</vt:lpstr>
      <vt:lpstr>Corridor Recommendations: </vt:lpstr>
      <vt:lpstr>Corridor Recommendations: </vt:lpstr>
      <vt:lpstr>Corridor Recommendations: </vt:lpstr>
      <vt:lpstr>Workforce / Post-Secondary / CTE Models</vt:lpstr>
      <vt:lpstr>Corridor Recommendations: </vt:lpstr>
      <vt:lpstr>Corridor Recommendations: </vt:lpstr>
      <vt:lpstr>Corridor Recommendations: </vt:lpstr>
      <vt:lpstr>Corridor Recommendations: </vt:lpstr>
      <vt:lpstr>Corridor Recommendations: </vt:lpstr>
      <vt:lpstr>Economic Impact Report  (Applied Economics)</vt:lpstr>
      <vt:lpstr>Economic Impact Report  (Applied Economics)</vt:lpstr>
      <vt:lpstr>Responsibility Matrix: </vt:lpstr>
      <vt:lpstr>Next Steps: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Mt Comfort Road Corridor</dc:title>
  <dc:creator>Jim Rawlinson</dc:creator>
  <cp:lastModifiedBy>Tonya Galbraith</cp:lastModifiedBy>
  <cp:revision>17</cp:revision>
  <dcterms:created xsi:type="dcterms:W3CDTF">2021-05-19T18:41:40Z</dcterms:created>
  <dcterms:modified xsi:type="dcterms:W3CDTF">2021-10-12T20:20:40Z</dcterms:modified>
</cp:coreProperties>
</file>