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6"/>
  </p:notesMasterIdLst>
  <p:sldIdLst>
    <p:sldId id="256" r:id="rId3"/>
    <p:sldId id="330" r:id="rId4"/>
    <p:sldId id="257" r:id="rId5"/>
    <p:sldId id="336" r:id="rId6"/>
    <p:sldId id="333" r:id="rId7"/>
    <p:sldId id="329" r:id="rId8"/>
    <p:sldId id="334" r:id="rId9"/>
    <p:sldId id="332" r:id="rId10"/>
    <p:sldId id="308" r:id="rId11"/>
    <p:sldId id="310" r:id="rId12"/>
    <p:sldId id="311" r:id="rId13"/>
    <p:sldId id="315" r:id="rId14"/>
    <p:sldId id="316" r:id="rId15"/>
    <p:sldId id="322" r:id="rId16"/>
    <p:sldId id="323" r:id="rId17"/>
    <p:sldId id="324" r:id="rId18"/>
    <p:sldId id="325" r:id="rId19"/>
    <p:sldId id="263" r:id="rId20"/>
    <p:sldId id="266" r:id="rId21"/>
    <p:sldId id="294" r:id="rId22"/>
    <p:sldId id="307" r:id="rId23"/>
    <p:sldId id="305" r:id="rId24"/>
    <p:sldId id="335" r:id="rId25"/>
    <p:sldId id="292" r:id="rId26"/>
    <p:sldId id="295" r:id="rId27"/>
    <p:sldId id="306" r:id="rId28"/>
    <p:sldId id="270" r:id="rId29"/>
    <p:sldId id="290" r:id="rId30"/>
    <p:sldId id="264" r:id="rId31"/>
    <p:sldId id="302" r:id="rId32"/>
    <p:sldId id="337" r:id="rId33"/>
    <p:sldId id="309" r:id="rId34"/>
    <p:sldId id="260" r:id="rId35"/>
  </p:sldIdLst>
  <p:sldSz cx="10542588" cy="7315200"/>
  <p:notesSz cx="6950075" cy="9236075"/>
  <p:defaultTextStyle>
    <a:defPPr>
      <a:defRPr lang="en-US"/>
    </a:defPPr>
    <a:lvl1pPr marL="0" algn="l" defTabSz="510189" rtl="0" eaLnBrk="1" latinLnBrk="0" hangingPunct="1">
      <a:defRPr sz="2000" kern="1200">
        <a:solidFill>
          <a:schemeClr val="tx1"/>
        </a:solidFill>
        <a:latin typeface="+mn-lt"/>
        <a:ea typeface="+mn-ea"/>
        <a:cs typeface="+mn-cs"/>
      </a:defRPr>
    </a:lvl1pPr>
    <a:lvl2pPr marL="510189" algn="l" defTabSz="510189" rtl="0" eaLnBrk="1" latinLnBrk="0" hangingPunct="1">
      <a:defRPr sz="2000" kern="1200">
        <a:solidFill>
          <a:schemeClr val="tx1"/>
        </a:solidFill>
        <a:latin typeface="+mn-lt"/>
        <a:ea typeface="+mn-ea"/>
        <a:cs typeface="+mn-cs"/>
      </a:defRPr>
    </a:lvl2pPr>
    <a:lvl3pPr marL="1020379" algn="l" defTabSz="510189" rtl="0" eaLnBrk="1" latinLnBrk="0" hangingPunct="1">
      <a:defRPr sz="2000" kern="1200">
        <a:solidFill>
          <a:schemeClr val="tx1"/>
        </a:solidFill>
        <a:latin typeface="+mn-lt"/>
        <a:ea typeface="+mn-ea"/>
        <a:cs typeface="+mn-cs"/>
      </a:defRPr>
    </a:lvl3pPr>
    <a:lvl4pPr marL="1530568" algn="l" defTabSz="510189" rtl="0" eaLnBrk="1" latinLnBrk="0" hangingPunct="1">
      <a:defRPr sz="2000" kern="1200">
        <a:solidFill>
          <a:schemeClr val="tx1"/>
        </a:solidFill>
        <a:latin typeface="+mn-lt"/>
        <a:ea typeface="+mn-ea"/>
        <a:cs typeface="+mn-cs"/>
      </a:defRPr>
    </a:lvl4pPr>
    <a:lvl5pPr marL="2040758" algn="l" defTabSz="510189" rtl="0" eaLnBrk="1" latinLnBrk="0" hangingPunct="1">
      <a:defRPr sz="2000" kern="1200">
        <a:solidFill>
          <a:schemeClr val="tx1"/>
        </a:solidFill>
        <a:latin typeface="+mn-lt"/>
        <a:ea typeface="+mn-ea"/>
        <a:cs typeface="+mn-cs"/>
      </a:defRPr>
    </a:lvl5pPr>
    <a:lvl6pPr marL="2550947" algn="l" defTabSz="510189" rtl="0" eaLnBrk="1" latinLnBrk="0" hangingPunct="1">
      <a:defRPr sz="2000" kern="1200">
        <a:solidFill>
          <a:schemeClr val="tx1"/>
        </a:solidFill>
        <a:latin typeface="+mn-lt"/>
        <a:ea typeface="+mn-ea"/>
        <a:cs typeface="+mn-cs"/>
      </a:defRPr>
    </a:lvl6pPr>
    <a:lvl7pPr marL="3061137" algn="l" defTabSz="510189" rtl="0" eaLnBrk="1" latinLnBrk="0" hangingPunct="1">
      <a:defRPr sz="2000" kern="1200">
        <a:solidFill>
          <a:schemeClr val="tx1"/>
        </a:solidFill>
        <a:latin typeface="+mn-lt"/>
        <a:ea typeface="+mn-ea"/>
        <a:cs typeface="+mn-cs"/>
      </a:defRPr>
    </a:lvl7pPr>
    <a:lvl8pPr marL="3571326" algn="l" defTabSz="510189" rtl="0" eaLnBrk="1" latinLnBrk="0" hangingPunct="1">
      <a:defRPr sz="2000" kern="1200">
        <a:solidFill>
          <a:schemeClr val="tx1"/>
        </a:solidFill>
        <a:latin typeface="+mn-lt"/>
        <a:ea typeface="+mn-ea"/>
        <a:cs typeface="+mn-cs"/>
      </a:defRPr>
    </a:lvl8pPr>
    <a:lvl9pPr marL="4081516" algn="l" defTabSz="510189"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p15:clr>
            <a:srgbClr val="A4A3A4"/>
          </p15:clr>
        </p15:guide>
        <p15:guide id="2" pos="332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rtney Zaugg" initials="CZ" lastIdx="2" clrIdx="0">
    <p:extLst/>
  </p:cmAuthor>
  <p:cmAuthor id="2" name="Alix Collins" initials="AC" lastIdx="1" clrIdx="1">
    <p:extLst/>
  </p:cmAuthor>
  <p:cmAuthor id="3" name="Ed Klaunig" initials="EK" lastIdx="9" clrIdx="2">
    <p:extLst>
      <p:ext uri="{19B8F6BF-5375-455C-9EA6-DF929625EA0E}">
        <p15:presenceInfo xmlns:p15="http://schemas.microsoft.com/office/powerpoint/2012/main" userId="Ed Klaunig" providerId="None"/>
      </p:ext>
    </p:extLst>
  </p:cmAuthor>
  <p:cmAuthor id="4" name="Alix Collins" initials="AC [7]" lastIdx="1" clrIdx="3"/>
  <p:cmAuthor id="5" name="Alix Collins" initials="AC [8]" lastIdx="1" clrIdx="4"/>
  <p:cmAuthor id="6" name="Alix Collins" initials="AC [10]"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7237"/>
    <a:srgbClr val="828D70"/>
    <a:srgbClr val="586641"/>
    <a:srgbClr val="B85752"/>
    <a:srgbClr val="912F31"/>
    <a:srgbClr val="E9EBE7"/>
    <a:srgbClr val="324E72"/>
    <a:srgbClr val="242011"/>
    <a:srgbClr val="697355"/>
    <a:srgbClr val="E4E7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74488" autoAdjust="0"/>
  </p:normalViewPr>
  <p:slideViewPr>
    <p:cSldViewPr snapToGrid="0" snapToObjects="1">
      <p:cViewPr varScale="1">
        <p:scale>
          <a:sx n="80" d="100"/>
          <a:sy n="80" d="100"/>
        </p:scale>
        <p:origin x="3786" y="90"/>
      </p:cViewPr>
      <p:guideLst>
        <p:guide orient="horz" pos="2304"/>
        <p:guide pos="3321"/>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openxmlformats.org/officeDocument/2006/relationships/oleObject" Target="file:///\\Users\alexandracollins\Sync\Professional\Economic%20Development%20Contracting\Veridus%20Group\McCordsville\McCordsville%20Online%20Survey\Q16%20-%20McCordsville%20MARKET%20ANALYSIS%20Survey%206.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alexandracollins\Downloads\McCordsville%20MARKET%20ANALYSIS%20Survey%20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alexandracollins\Downloads\McCordsville%20MARKET%20ANALYSIS%20Survey%20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alexandracollins\Sync\Professional\Economic%20Development%20Contracting\Veridus%20Group\McCordsville\McCordsville%20Online%20Survey\Q9%20-%20McCordsville%20MARKET%20ANALYSIS%20Survey%20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alexandracollins\Sync\Professional\Economic%20Development%20Contracting\Veridus%20Group\McCordsville\McCordsville%20Online%20Survey\Q16%20-%20McCordsville%20MARKET%20ANALYSIS%20Survey%206.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705203095739857"/>
          <c:y val="3.0841861391332222E-2"/>
          <c:w val="0.66188852226834183"/>
          <c:h val="0.77671852308768319"/>
        </c:manualLayout>
      </c:layout>
      <c:barChart>
        <c:barDir val="bar"/>
        <c:grouping val="stacked"/>
        <c:varyColors val="0"/>
        <c:ser>
          <c:idx val="0"/>
          <c:order val="0"/>
          <c:tx>
            <c:strRef>
              <c:f>'Questions 17 &amp; 18'!$B$5</c:f>
              <c:strCache>
                <c:ptCount val="1"/>
                <c:pt idx="0">
                  <c:v>Yes</c:v>
                </c:pt>
              </c:strCache>
            </c:strRef>
          </c:tx>
          <c:spPr>
            <a:solidFill>
              <a:srgbClr val="5E72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'Questions 17 &amp; 18'!$A$6:$A$8</c:f>
              <c:strCache>
                <c:ptCount val="3"/>
                <c:pt idx="0">
                  <c:v>Music/Entertainment venues</c:v>
                </c:pt>
                <c:pt idx="2">
                  <c:v>Locally-owned &amp; operated businesses</c:v>
                </c:pt>
              </c:strCache>
            </c:strRef>
          </c:cat>
          <c:val>
            <c:numRef>
              <c:f>'Questions 17 &amp; 18'!$B$6:$B$8</c:f>
              <c:numCache>
                <c:formatCode>General</c:formatCode>
                <c:ptCount val="3"/>
                <c:pt idx="0" formatCode="0%">
                  <c:v>0.9</c:v>
                </c:pt>
                <c:pt idx="2" formatCode="0%">
                  <c:v>0.99</c:v>
                </c:pt>
              </c:numCache>
            </c:numRef>
          </c:val>
          <c:extLst>
            <c:ext xmlns:c16="http://schemas.microsoft.com/office/drawing/2014/chart" uri="{C3380CC4-5D6E-409C-BE32-E72D297353CC}">
              <c16:uniqueId val="{00000000-0371-46BF-AA21-397B1D7B6DD7}"/>
            </c:ext>
          </c:extLst>
        </c:ser>
        <c:ser>
          <c:idx val="1"/>
          <c:order val="1"/>
          <c:tx>
            <c:strRef>
              <c:f>'Questions 17 &amp; 18'!$C$5</c:f>
              <c:strCache>
                <c:ptCount val="1"/>
                <c:pt idx="0">
                  <c:v>No</c:v>
                </c:pt>
              </c:strCache>
            </c:strRef>
          </c:tx>
          <c:spPr>
            <a:solidFill>
              <a:schemeClr val="accent2"/>
            </a:solidFill>
            <a:ln>
              <a:noFill/>
            </a:ln>
            <a:effectLst/>
          </c:spPr>
          <c:invertIfNegative val="0"/>
          <c:cat>
            <c:strRef>
              <c:f>'Questions 17 &amp; 18'!$A$6:$A$8</c:f>
              <c:strCache>
                <c:ptCount val="3"/>
                <c:pt idx="0">
                  <c:v>Music/Entertainment venues</c:v>
                </c:pt>
                <c:pt idx="2">
                  <c:v>Locally-owned &amp; operated businesses</c:v>
                </c:pt>
              </c:strCache>
            </c:strRef>
          </c:cat>
          <c:val>
            <c:numRef>
              <c:f>'Questions 17 &amp; 18'!$C$6:$C$8</c:f>
              <c:numCache>
                <c:formatCode>General</c:formatCode>
                <c:ptCount val="3"/>
                <c:pt idx="0" formatCode="0%">
                  <c:v>0.1</c:v>
                </c:pt>
                <c:pt idx="2" formatCode="0%">
                  <c:v>0.01</c:v>
                </c:pt>
              </c:numCache>
            </c:numRef>
          </c:val>
          <c:extLst>
            <c:ext xmlns:c16="http://schemas.microsoft.com/office/drawing/2014/chart" uri="{C3380CC4-5D6E-409C-BE32-E72D297353CC}">
              <c16:uniqueId val="{00000001-0371-46BF-AA21-397B1D7B6DD7}"/>
            </c:ext>
          </c:extLst>
        </c:ser>
        <c:dLbls>
          <c:showLegendKey val="0"/>
          <c:showVal val="0"/>
          <c:showCatName val="0"/>
          <c:showSerName val="0"/>
          <c:showPercent val="0"/>
          <c:showBubbleSize val="0"/>
        </c:dLbls>
        <c:gapWidth val="150"/>
        <c:overlap val="100"/>
        <c:axId val="-259614080"/>
        <c:axId val="-259609488"/>
      </c:barChart>
      <c:catAx>
        <c:axId val="-2596140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59609488"/>
        <c:crosses val="autoZero"/>
        <c:auto val="1"/>
        <c:lblAlgn val="ctr"/>
        <c:lblOffset val="100"/>
        <c:noMultiLvlLbl val="0"/>
      </c:catAx>
      <c:valAx>
        <c:axId val="-259609488"/>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59614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250006009151623E-2"/>
          <c:y val="7.1326517289117417E-2"/>
          <c:w val="0.68263359599534634"/>
          <c:h val="0.85016056707786858"/>
        </c:manualLayout>
      </c:layout>
      <c:doughnutChart>
        <c:varyColors val="1"/>
        <c:ser>
          <c:idx val="0"/>
          <c:order val="0"/>
          <c:spPr>
            <a:ln>
              <a:solidFill>
                <a:schemeClr val="bg1"/>
              </a:solidFill>
            </a:ln>
          </c:spPr>
          <c:dPt>
            <c:idx val="0"/>
            <c:bubble3D val="0"/>
            <c:spPr>
              <a:solidFill>
                <a:schemeClr val="accent1"/>
              </a:solidFill>
              <a:ln>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254-4B65-AF4C-20DFA8E80032}"/>
              </c:ext>
            </c:extLst>
          </c:dPt>
          <c:dPt>
            <c:idx val="1"/>
            <c:bubble3D val="0"/>
            <c:spPr>
              <a:solidFill>
                <a:schemeClr val="accent2"/>
              </a:solidFill>
              <a:ln>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254-4B65-AF4C-20DFA8E80032}"/>
              </c:ext>
            </c:extLst>
          </c:dPt>
          <c:dPt>
            <c:idx val="2"/>
            <c:bubble3D val="0"/>
            <c:spPr>
              <a:solidFill>
                <a:srgbClr val="828D70"/>
              </a:solidFill>
              <a:ln>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B254-4B65-AF4C-20DFA8E80032}"/>
              </c:ext>
            </c:extLst>
          </c:dPt>
          <c:dPt>
            <c:idx val="3"/>
            <c:bubble3D val="0"/>
            <c:spPr>
              <a:solidFill>
                <a:schemeClr val="accent4"/>
              </a:solidFill>
              <a:ln>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B254-4B65-AF4C-20DFA8E80032}"/>
              </c:ext>
            </c:extLst>
          </c:dPt>
          <c:dPt>
            <c:idx val="4"/>
            <c:bubble3D val="0"/>
            <c:spPr>
              <a:solidFill>
                <a:schemeClr val="accent5"/>
              </a:solidFill>
              <a:ln>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B254-4B65-AF4C-20DFA8E80032}"/>
              </c:ext>
            </c:extLst>
          </c:dPt>
          <c:dLbls>
            <c:dLbl>
              <c:idx val="0"/>
              <c:layout>
                <c:manualLayout>
                  <c:x val="0"/>
                  <c:y val="-5.379644958383129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254-4B65-AF4C-20DFA8E80032}"/>
                </c:ext>
              </c:extLst>
            </c:dLbl>
            <c:dLbl>
              <c:idx val="3"/>
              <c:layout>
                <c:manualLayout>
                  <c:x val="-1.8744336111037315E-2"/>
                  <c:y val="-5.379644958383126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254-4B65-AF4C-20DFA8E80032}"/>
                </c:ext>
              </c:extLst>
            </c:dLbl>
            <c:dLbl>
              <c:idx val="4"/>
              <c:layout>
                <c:manualLayout>
                  <c:x val="2.6777623015768084E-3"/>
                  <c:y val="-6.961893475554634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254-4B65-AF4C-20DFA8E8003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'Question 10'!$A$4:$A$8</c:f>
              <c:strCache>
                <c:ptCount val="5"/>
                <c:pt idx="0">
                  <c:v>&lt;10 minutes</c:v>
                </c:pt>
                <c:pt idx="1">
                  <c:v>&lt;20 minutes</c:v>
                </c:pt>
                <c:pt idx="2">
                  <c:v>&lt;30 minutes</c:v>
                </c:pt>
                <c:pt idx="3">
                  <c:v>&lt;45 minutes</c:v>
                </c:pt>
                <c:pt idx="4">
                  <c:v>&gt;45 minutes</c:v>
                </c:pt>
              </c:strCache>
            </c:strRef>
          </c:cat>
          <c:val>
            <c:numRef>
              <c:f>'Question 10'!$B$4:$B$8</c:f>
              <c:numCache>
                <c:formatCode>0.00%</c:formatCode>
                <c:ptCount val="5"/>
                <c:pt idx="0">
                  <c:v>5.7500000000000002E-2</c:v>
                </c:pt>
                <c:pt idx="1">
                  <c:v>0.41739999999999999</c:v>
                </c:pt>
                <c:pt idx="2">
                  <c:v>0.42120000000000002</c:v>
                </c:pt>
                <c:pt idx="3">
                  <c:v>8.1600000000000006E-2</c:v>
                </c:pt>
                <c:pt idx="4">
                  <c:v>2.23E-2</c:v>
                </c:pt>
              </c:numCache>
            </c:numRef>
          </c:val>
          <c:extLst>
            <c:ext xmlns:c16="http://schemas.microsoft.com/office/drawing/2014/chart" uri="{C3380CC4-5D6E-409C-BE32-E72D297353CC}">
              <c16:uniqueId val="{0000000A-B254-4B65-AF4C-20DFA8E80032}"/>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77654068426838929"/>
          <c:y val="0.15475760949408912"/>
          <c:w val="0.18078062336628195"/>
          <c:h val="0.6710968794570819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741168880817185"/>
          <c:y val="2.9244050709225797E-2"/>
          <c:w val="0.48423647358976013"/>
          <c:h val="0.89427804665650701"/>
        </c:manualLayout>
      </c:layout>
      <c:barChart>
        <c:barDir val="bar"/>
        <c:grouping val="clustered"/>
        <c:varyColors val="1"/>
        <c:ser>
          <c:idx val="0"/>
          <c:order val="0"/>
          <c:invertIfNegative val="0"/>
          <c:dPt>
            <c:idx val="0"/>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1-AAA0-4969-951C-365441B78855}"/>
              </c:ext>
            </c:extLst>
          </c:dPt>
          <c:dPt>
            <c:idx val="1"/>
            <c:invertIfNegative val="0"/>
            <c:bubble3D val="0"/>
            <c:spPr>
              <a:solidFill>
                <a:srgbClr val="828D70"/>
              </a:solidFill>
              <a:ln w="19050">
                <a:solidFill>
                  <a:schemeClr val="lt1"/>
                </a:solidFill>
              </a:ln>
              <a:effectLst/>
            </c:spPr>
            <c:extLst>
              <c:ext xmlns:c16="http://schemas.microsoft.com/office/drawing/2014/chart" uri="{C3380CC4-5D6E-409C-BE32-E72D297353CC}">
                <c16:uniqueId val="{00000003-AAA0-4969-951C-365441B78855}"/>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AAA0-4969-951C-365441B78855}"/>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AAA0-4969-951C-365441B78855}"/>
              </c:ext>
            </c:extLst>
          </c:dPt>
          <c:dPt>
            <c:idx val="4"/>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AAA0-4969-951C-365441B78855}"/>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9'!$A$4:$A$8</c:f>
              <c:strCache>
                <c:ptCount val="5"/>
                <c:pt idx="0">
                  <c:v>McCordsville</c:v>
                </c:pt>
                <c:pt idx="1">
                  <c:v>Hamilton County (e.g. Fishers, Carmel, Noblesville)</c:v>
                </c:pt>
                <c:pt idx="2">
                  <c:v>Hancock County (e.g. Fortville, Greenfield)</c:v>
                </c:pt>
                <c:pt idx="3">
                  <c:v>Marion County/Indianapolis</c:v>
                </c:pt>
                <c:pt idx="4">
                  <c:v>Other (Fortville, Indianapolis, Greenwood, Greenfield, Anderson, Fishers, Culver)</c:v>
                </c:pt>
              </c:strCache>
            </c:strRef>
          </c:cat>
          <c:val>
            <c:numRef>
              <c:f>'Question 9'!$B$4:$B$8</c:f>
              <c:numCache>
                <c:formatCode>0.00%</c:formatCode>
                <c:ptCount val="5"/>
                <c:pt idx="0">
                  <c:v>0.30299999999999999</c:v>
                </c:pt>
                <c:pt idx="1">
                  <c:v>0.86619999999999997</c:v>
                </c:pt>
                <c:pt idx="2">
                  <c:v>0.34570000000000001</c:v>
                </c:pt>
                <c:pt idx="3">
                  <c:v>0.52969999999999995</c:v>
                </c:pt>
                <c:pt idx="4">
                  <c:v>4.4600000000000001E-2</c:v>
                </c:pt>
              </c:numCache>
            </c:numRef>
          </c:val>
          <c:extLst>
            <c:ext xmlns:c16="http://schemas.microsoft.com/office/drawing/2014/chart" uri="{C3380CC4-5D6E-409C-BE32-E72D297353CC}">
              <c16:uniqueId val="{0000000A-AAA0-4969-951C-365441B78855}"/>
            </c:ext>
          </c:extLst>
        </c:ser>
        <c:dLbls>
          <c:showLegendKey val="0"/>
          <c:showVal val="0"/>
          <c:showCatName val="0"/>
          <c:showSerName val="0"/>
          <c:showPercent val="0"/>
          <c:showBubbleSize val="0"/>
        </c:dLbls>
        <c:gapWidth val="100"/>
        <c:axId val="219943584"/>
        <c:axId val="219919680"/>
      </c:barChart>
      <c:valAx>
        <c:axId val="2199196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9943584"/>
        <c:crosses val="autoZero"/>
        <c:crossBetween val="between"/>
      </c:valAx>
      <c:catAx>
        <c:axId val="21994358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991968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35844274822873E-2"/>
          <c:y val="2.1969606980453391E-2"/>
          <c:w val="0.59672870544876444"/>
          <c:h val="0.91944477440500427"/>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62A-41C0-9494-72901D87C81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62A-41C0-9494-72901D87C814}"/>
              </c:ext>
            </c:extLst>
          </c:dPt>
          <c:dPt>
            <c:idx val="2"/>
            <c:bubble3D val="0"/>
            <c:spPr>
              <a:solidFill>
                <a:srgbClr val="828D70"/>
              </a:solidFill>
              <a:ln w="19050">
                <a:solidFill>
                  <a:schemeClr val="lt1"/>
                </a:solidFill>
              </a:ln>
              <a:effectLst/>
            </c:spPr>
            <c:extLst>
              <c:ext xmlns:c16="http://schemas.microsoft.com/office/drawing/2014/chart" uri="{C3380CC4-5D6E-409C-BE32-E72D297353CC}">
                <c16:uniqueId val="{00000005-062A-41C0-9494-72901D87C814}"/>
              </c:ext>
            </c:extLst>
          </c:dPt>
          <c:dLbls>
            <c:dLbl>
              <c:idx val="2"/>
              <c:layout>
                <c:manualLayout>
                  <c:x val="6.4519672226854466E-2"/>
                  <c:y val="-0.104989349641970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62A-41C0-9494-72901D87C81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'Question 16'!$A$4:$A$6</c:f>
              <c:strCache>
                <c:ptCount val="3"/>
                <c:pt idx="0">
                  <c:v>High End</c:v>
                </c:pt>
                <c:pt idx="1">
                  <c:v>Discount</c:v>
                </c:pt>
                <c:pt idx="2">
                  <c:v>Mid Range</c:v>
                </c:pt>
              </c:strCache>
            </c:strRef>
          </c:cat>
          <c:val>
            <c:numRef>
              <c:f>'Question 16'!$B$4:$B$6</c:f>
              <c:numCache>
                <c:formatCode>0.00%</c:formatCode>
                <c:ptCount val="3"/>
                <c:pt idx="0">
                  <c:v>0.25990000000000002</c:v>
                </c:pt>
                <c:pt idx="1">
                  <c:v>0.40749999999999997</c:v>
                </c:pt>
                <c:pt idx="2">
                  <c:v>0.97509999999999997</c:v>
                </c:pt>
              </c:numCache>
            </c:numRef>
          </c:val>
          <c:extLst>
            <c:ext xmlns:c16="http://schemas.microsoft.com/office/drawing/2014/chart" uri="{C3380CC4-5D6E-409C-BE32-E72D297353CC}">
              <c16:uniqueId val="{00000006-062A-41C0-9494-72901D87C814}"/>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6683332759500791"/>
          <c:y val="0.27297351999234232"/>
          <c:w val="0.22147515878944288"/>
          <c:h val="0.2782961041716881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29220CF6-41C8-4310-83BA-519A3C4E07BF}" type="datetimeFigureOut">
              <a:rPr lang="en-US" smtClean="0"/>
              <a:t>1/2/2019</a:t>
            </a:fld>
            <a:endParaRPr lang="en-US" dirty="0"/>
          </a:p>
        </p:txBody>
      </p:sp>
      <p:sp>
        <p:nvSpPr>
          <p:cNvPr id="4" name="Slide Image Placeholder 3"/>
          <p:cNvSpPr>
            <a:spLocks noGrp="1" noRot="1" noChangeAspect="1"/>
          </p:cNvSpPr>
          <p:nvPr>
            <p:ph type="sldImg" idx="2"/>
          </p:nvPr>
        </p:nvSpPr>
        <p:spPr>
          <a:xfrm>
            <a:off x="1228725" y="1154113"/>
            <a:ext cx="449262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10FD1EBB-A6B6-4D1F-A751-779595E745B0}" type="slidenum">
              <a:rPr lang="en-US" smtClean="0"/>
              <a:t>‹#›</a:t>
            </a:fld>
            <a:endParaRPr lang="en-US" dirty="0"/>
          </a:p>
        </p:txBody>
      </p:sp>
    </p:spTree>
    <p:extLst>
      <p:ext uri="{BB962C8B-B14F-4D97-AF65-F5344CB8AC3E}">
        <p14:creationId xmlns:p14="http://schemas.microsoft.com/office/powerpoint/2010/main" val="1941637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42011"/>
                </a:solidFill>
                <a:latin typeface="Century Gothic"/>
                <a:cs typeface="Century Gothic"/>
              </a:rPr>
              <a:t>This market analysis focuses on the types of retail sectors that would be considered desirable in a Town Center environment.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242011"/>
              </a:solidFill>
              <a:latin typeface="Century Gothic"/>
              <a:cs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42011"/>
                </a:solidFill>
                <a:latin typeface="Century Gothic"/>
                <a:cs typeface="Century Gothic"/>
              </a:rPr>
              <a:t>The Subcommittee for this Market Analysis was established at the beginning of the project to provide overall guidance and leadership. Comprised of leaders from the public and private sectors who were deeply engrained in the Town Center Design project. Charged with reviewing and providing feedback for data and recommendations, the Subcommittee will be finalizing and approving the action steps outlined in this Market Analysis.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242011"/>
              </a:solidFill>
              <a:latin typeface="Century Gothic"/>
              <a:cs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42011"/>
                </a:solidFill>
                <a:latin typeface="Century Gothic"/>
                <a:cs typeface="Century Gothic"/>
              </a:rPr>
              <a:t>The Veridus Group and SLE Analytics facilitated the process and provided research – both quantitative and qualitative– to the Subcommittee. In addition to the stakeholders listed below, our team thanks the citizens and business leaders who participated in focus groups and a web survey. </a:t>
            </a:r>
          </a:p>
          <a:p>
            <a:endParaRPr lang="en-US" dirty="0"/>
          </a:p>
          <a:p>
            <a:endParaRPr lang="en-US" dirty="0"/>
          </a:p>
        </p:txBody>
      </p:sp>
      <p:sp>
        <p:nvSpPr>
          <p:cNvPr id="4" name="Slide Number Placeholder 3"/>
          <p:cNvSpPr>
            <a:spLocks noGrp="1"/>
          </p:cNvSpPr>
          <p:nvPr>
            <p:ph type="sldNum" sz="quarter" idx="5"/>
          </p:nvPr>
        </p:nvSpPr>
        <p:spPr/>
        <p:txBody>
          <a:bodyPr/>
          <a:lstStyle/>
          <a:p>
            <a:fld id="{10FD1EBB-A6B6-4D1F-A751-779595E745B0}" type="slidenum">
              <a:rPr lang="en-US" smtClean="0"/>
              <a:t>1</a:t>
            </a:fld>
            <a:endParaRPr lang="en-US" dirty="0"/>
          </a:p>
        </p:txBody>
      </p:sp>
    </p:spTree>
    <p:extLst>
      <p:ext uri="{BB962C8B-B14F-4D97-AF65-F5344CB8AC3E}">
        <p14:creationId xmlns:p14="http://schemas.microsoft.com/office/powerpoint/2010/main" val="3756132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6:notes"/>
          <p:cNvSpPr txBox="1">
            <a:spLocks noGrp="1"/>
          </p:cNvSpPr>
          <p:nvPr>
            <p:ph type="body" idx="1"/>
          </p:nvPr>
        </p:nvSpPr>
        <p:spPr>
          <a:xfrm>
            <a:off x="704339" y="4489619"/>
            <a:ext cx="5634709" cy="3673325"/>
          </a:xfrm>
          <a:prstGeom prst="rect">
            <a:avLst/>
          </a:prstGeom>
        </p:spPr>
        <p:txBody>
          <a:bodyPr spcFirstLastPara="1" wrap="square" lIns="93538" tIns="46757" rIns="93538" bIns="46757"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The adage “Retail follows Rooftops” indicates the importance of population growth, household characteristics, and income growth in determining retail demand. While both areas are fast-growing, densely populated, and affluent relative to the State, the </a:t>
            </a:r>
            <a:r>
              <a:rPr kumimoji="0" lang="en-US" sz="12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Primary Market appears to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be particularly strong, </a:t>
            </a:r>
            <a:r>
              <a:rPr kumimoji="0" lang="en-US" sz="1200" b="0"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as it is:</a:t>
            </a:r>
            <a:endParaRPr lang="en-US" dirty="0"/>
          </a:p>
          <a:p>
            <a:pPr marL="171450" indent="-171450">
              <a:buFont typeface="Arial" panose="020B0604020202020204" pitchFamily="34" charset="0"/>
              <a:buChar char="•"/>
            </a:pPr>
            <a:r>
              <a:rPr lang="en-US" dirty="0"/>
              <a:t>Population growth of 72% from 2000 to 2023.</a:t>
            </a:r>
          </a:p>
          <a:p>
            <a:pPr marL="171450" indent="-171450">
              <a:buFont typeface="Arial" panose="020B0604020202020204" pitchFamily="34" charset="0"/>
              <a:buChar char="•"/>
            </a:pPr>
            <a:r>
              <a:rPr lang="en-US" dirty="0"/>
              <a:t>Projected increase of an nearly 8% over the next 5 years.</a:t>
            </a:r>
          </a:p>
          <a:p>
            <a:pPr marL="171450" indent="-171450">
              <a:buFont typeface="Arial" panose="020B0604020202020204" pitchFamily="34" charset="0"/>
              <a:buChar char="•"/>
            </a:pPr>
            <a:r>
              <a:rPr lang="en-US" dirty="0"/>
              <a:t>Average household income is over $110,000, with more than 41% of earning more than $100,000.</a:t>
            </a:r>
          </a:p>
          <a:p>
            <a:pPr marL="171450" indent="-171450">
              <a:buFont typeface="Arial" panose="020B0604020202020204" pitchFamily="34" charset="0"/>
              <a:buChar char="•"/>
            </a:pPr>
            <a:r>
              <a:rPr lang="en-US" dirty="0"/>
              <a:t>Projected increase of approximately $15,000 per household on average by 2023.</a:t>
            </a:r>
          </a:p>
          <a:p>
            <a:pPr marL="171450" indent="-171450">
              <a:buFont typeface="Arial" panose="020B0604020202020204" pitchFamily="34" charset="0"/>
              <a:buChar char="•"/>
            </a:pPr>
            <a:r>
              <a:rPr lang="en-US" dirty="0"/>
              <a:t>Average net worth is nearly $600,000 greater and an average home value over $100,000 greater than the State average.</a:t>
            </a:r>
          </a:p>
          <a:p>
            <a:pPr marL="171450" indent="-171450">
              <a:buFont typeface="Arial" panose="020B0604020202020204" pitchFamily="34" charset="0"/>
              <a:buChar char="•"/>
            </a:pPr>
            <a:r>
              <a:rPr lang="en-US" dirty="0"/>
              <a:t>Over 4 times more people per square mile than the state.</a:t>
            </a:r>
          </a:p>
          <a:p>
            <a:pPr marL="171450" indent="-171450">
              <a:buFont typeface="Arial" panose="020B0604020202020204" pitchFamily="34" charset="0"/>
              <a:buChar char="•"/>
            </a:pPr>
            <a:r>
              <a:rPr lang="en-US" dirty="0"/>
              <a:t>More than half of the population has a college degree, which is nearly twice the level of the State</a:t>
            </a:r>
          </a:p>
          <a:p>
            <a:pPr marL="171450" indent="-171450">
              <a:buFont typeface="Arial" panose="020B0604020202020204" pitchFamily="34" charset="0"/>
              <a:buChar char="•"/>
            </a:pPr>
            <a:r>
              <a:rPr lang="en-US" dirty="0"/>
              <a:t>Residents are more likely to be employed in white collar jobs, such as management, business, financial, and other professional industries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a:p>
            <a:endParaRPr dirty="0"/>
          </a:p>
        </p:txBody>
      </p:sp>
      <p:sp>
        <p:nvSpPr>
          <p:cNvPr id="189" name="Google Shape;189;p6:notes"/>
          <p:cNvSpPr>
            <a:spLocks noGrp="1" noRot="1" noChangeAspect="1"/>
          </p:cNvSpPr>
          <p:nvPr>
            <p:ph type="sldImg" idx="2"/>
          </p:nvPr>
        </p:nvSpPr>
        <p:spPr>
          <a:xfrm>
            <a:off x="1250950" y="1165225"/>
            <a:ext cx="4540250" cy="3149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9:notes"/>
          <p:cNvSpPr txBox="1">
            <a:spLocks noGrp="1"/>
          </p:cNvSpPr>
          <p:nvPr>
            <p:ph type="body" idx="1"/>
          </p:nvPr>
        </p:nvSpPr>
        <p:spPr>
          <a:xfrm>
            <a:off x="704339" y="4489619"/>
            <a:ext cx="5634709" cy="3673325"/>
          </a:xfrm>
          <a:prstGeom prst="rect">
            <a:avLst/>
          </a:prstGeom>
        </p:spPr>
        <p:txBody>
          <a:bodyPr spcFirstLastPara="1" wrap="square" lIns="93538" tIns="46757" rIns="93538" bIns="46757"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C0504D"/>
                </a:solidFill>
                <a:effectLst/>
                <a:uLnTx/>
                <a:uFillTx/>
                <a:latin typeface="Century Gothic"/>
                <a:ea typeface="+mn-ea"/>
                <a:cs typeface="Arial"/>
                <a:sym typeface="Century Gothic"/>
              </a:rPr>
              <a:t>The Secondary Market is fairly diverse: 15 market segments represent 75% of the area.</a:t>
            </a:r>
          </a:p>
          <a:p>
            <a:r>
              <a:rPr kumimoji="0" lang="en-US" sz="12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This population consists of young, professional families, but also recent empty-nesters and senior residents. Families range from low-income and less educated to highly educated with higher than average incomes and net worth</a:t>
            </a:r>
          </a:p>
          <a:p>
            <a:endParaRPr kumimoji="0" lang="en-US" sz="1200" b="0" i="0" u="none" strike="noStrike" kern="0" cap="none" spc="0" normalizeH="0" baseline="0" noProof="0" dirty="0">
              <a:ln>
                <a:noFill/>
              </a:ln>
              <a:solidFill>
                <a:srgbClr val="000000"/>
              </a:solidFill>
              <a:effectLst/>
              <a:uLnTx/>
              <a:uFillTx/>
              <a:latin typeface="Century Gothic"/>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mn-lt"/>
                <a:ea typeface="Calibri"/>
                <a:cs typeface="Calibri"/>
                <a:sym typeface="Calibri"/>
              </a:rPr>
              <a:t>Source: Esri’s Tapestry Segmentation. a geo-demographic system that identifies 68 distinctive markets in the US based on socioeconomic and demographic characteristics to provide a comprehensive profile of consumer behavior and preferences. While some of the market segment names and descriptions could be viewed as parochial, or even condescending to some groups, Esri’s terminology is fairly standard in the retail industry and is important for signaling to potential developers and retailers.</a:t>
            </a:r>
            <a:endParaRPr kumimoji="0" lang="en-US" sz="1200" b="0" i="0" u="none" strike="noStrike" kern="0" cap="none" spc="0" normalizeH="0" baseline="0" noProof="0" dirty="0">
              <a:ln>
                <a:noFill/>
              </a:ln>
              <a:solidFill>
                <a:srgbClr val="000000"/>
              </a:solidFill>
              <a:effectLst/>
              <a:uLnTx/>
              <a:uFillTx/>
              <a:latin typeface="Arial"/>
              <a:ea typeface="+mn-ea"/>
              <a:cs typeface="Arial"/>
              <a:sym typeface="Arial"/>
            </a:endParaRPr>
          </a:p>
          <a:p>
            <a:endParaRPr kumimoji="0" lang="en-US" sz="1200" b="0" i="0" u="none" strike="noStrike" kern="0" cap="none" spc="0" normalizeH="0" baseline="0" noProof="0" dirty="0">
              <a:ln>
                <a:noFill/>
              </a:ln>
              <a:solidFill>
                <a:srgbClr val="000000"/>
              </a:solidFill>
              <a:effectLst/>
              <a:uLnTx/>
              <a:uFillTx/>
              <a:latin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Light purple: </a:t>
            </a:r>
            <a:r>
              <a:rPr kumimoji="0" lang="en-US" sz="12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Young families in first homes, suburban or semirural, dual-income, enjoys DIY home projects, sports, technology, and eating out.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Dark Pink: </a:t>
            </a:r>
            <a:r>
              <a:rPr kumimoji="0" lang="en-US" sz="12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Established homeowners, hard-working &amp; optimistic, shopping &amp; leisure focus on their children, may include 3</a:t>
            </a:r>
            <a:r>
              <a:rPr kumimoji="0" lang="en-US" sz="1200" b="0" i="0" u="none" strike="noStrike" kern="0" cap="none" spc="0" normalizeH="0" baseline="30000" noProof="0" dirty="0">
                <a:ln>
                  <a:noFill/>
                </a:ln>
                <a:solidFill>
                  <a:srgbClr val="FFFFFF"/>
                </a:solidFill>
                <a:effectLst/>
                <a:uLnTx/>
                <a:uFillTx/>
                <a:latin typeface="Century Gothic"/>
                <a:ea typeface="Century Gothic"/>
                <a:cs typeface="Century Gothic"/>
                <a:sym typeface="Century Gothic"/>
              </a:rPr>
              <a:t>rd</a:t>
            </a:r>
            <a:r>
              <a:rPr kumimoji="0" lang="en-US" sz="12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 or 4</a:t>
            </a:r>
            <a:r>
              <a:rPr kumimoji="0" lang="en-US" sz="1200" b="0" i="0" u="none" strike="noStrike" kern="0" cap="none" spc="0" normalizeH="0" baseline="30000" noProof="0" dirty="0">
                <a:ln>
                  <a:noFill/>
                </a:ln>
                <a:solidFill>
                  <a:srgbClr val="FFFFFF"/>
                </a:solidFill>
                <a:effectLst/>
                <a:uLnTx/>
                <a:uFillTx/>
                <a:latin typeface="Century Gothic"/>
                <a:ea typeface="Century Gothic"/>
                <a:cs typeface="Century Gothic"/>
                <a:sym typeface="Century Gothic"/>
              </a:rPr>
              <a:t>th   </a:t>
            </a:r>
            <a:r>
              <a:rPr kumimoji="0" lang="en-US" sz="12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 generation Hispanic families.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Dark Purple: </a:t>
            </a:r>
            <a:r>
              <a:rPr kumimoji="0" lang="en-US" sz="12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Established, married couples with children, homeowners, expect quality, wealth-educated, active community members, enjoy sports and travel.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Light Pink: </a:t>
            </a:r>
            <a:r>
              <a:rPr kumimoji="0" lang="en-US" sz="12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Growing up &amp; staying/working close to home, close-knit urban communities, own older homes or rent,, shop at discount stores.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Yellow: </a:t>
            </a:r>
            <a:r>
              <a:rPr kumimoji="0" lang="en-US" sz="12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Middle-aged families with older children, short commutes, financially secure, news junkies, enjoy eating out, renting movies, and exercise.</a:t>
            </a:r>
          </a:p>
          <a:p>
            <a:endParaRPr lang="en-US" dirty="0"/>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Green: </a:t>
            </a:r>
            <a:r>
              <a:rPr kumimoji="0" lang="en-US" sz="12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Empty nesters in rural areas, politically conservative, buy American, prefer to eat at home and shop at discount retail stores, enjoy being outdoors.</a:t>
            </a:r>
          </a:p>
          <a:p>
            <a:endParaRPr dirty="0"/>
          </a:p>
        </p:txBody>
      </p:sp>
      <p:sp>
        <p:nvSpPr>
          <p:cNvPr id="230" name="Google Shape;230;p9:notes"/>
          <p:cNvSpPr>
            <a:spLocks noGrp="1" noRot="1" noChangeAspect="1"/>
          </p:cNvSpPr>
          <p:nvPr>
            <p:ph type="sldImg" idx="2"/>
          </p:nvPr>
        </p:nvSpPr>
        <p:spPr>
          <a:xfrm>
            <a:off x="1250950" y="1165225"/>
            <a:ext cx="4540250" cy="3149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8:notes"/>
          <p:cNvSpPr txBox="1">
            <a:spLocks noGrp="1"/>
          </p:cNvSpPr>
          <p:nvPr>
            <p:ph type="body" idx="1"/>
          </p:nvPr>
        </p:nvSpPr>
        <p:spPr>
          <a:xfrm>
            <a:off x="704339" y="4489619"/>
            <a:ext cx="5634709" cy="3673325"/>
          </a:xfrm>
          <a:prstGeom prst="rect">
            <a:avLst/>
          </a:prstGeom>
        </p:spPr>
        <p:txBody>
          <a:bodyPr spcFirstLastPara="1" wrap="square" lIns="93538" tIns="46757" rIns="93538" bIns="46757"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0" u="none" strike="noStrike" kern="0" cap="none" spc="0" normalizeH="0" baseline="0" noProof="0" dirty="0">
                <a:ln>
                  <a:noFill/>
                </a:ln>
                <a:solidFill>
                  <a:srgbClr val="C0504D"/>
                </a:solidFill>
                <a:effectLst/>
                <a:uLnTx/>
                <a:uFillTx/>
                <a:latin typeface="Century Gothic"/>
                <a:ea typeface="Century Gothic"/>
                <a:cs typeface="Century Gothic"/>
                <a:sym typeface="Century Gothic"/>
              </a:rPr>
              <a:t>The Primary Market is fairly homogenous: the top 5 segments represent 76% of the area.</a:t>
            </a:r>
            <a:r>
              <a:rPr kumimoji="0" lang="en-US" sz="17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 </a:t>
            </a:r>
            <a:endParaRPr kumimoji="0" lang="en-US" sz="12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a:p>
            <a:pPr marR="0" lvl="0" algn="just" defTabSz="914400" rtl="0" eaLnBrk="1" fontAlgn="auto" latinLnBrk="0" hangingPunct="1">
              <a:lnSpc>
                <a:spcPct val="100000"/>
              </a:lnSpc>
              <a:spcBef>
                <a:spcPts val="0"/>
              </a:spcBef>
              <a:spcAft>
                <a:spcPts val="0"/>
              </a:spcAft>
              <a:buClr>
                <a:srgbClr val="000000"/>
              </a:buClr>
              <a:buSzTx/>
              <a:tabLst/>
              <a:defRPr/>
            </a:pPr>
            <a:r>
              <a:rPr kumimoji="0" lang="en-US" sz="12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These segments represent younger, family-oriented units that prefer to live in more rural and suburban areas, but close to an urban core. They generally have higher than average median income and are financially aware. </a:t>
            </a:r>
            <a:endParaRPr kumimoji="0" lang="en-US" sz="12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Soccer Moms: </a:t>
            </a:r>
            <a:r>
              <a:rPr kumimoji="0" lang="en-US" sz="1200" b="0"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Fairly affluent, family-oriented market that prefers to live away from urban </a:t>
            </a:r>
            <a:r>
              <a:rPr kumimoji="0" lang="en-US" sz="1200" b="0" i="0" u="none" strike="noStrike" kern="0" cap="none" spc="0" normalizeH="0" baseline="0" noProof="0" dirty="0">
                <a:ln>
                  <a:noFill/>
                </a:ln>
                <a:solidFill>
                  <a:srgbClr val="5E7237"/>
                </a:solidFill>
                <a:effectLst/>
                <a:uLnTx/>
                <a:uFillTx/>
                <a:latin typeface="Century Gothic"/>
                <a:ea typeface="+mn-ea"/>
                <a:cs typeface="Arial"/>
                <a:sym typeface="Century Gothic"/>
              </a:rPr>
              <a:t>centers, but close enough to commute to professional job centers. These two-working-parents households favor time-saving devices and services and prefer family-oriented purchases and activities. </a:t>
            </a:r>
          </a:p>
          <a:p>
            <a:endParaRPr lang="en-US" dirty="0"/>
          </a:p>
          <a:p>
            <a:r>
              <a:rPr kumimoji="0" lang="en-US" sz="12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Middleburg: </a:t>
            </a:r>
            <a:r>
              <a:rPr kumimoji="0" lang="en-US" sz="1200" b="0"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Young, conservative, family-oriented communities that live in semi-rural subdivisions. Traditional values- </a:t>
            </a:r>
            <a:r>
              <a:rPr kumimoji="0" lang="en-US" sz="1200" b="0" i="0" u="none" strike="noStrike" kern="0" cap="none" spc="0" normalizeH="0" baseline="0" noProof="0" dirty="0">
                <a:ln>
                  <a:noFill/>
                </a:ln>
                <a:solidFill>
                  <a:srgbClr val="5E7237"/>
                </a:solidFill>
                <a:effectLst/>
                <a:uLnTx/>
                <a:uFillTx/>
                <a:latin typeface="Century Gothic"/>
                <a:ea typeface="+mn-ea"/>
                <a:cs typeface="Arial"/>
                <a:sym typeface="Century Gothic"/>
              </a:rPr>
              <a:t>faith, county, and family. These households are thrifty and prefer to buy American and travel in the US. Entertainment is family-oriented and spending priorities focus on children and home DIY projects</a:t>
            </a:r>
          </a:p>
          <a:p>
            <a:endParaRPr kumimoji="0" lang="en-US" sz="1200" b="1" i="0" u="none" strike="noStrike" kern="0" cap="none" spc="0" normalizeH="0" baseline="0" noProof="0" dirty="0">
              <a:ln>
                <a:noFill/>
              </a:ln>
              <a:solidFill>
                <a:srgbClr val="5E7237"/>
              </a:solidFill>
              <a:effectLst/>
              <a:uLnTx/>
              <a:uFillTx/>
              <a:latin typeface="Century Gothic"/>
              <a:ea typeface="+mn-ea"/>
              <a:cs typeface="Arial"/>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Professional Pride: </a:t>
            </a:r>
            <a:r>
              <a:rPr kumimoji="0" lang="en-US" sz="1200" b="0"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Affluent, well-educated career </a:t>
            </a:r>
            <a:r>
              <a:rPr kumimoji="0" lang="en-US" sz="1200" b="0" i="0" u="none" strike="noStrike" kern="0" cap="none" spc="0" normalizeH="0" baseline="0" noProof="0" dirty="0">
                <a:ln>
                  <a:noFill/>
                </a:ln>
                <a:solidFill>
                  <a:srgbClr val="5E7237"/>
                </a:solidFill>
                <a:effectLst/>
                <a:uLnTx/>
                <a:uFillTx/>
                <a:latin typeface="Century Gothic"/>
                <a:ea typeface="+mn-ea"/>
                <a:cs typeface="Arial"/>
                <a:sym typeface="Century Gothic"/>
              </a:rPr>
              <a:t>professionals. These households include goal-oriented couples with young children who work and commute long hours to maintain their upscale suburban lifestyles. They are financially savvy, with a median net worth over 5 times greater than the US. These families spend time and money upgrading their homes, traveling, and on self-care.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sym typeface="Century Gothic"/>
              </a:rPr>
              <a:t>Up and Coming Families: </a:t>
            </a:r>
            <a:r>
              <a:rPr kumimoji="0" lang="en-US" sz="1200" b="0" i="0" u="none" strike="noStrike" kern="0" cap="none" spc="0" normalizeH="0" baseline="0" noProof="0" dirty="0">
                <a:ln>
                  <a:noFill/>
                </a:ln>
                <a:solidFill>
                  <a:srgbClr val="5E7237"/>
                </a:solidFill>
                <a:effectLst/>
                <a:uLnTx/>
                <a:uFillTx/>
                <a:latin typeface="Century Gothic"/>
                <a:ea typeface="+mn-ea"/>
                <a:cs typeface="Arial"/>
                <a:sym typeface="Century Gothic"/>
              </a:rPr>
              <a:t>These families are ambitious, willing to work hard to get ahead, and optimistic about their financial future. As young families establishing their homes and style, they are careful shoppers and are willing to shop around. They enjoy family activities and often rely on the internet for entertainment and shopping. This is one of the fastest growing markets in the country. </a:t>
            </a:r>
            <a:endParaRPr kumimoji="0" lang="en-US" sz="1200" b="0" i="0" u="none" strike="noStrike" kern="0" cap="none" spc="0" normalizeH="0" baseline="0" noProof="0" dirty="0">
              <a:ln>
                <a:noFill/>
              </a:ln>
              <a:solidFill>
                <a:srgbClr val="5E7237"/>
              </a:solidFill>
              <a:effectLst/>
              <a:uLnTx/>
              <a:uFillTx/>
              <a:latin typeface="Century Gothic"/>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5E7237"/>
              </a:solidFill>
              <a:effectLst/>
              <a:uLnTx/>
              <a:uFillTx/>
              <a:latin typeface="Century Gothic"/>
              <a:ea typeface="+mn-ea"/>
              <a:cs typeface="Arial"/>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Savvy Suburbanites: </a:t>
            </a:r>
            <a:r>
              <a:rPr kumimoji="0" lang="en-US" sz="1200" b="0"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Relatively affluent, well-educated, married couples with no children or older children. Their suburban lifestyles allow them to pursue home remodeling and gardening while still enjoying the city’s cultural amenities. These households are informed shoppers who do research and focus on quality, and they prefer natural or organic products.</a:t>
            </a:r>
            <a:endParaRPr kumimoji="0" lang="en-US" sz="1200" b="0" i="0" u="none" strike="noStrike" kern="0" cap="none" spc="0" normalizeH="0" baseline="0" noProof="0" dirty="0">
              <a:ln>
                <a:noFill/>
              </a:ln>
              <a:solidFill>
                <a:srgbClr val="5E7237"/>
              </a:solidFill>
              <a:effectLst/>
              <a:uLnTx/>
              <a:uFillTx/>
              <a:latin typeface="Century Gothic"/>
              <a:ea typeface="+mn-ea"/>
              <a:cs typeface="Arial"/>
              <a:sym typeface="Century Gothic"/>
            </a:endParaRPr>
          </a:p>
          <a:p>
            <a:endParaRPr dirty="0"/>
          </a:p>
        </p:txBody>
      </p:sp>
      <p:sp>
        <p:nvSpPr>
          <p:cNvPr id="214" name="Google Shape;214;p8:notes"/>
          <p:cNvSpPr>
            <a:spLocks noGrp="1" noRot="1" noChangeAspect="1"/>
          </p:cNvSpPr>
          <p:nvPr>
            <p:ph type="sldImg" idx="2"/>
          </p:nvPr>
        </p:nvSpPr>
        <p:spPr>
          <a:xfrm>
            <a:off x="1250950" y="1165225"/>
            <a:ext cx="4540250" cy="3149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4:notes"/>
          <p:cNvSpPr txBox="1">
            <a:spLocks noGrp="1"/>
          </p:cNvSpPr>
          <p:nvPr>
            <p:ph type="body" idx="1"/>
          </p:nvPr>
        </p:nvSpPr>
        <p:spPr>
          <a:xfrm>
            <a:off x="704339" y="4489619"/>
            <a:ext cx="5634709" cy="3673325"/>
          </a:xfrm>
          <a:prstGeom prst="rect">
            <a:avLst/>
          </a:prstGeom>
        </p:spPr>
        <p:txBody>
          <a:bodyPr spcFirstLastPara="1" wrap="square" lIns="93538" tIns="46757" rIns="93538" bIns="46757" anchor="t" anchorCtr="0">
            <a:noAutofit/>
          </a:bodyPr>
          <a:lstStyle/>
          <a:p>
            <a:endParaRPr dirty="0"/>
          </a:p>
        </p:txBody>
      </p:sp>
      <p:sp>
        <p:nvSpPr>
          <p:cNvPr id="313" name="Google Shape;313;p14:notes"/>
          <p:cNvSpPr>
            <a:spLocks noGrp="1" noRot="1" noChangeAspect="1"/>
          </p:cNvSpPr>
          <p:nvPr>
            <p:ph type="sldImg" idx="2"/>
          </p:nvPr>
        </p:nvSpPr>
        <p:spPr>
          <a:xfrm>
            <a:off x="1250950" y="1165225"/>
            <a:ext cx="4540250" cy="3149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6:notes"/>
          <p:cNvSpPr txBox="1">
            <a:spLocks noGrp="1"/>
          </p:cNvSpPr>
          <p:nvPr>
            <p:ph type="body" idx="1"/>
          </p:nvPr>
        </p:nvSpPr>
        <p:spPr>
          <a:xfrm>
            <a:off x="704339" y="4489619"/>
            <a:ext cx="5634709" cy="3673325"/>
          </a:xfrm>
          <a:prstGeom prst="rect">
            <a:avLst/>
          </a:prstGeom>
        </p:spPr>
        <p:txBody>
          <a:bodyPr spcFirstLastPara="1" wrap="square" lIns="93538" tIns="46757" rIns="93538" bIns="46757" anchor="t" anchorCtr="0">
            <a:noAutofit/>
          </a:bodyPr>
          <a:lstStyle/>
          <a:p>
            <a:pPr marL="171450" indent="-171450">
              <a:buFont typeface="Arial" panose="020B0604020202020204" pitchFamily="34" charset="0"/>
              <a:buChar char="•"/>
            </a:pPr>
            <a:r>
              <a:rPr lang="en-US" dirty="0"/>
              <a:t>Only 41.1% of local retail demand is being met within the Primary Market. </a:t>
            </a:r>
          </a:p>
          <a:p>
            <a:pPr marL="171450" indent="-171450">
              <a:buFont typeface="Arial" panose="020B0604020202020204" pitchFamily="34" charset="0"/>
              <a:buChar char="•"/>
            </a:pPr>
            <a:r>
              <a:rPr lang="en-US" dirty="0"/>
              <a:t>Businesses in the area supply $445.5 million in retail goods; however, local residents have a retail demand of $1.1 billion. This means $638.5 million in residents’ retail demand is being met outside of the area. This is known as “leakage.”</a:t>
            </a:r>
          </a:p>
          <a:p>
            <a:pPr marL="171450" indent="-171450">
              <a:buFont typeface="Arial" panose="020B0604020202020204" pitchFamily="34" charset="0"/>
              <a:buChar char="•"/>
            </a:pPr>
            <a:r>
              <a:rPr lang="en-US" dirty="0"/>
              <a:t>No single retail industry within the area is able to meet consumer demand.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Local retail demand accounts for 98.8% of the retail supply produced within the Secondary Market. </a:t>
            </a:r>
          </a:p>
          <a:p>
            <a:pPr marL="171450" indent="-171450">
              <a:buFont typeface="Arial" panose="020B0604020202020204" pitchFamily="34" charset="0"/>
              <a:buChar char="•"/>
            </a:pPr>
            <a:r>
              <a:rPr lang="en-US" dirty="0"/>
              <a:t>Area businesses supply $7.9 billion in retail goods; however, local residents’ retail demand is only $7.8 billion. This means $92.8 million in retail goods are sold to residents from outside the area. This is known as “surplus.”</a:t>
            </a:r>
          </a:p>
          <a:p>
            <a:pPr marL="171450" indent="-171450">
              <a:buFont typeface="Arial" panose="020B0604020202020204" pitchFamily="34" charset="0"/>
              <a:buChar char="•"/>
            </a:pPr>
            <a:r>
              <a:rPr lang="en-US" dirty="0"/>
              <a:t>More than half of the retail industries within the area produce a surplus.</a:t>
            </a:r>
          </a:p>
          <a:p>
            <a:endParaRPr dirty="0"/>
          </a:p>
        </p:txBody>
      </p:sp>
      <p:sp>
        <p:nvSpPr>
          <p:cNvPr id="318" name="Google Shape;318;p16:notes"/>
          <p:cNvSpPr>
            <a:spLocks noGrp="1" noRot="1" noChangeAspect="1"/>
          </p:cNvSpPr>
          <p:nvPr>
            <p:ph type="sldImg" idx="2"/>
          </p:nvPr>
        </p:nvSpPr>
        <p:spPr>
          <a:xfrm>
            <a:off x="1250950" y="1165225"/>
            <a:ext cx="4540250" cy="3149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7:notes"/>
          <p:cNvSpPr txBox="1">
            <a:spLocks noGrp="1"/>
          </p:cNvSpPr>
          <p:nvPr>
            <p:ph type="body" idx="1"/>
          </p:nvPr>
        </p:nvSpPr>
        <p:spPr>
          <a:xfrm>
            <a:off x="704339" y="4489619"/>
            <a:ext cx="5634709" cy="3673325"/>
          </a:xfrm>
          <a:prstGeom prst="rect">
            <a:avLst/>
          </a:prstGeom>
        </p:spPr>
        <p:txBody>
          <a:bodyPr spcFirstLastPara="1" wrap="square" lIns="93538" tIns="46757" rIns="93538" bIns="46757" anchor="t" anchorCtr="0">
            <a:noAutofit/>
          </a:bodyPr>
          <a:lstStyle/>
          <a:p>
            <a:pPr>
              <a:lnSpc>
                <a:spcPct val="115000"/>
              </a:lnSpc>
            </a:pPr>
            <a:endParaRPr sz="1100" dirty="0">
              <a:solidFill>
                <a:srgbClr val="000000"/>
              </a:solidFill>
              <a:latin typeface="Arial"/>
              <a:ea typeface="Arial"/>
              <a:cs typeface="Arial"/>
              <a:sym typeface="Arial"/>
            </a:endParaRPr>
          </a:p>
          <a:p>
            <a:endParaRPr dirty="0"/>
          </a:p>
        </p:txBody>
      </p:sp>
      <p:sp>
        <p:nvSpPr>
          <p:cNvPr id="329" name="Google Shape;329;p17:notes"/>
          <p:cNvSpPr>
            <a:spLocks noGrp="1" noRot="1" noChangeAspect="1"/>
          </p:cNvSpPr>
          <p:nvPr>
            <p:ph type="sldImg" idx="2"/>
          </p:nvPr>
        </p:nvSpPr>
        <p:spPr>
          <a:xfrm>
            <a:off x="1250950" y="1165225"/>
            <a:ext cx="4540250" cy="3149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8:notes"/>
          <p:cNvSpPr txBox="1">
            <a:spLocks noGrp="1"/>
          </p:cNvSpPr>
          <p:nvPr>
            <p:ph type="body" idx="1"/>
          </p:nvPr>
        </p:nvSpPr>
        <p:spPr>
          <a:xfrm>
            <a:off x="704339" y="4489619"/>
            <a:ext cx="5634709" cy="3673325"/>
          </a:xfrm>
          <a:prstGeom prst="rect">
            <a:avLst/>
          </a:prstGeom>
        </p:spPr>
        <p:txBody>
          <a:bodyPr spcFirstLastPara="1" wrap="square" lIns="93538" tIns="46757" rIns="93538" bIns="46757"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Tx/>
              <a:buNone/>
              <a:tabLst/>
              <a:defRPr/>
            </a:pPr>
            <a:r>
              <a:rPr kumimoji="0" lang="en-US" sz="1200" b="0"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With the exception of Restaurants and Electronics &amp; Appliance Stores, Primary Market demand could feasibly be met within the Secondary Market. These industries must cater to Primary Market preferences and/or specializations, as the Secondary Market likely has a variety of alternatives</a:t>
            </a:r>
          </a:p>
          <a:p>
            <a:pPr>
              <a:buClr>
                <a:schemeClr val="dk1"/>
              </a:buClr>
              <a:buSzPts val="1100"/>
            </a:pPr>
            <a:endParaRPr dirty="0"/>
          </a:p>
        </p:txBody>
      </p:sp>
      <p:sp>
        <p:nvSpPr>
          <p:cNvPr id="337" name="Google Shape;337;p18:notes"/>
          <p:cNvSpPr>
            <a:spLocks noGrp="1" noRot="1" noChangeAspect="1"/>
          </p:cNvSpPr>
          <p:nvPr>
            <p:ph type="sldImg" idx="2"/>
          </p:nvPr>
        </p:nvSpPr>
        <p:spPr>
          <a:xfrm>
            <a:off x="1250950" y="1165225"/>
            <a:ext cx="4540250" cy="3149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42011"/>
                </a:solidFill>
                <a:effectLst/>
                <a:uLnTx/>
                <a:uFillTx/>
                <a:latin typeface="Century Gothic"/>
                <a:ea typeface="+mn-ea"/>
                <a:cs typeface="Century Gothic"/>
              </a:rPr>
              <a:t>An online survey titled “McCordsville Market Analysis Survey” was distributed by the Town of McCordsville and affiliated partners from September 28 -  October 19, 2018. More than </a:t>
            </a:r>
            <a:r>
              <a:rPr kumimoji="0" lang="en-US" sz="1200" b="1" i="0" u="none" strike="noStrike" kern="1200" cap="none" spc="0" normalizeH="0" baseline="0" noProof="0" dirty="0">
                <a:ln>
                  <a:noFill/>
                </a:ln>
                <a:solidFill>
                  <a:srgbClr val="242011"/>
                </a:solidFill>
                <a:effectLst/>
                <a:uLnTx/>
                <a:uFillTx/>
                <a:latin typeface="Century Gothic"/>
                <a:ea typeface="+mn-ea"/>
                <a:cs typeface="Century Gothic"/>
              </a:rPr>
              <a:t>873 responses </a:t>
            </a:r>
            <a:r>
              <a:rPr kumimoji="0" lang="en-US" sz="1200" b="0" i="0" u="none" strike="noStrike" kern="1200" cap="none" spc="0" normalizeH="0" baseline="0" noProof="0" dirty="0">
                <a:ln>
                  <a:noFill/>
                </a:ln>
                <a:solidFill>
                  <a:srgbClr val="242011"/>
                </a:solidFill>
                <a:effectLst/>
                <a:uLnTx/>
                <a:uFillTx/>
                <a:latin typeface="Century Gothic"/>
                <a:ea typeface="+mn-ea"/>
                <a:cs typeface="Century Gothic"/>
              </a:rPr>
              <a:t>were recorded by the survey instrument, Survey Monkey. Participants self-reported their age group and other demographic information, along with preferences for the types of business most desired for a new Town Center.</a:t>
            </a:r>
          </a:p>
          <a:p>
            <a:endParaRPr lang="en-US" dirty="0"/>
          </a:p>
        </p:txBody>
      </p:sp>
      <p:sp>
        <p:nvSpPr>
          <p:cNvPr id="4" name="Slide Number Placeholder 3"/>
          <p:cNvSpPr>
            <a:spLocks noGrp="1"/>
          </p:cNvSpPr>
          <p:nvPr>
            <p:ph type="sldNum" sz="quarter" idx="5"/>
          </p:nvPr>
        </p:nvSpPr>
        <p:spPr/>
        <p:txBody>
          <a:bodyPr/>
          <a:lstStyle/>
          <a:p>
            <a:fld id="{10FD1EBB-A6B6-4D1F-A751-779595E745B0}" type="slidenum">
              <a:rPr lang="en-US" smtClean="0"/>
              <a:t>18</a:t>
            </a:fld>
            <a:endParaRPr lang="en-US" dirty="0"/>
          </a:p>
        </p:txBody>
      </p:sp>
    </p:spTree>
    <p:extLst>
      <p:ext uri="{BB962C8B-B14F-4D97-AF65-F5344CB8AC3E}">
        <p14:creationId xmlns:p14="http://schemas.microsoft.com/office/powerpoint/2010/main" val="4078421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51018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5E7237"/>
                </a:solidFill>
                <a:effectLst/>
                <a:uLnTx/>
                <a:uFillTx/>
                <a:latin typeface="Century Gothic"/>
                <a:ea typeface="+mn-ea"/>
                <a:cs typeface="Arial"/>
              </a:rPr>
              <a:t>Where Respondents Live: </a:t>
            </a:r>
            <a:r>
              <a:rPr kumimoji="0" lang="en-US" sz="1200" b="0" i="0" u="none" strike="noStrike" kern="1200" cap="none" spc="0" normalizeH="0" baseline="0" noProof="0" dirty="0">
                <a:ln>
                  <a:noFill/>
                </a:ln>
                <a:solidFill>
                  <a:srgbClr val="242011"/>
                </a:solidFill>
                <a:effectLst/>
                <a:uLnTx/>
                <a:uFillTx/>
                <a:latin typeface="Century Gothic"/>
                <a:ea typeface="+mn-ea"/>
                <a:cs typeface="Century Gothic"/>
              </a:rPr>
              <a:t>Most respondents live in McCordsville (82%), with others from elsewhere in Hancock County (10%).</a:t>
            </a:r>
          </a:p>
          <a:p>
            <a:pPr marL="0" marR="0" lvl="0" indent="0" algn="just" defTabSz="510189"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242011"/>
              </a:solidFill>
              <a:effectLst/>
              <a:uLnTx/>
              <a:uFillTx/>
              <a:latin typeface="Century Gothic"/>
              <a:ea typeface="+mn-ea"/>
              <a:cs typeface="Century Gothic"/>
            </a:endParaRPr>
          </a:p>
          <a:p>
            <a:pPr marL="0" marR="0" lvl="0" indent="0" algn="just" defTabSz="510189"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42011"/>
                </a:solidFill>
                <a:effectLst/>
                <a:uLnTx/>
                <a:uFillTx/>
                <a:latin typeface="Century Gothic"/>
                <a:ea typeface="+mn-ea"/>
                <a:cs typeface="Century Gothic"/>
              </a:rPr>
              <a:t>Size of Households: </a:t>
            </a:r>
            <a:r>
              <a:rPr kumimoji="0" lang="en-US" sz="1200" b="0" i="0" u="none" strike="noStrike" kern="1200" cap="none" spc="0" normalizeH="0" baseline="0" noProof="0" dirty="0">
                <a:ln>
                  <a:noFill/>
                </a:ln>
                <a:solidFill>
                  <a:srgbClr val="242011"/>
                </a:solidFill>
                <a:effectLst/>
                <a:uLnTx/>
                <a:uFillTx/>
                <a:latin typeface="Century Gothic"/>
                <a:ea typeface="+mn-ea"/>
                <a:cs typeface="Century Gothic"/>
              </a:rPr>
              <a:t>While the majority of respondents (32%) have a total of four people in their household, the next largest group of respondents have only two (27%), indicating a mix of families, professionals, and empty-nesters.</a:t>
            </a:r>
          </a:p>
          <a:p>
            <a:pPr marL="0" marR="0" lvl="0" indent="0" algn="just" defTabSz="51018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42011"/>
              </a:solidFill>
              <a:effectLst/>
              <a:uLnTx/>
              <a:uFillTx/>
              <a:latin typeface="Century Gothic"/>
              <a:ea typeface="+mn-ea"/>
              <a:cs typeface="Century Gothic"/>
            </a:endParaRPr>
          </a:p>
          <a:p>
            <a:pPr marL="0" marR="0" lvl="0" indent="0" algn="just" defTabSz="51018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5E7237"/>
                </a:solidFill>
                <a:effectLst/>
                <a:uLnTx/>
                <a:uFillTx/>
                <a:latin typeface="Century Gothic"/>
                <a:ea typeface="+mn-ea"/>
                <a:cs typeface="Arial"/>
              </a:rPr>
              <a:t>Age of Respondents: </a:t>
            </a:r>
            <a:r>
              <a:rPr kumimoji="0" lang="en-US" sz="1200" b="0" i="0" u="none" strike="noStrike" kern="1200" cap="none" spc="0" normalizeH="0" baseline="0" noProof="0" dirty="0">
                <a:ln>
                  <a:noFill/>
                </a:ln>
                <a:solidFill>
                  <a:srgbClr val="242011"/>
                </a:solidFill>
                <a:effectLst/>
                <a:uLnTx/>
                <a:uFillTx/>
                <a:latin typeface="Century Gothic"/>
                <a:ea typeface="+mn-ea"/>
                <a:cs typeface="Century Gothic"/>
              </a:rPr>
              <a:t>The majority of respondents are 25-44 years old (60%), followed by 45-64 year olds (31%).</a:t>
            </a:r>
          </a:p>
          <a:p>
            <a:pPr marL="0" marR="0" lvl="0" indent="0" algn="just" defTabSz="51018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42011"/>
              </a:solidFill>
              <a:effectLst/>
              <a:uLnTx/>
              <a:uFillTx/>
              <a:latin typeface="Century Gothic"/>
              <a:ea typeface="+mn-ea"/>
              <a:cs typeface="Century Gothic"/>
            </a:endParaRPr>
          </a:p>
          <a:p>
            <a:pPr marL="0" marR="0" lvl="0" indent="0" algn="just" defTabSz="51018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5E7237"/>
                </a:solidFill>
                <a:effectLst/>
                <a:uLnTx/>
                <a:uFillTx/>
                <a:latin typeface="Century Gothic"/>
                <a:ea typeface="+mn-ea"/>
                <a:cs typeface="Arial"/>
              </a:rPr>
              <a:t>Annual Household Income: </a:t>
            </a:r>
            <a:r>
              <a:rPr kumimoji="0" lang="en-US" sz="1200" b="0" i="0" u="none" strike="noStrike" kern="1200" cap="none" spc="0" normalizeH="0" baseline="0" noProof="0" dirty="0">
                <a:ln>
                  <a:noFill/>
                </a:ln>
                <a:solidFill>
                  <a:srgbClr val="242011"/>
                </a:solidFill>
                <a:effectLst/>
                <a:uLnTx/>
                <a:uFillTx/>
                <a:latin typeface="Century Gothic"/>
                <a:ea typeface="+mn-ea"/>
                <a:cs typeface="Century Gothic"/>
              </a:rPr>
              <a:t>Most respondents make more than $50,000 (96%), with the largest portion making $100,000-$149,000 (38%).</a:t>
            </a:r>
          </a:p>
          <a:p>
            <a:pPr marL="0" marR="0" lvl="0" indent="0" algn="just" defTabSz="51018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42011"/>
              </a:solidFill>
              <a:effectLst/>
              <a:uLnTx/>
              <a:uFillTx/>
              <a:latin typeface="Century Gothic"/>
              <a:ea typeface="+mn-ea"/>
              <a:cs typeface="Century Gothic"/>
            </a:endParaRPr>
          </a:p>
          <a:p>
            <a:pPr marL="0" marR="0" lvl="0" indent="0" algn="just" defTabSz="51018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5E7237"/>
                </a:solidFill>
                <a:effectLst/>
                <a:uLnTx/>
                <a:uFillTx/>
                <a:latin typeface="Century Gothic"/>
                <a:ea typeface="+mn-ea"/>
                <a:cs typeface="Arial"/>
              </a:rPr>
              <a:t>Average One-Way Commute Time: </a:t>
            </a:r>
            <a:r>
              <a:rPr kumimoji="0" lang="en-US" sz="1200" b="0" i="0" u="none" strike="noStrike" kern="1200" cap="none" spc="0" normalizeH="0" baseline="0" noProof="0" dirty="0">
                <a:ln>
                  <a:noFill/>
                </a:ln>
                <a:solidFill>
                  <a:srgbClr val="242011"/>
                </a:solidFill>
                <a:effectLst/>
                <a:uLnTx/>
                <a:uFillTx/>
                <a:latin typeface="Century Gothic"/>
                <a:ea typeface="+mn-ea"/>
                <a:cs typeface="Century Gothic"/>
              </a:rPr>
              <a:t>The majority of respondents have a commute time of fewer than 30 minutes (67%); however, a large portion of respondents have a commute between 30-45 minutes (26%).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42011"/>
              </a:solidFill>
              <a:effectLst/>
              <a:uLnTx/>
              <a:uFillTx/>
              <a:latin typeface="Century Gothic"/>
              <a:ea typeface="+mn-ea"/>
              <a:cs typeface="Century Gothic"/>
            </a:endParaRPr>
          </a:p>
          <a:p>
            <a:endParaRPr lang="en-US" dirty="0"/>
          </a:p>
        </p:txBody>
      </p:sp>
      <p:sp>
        <p:nvSpPr>
          <p:cNvPr id="4" name="Slide Number Placeholder 3"/>
          <p:cNvSpPr>
            <a:spLocks noGrp="1"/>
          </p:cNvSpPr>
          <p:nvPr>
            <p:ph type="sldNum" sz="quarter" idx="5"/>
          </p:nvPr>
        </p:nvSpPr>
        <p:spPr/>
        <p:txBody>
          <a:bodyPr/>
          <a:lstStyle/>
          <a:p>
            <a:fld id="{10FD1EBB-A6B6-4D1F-A751-779595E745B0}" type="slidenum">
              <a:rPr lang="en-US" smtClean="0"/>
              <a:t>19</a:t>
            </a:fld>
            <a:endParaRPr lang="en-US" dirty="0"/>
          </a:p>
        </p:txBody>
      </p:sp>
    </p:spTree>
    <p:extLst>
      <p:ext uri="{BB962C8B-B14F-4D97-AF65-F5344CB8AC3E}">
        <p14:creationId xmlns:p14="http://schemas.microsoft.com/office/powerpoint/2010/main" val="1891161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42011"/>
                </a:solidFill>
                <a:latin typeface="Century Gothic"/>
                <a:cs typeface="Century Gothic"/>
              </a:rPr>
              <a:t>During the September 25, 2018 on-site visit, Veridus conducted two focus groups, targeting a broad range of individuals and organizations involved in business, real estate, governance, economic development, transportation, and civic initiatives. The purpose of these focus groups was to identify local strengths and challenges, as well as opportunities for the Town of McCordsville to target and issues that would impact development of the future Town Center. Primary focused on the need for a defined identity, marketing, and increased communication. Respondents overwhelmingly love the schools, quality of life, and friendliness of the community. They would also like to see more variety of shops and restaurants, with more things for all generations to do.</a:t>
            </a:r>
          </a:p>
          <a:p>
            <a:endParaRPr lang="en-US" dirty="0"/>
          </a:p>
        </p:txBody>
      </p:sp>
      <p:sp>
        <p:nvSpPr>
          <p:cNvPr id="4" name="Slide Number Placeholder 3"/>
          <p:cNvSpPr>
            <a:spLocks noGrp="1"/>
          </p:cNvSpPr>
          <p:nvPr>
            <p:ph type="sldNum" sz="quarter" idx="5"/>
          </p:nvPr>
        </p:nvSpPr>
        <p:spPr/>
        <p:txBody>
          <a:bodyPr/>
          <a:lstStyle/>
          <a:p>
            <a:fld id="{10FD1EBB-A6B6-4D1F-A751-779595E745B0}" type="slidenum">
              <a:rPr lang="en-US" smtClean="0"/>
              <a:t>29</a:t>
            </a:fld>
            <a:endParaRPr lang="en-US" dirty="0"/>
          </a:p>
        </p:txBody>
      </p:sp>
    </p:spTree>
    <p:extLst>
      <p:ext uri="{BB962C8B-B14F-4D97-AF65-F5344CB8AC3E}">
        <p14:creationId xmlns:p14="http://schemas.microsoft.com/office/powerpoint/2010/main" val="41989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704339" y="4489619"/>
            <a:ext cx="5634709" cy="3673325"/>
          </a:xfrm>
          <a:prstGeom prst="rect">
            <a:avLst/>
          </a:prstGeom>
        </p:spPr>
        <p:txBody>
          <a:bodyPr spcFirstLastPara="1" wrap="square" lIns="93538" tIns="46757" rIns="93538" bIns="46757" anchor="t" anchorCtr="0">
            <a:no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The market areas that McCordsville’s Town Center may reasonably draw consumers from are outlined below.</a:t>
            </a: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indent="0" algn="just">
              <a:buFont typeface="Arial" panose="020B0604020202020204" pitchFamily="34" charset="0"/>
              <a:buNone/>
            </a:pPr>
            <a:endParaRPr lang="en-US" sz="1200" dirty="0">
              <a:solidFill>
                <a:srgbClr val="242011"/>
              </a:solidFill>
              <a:latin typeface="Century Gothic"/>
              <a:cs typeface="Century Gothic"/>
            </a:endParaRPr>
          </a:p>
          <a:p>
            <a:pPr marL="171450" indent="-171450" algn="just">
              <a:buFont typeface="Arial" panose="020B0604020202020204" pitchFamily="34" charset="0"/>
              <a:buChar char="•"/>
            </a:pPr>
            <a:r>
              <a:rPr lang="en-US" sz="1200" dirty="0">
                <a:solidFill>
                  <a:srgbClr val="242011"/>
                </a:solidFill>
                <a:latin typeface="Century Gothic"/>
              </a:rPr>
              <a:t>The Primary and Secondary Market areas were established based on a variety of factors, including drive time radius, average commute time, and anecdotal evidence provided by the Market Analysis Subcommittee. These regions of analysis were further validated via survey responses regarding commute time and willingness to travel to dine or shop.</a:t>
            </a:r>
          </a:p>
          <a:p>
            <a:pPr marL="171450" indent="-171450" algn="just">
              <a:buFont typeface="Arial" panose="020B0604020202020204" pitchFamily="34" charset="0"/>
              <a:buChar char="•"/>
            </a:pPr>
            <a:endParaRPr lang="en-US" sz="1200" dirty="0">
              <a:solidFill>
                <a:srgbClr val="242011"/>
              </a:solidFill>
              <a:latin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C0504D"/>
                </a:solidFill>
                <a:effectLst/>
                <a:uLnTx/>
                <a:uFillTx/>
                <a:latin typeface="Century Gothic"/>
                <a:ea typeface="Century Gothic"/>
                <a:cs typeface="Century Gothic"/>
                <a:sym typeface="Century Gothic"/>
              </a:rPr>
              <a:t>Primary Market (74 sq. mi.)</a:t>
            </a:r>
            <a:br>
              <a:rPr kumimoji="0" lang="en-US" sz="14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br>
            <a:r>
              <a:rPr kumimoji="0" lang="en-US" sz="12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The area within a 10 minute drive from West Broadway and 600 West/Olio/Mt. Comfort Rd, including:</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kern="0" dirty="0">
                <a:solidFill>
                  <a:srgbClr val="000000"/>
                </a:solidFill>
                <a:latin typeface="Century Gothic"/>
                <a:sym typeface="Century Gothic"/>
              </a:rPr>
              <a:t>The entire political boundary of the Town of McCordsville</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kern="0" dirty="0">
                <a:solidFill>
                  <a:srgbClr val="000000"/>
                </a:solidFill>
                <a:latin typeface="Century Gothic"/>
                <a:sym typeface="Century Gothic"/>
              </a:rPr>
              <a:t>Parts of the City of Lawrence and the Town of Fortville </a:t>
            </a:r>
          </a:p>
          <a:p>
            <a:pPr defTabSz="914400">
              <a:buClr>
                <a:srgbClr val="000000"/>
              </a:buClr>
              <a:defRPr/>
            </a:pPr>
            <a:endParaRPr lang="en-US" sz="1200" kern="0" dirty="0">
              <a:solidFill>
                <a:srgbClr val="000000"/>
              </a:solidFill>
              <a:latin typeface="Century Gothic"/>
              <a:sym typeface="Century Gothic"/>
            </a:endParaRPr>
          </a:p>
          <a:p>
            <a:pPr defTabSz="914400">
              <a:buClr>
                <a:srgbClr val="000000"/>
              </a:buClr>
              <a:defRPr/>
            </a:pPr>
            <a:r>
              <a:rPr lang="en-US" sz="1400" b="1" i="1" kern="0" dirty="0">
                <a:solidFill>
                  <a:schemeClr val="accent2"/>
                </a:solidFill>
                <a:latin typeface="Century Gothic"/>
                <a:sym typeface="Century Gothic"/>
              </a:rPr>
              <a:t>Note: The Town of McCordsville accounts for only 10.1% of the population in the Primary Market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C0504D"/>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Secondary Market (1,062 sq. mi.)</a:t>
            </a:r>
            <a:endParaRPr kumimoji="0" lang="en-US" sz="18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The area within </a:t>
            </a:r>
            <a:r>
              <a:rPr lang="en-US" sz="1200" kern="0" dirty="0">
                <a:solidFill>
                  <a:srgbClr val="000000"/>
                </a:solidFill>
                <a:latin typeface="Century Gothic"/>
                <a:ea typeface="Century Gothic"/>
                <a:cs typeface="Century Gothic"/>
                <a:sym typeface="Century Gothic"/>
              </a:rPr>
              <a:t>20</a:t>
            </a:r>
            <a:r>
              <a:rPr kumimoji="0" lang="en-US" sz="12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 minutes’ drive, plus all or parts of communities that are likely to either:</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Visit McCordsville periodically</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kern="0" dirty="0">
                <a:solidFill>
                  <a:srgbClr val="000000"/>
                </a:solidFill>
                <a:latin typeface="Century Gothic"/>
                <a:ea typeface="Century Gothic"/>
                <a:cs typeface="Century Gothic"/>
                <a:sym typeface="Century Gothic"/>
              </a:rPr>
              <a:t>Draw consumers away from McCordsville</a:t>
            </a:r>
            <a:endParaRPr kumimoji="0" lang="en-US" sz="12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a:p>
            <a:pPr marL="171450" indent="-171450" algn="just">
              <a:buFont typeface="Arial" panose="020B0604020202020204" pitchFamily="34" charset="0"/>
              <a:buChar char="•"/>
            </a:pPr>
            <a:endParaRPr lang="en-US" sz="1200" dirty="0">
              <a:solidFill>
                <a:srgbClr val="242011"/>
              </a:solidFill>
              <a:latin typeface="Century Gothic"/>
            </a:endParaRPr>
          </a:p>
          <a:p>
            <a:pPr marL="171450" indent="-171450" algn="just">
              <a:buFont typeface="Arial" panose="020B0604020202020204" pitchFamily="34" charset="0"/>
              <a:buChar char="•"/>
            </a:pPr>
            <a:endParaRPr lang="en-US" sz="1200" dirty="0">
              <a:solidFill>
                <a:srgbClr val="242011"/>
              </a:solidFill>
              <a:latin typeface="Century Gothic"/>
            </a:endParaRPr>
          </a:p>
          <a:p>
            <a:pPr marL="0" indent="0" algn="just">
              <a:buFont typeface="Arial" panose="020B0604020202020204" pitchFamily="34" charset="0"/>
              <a:buNone/>
            </a:pPr>
            <a:r>
              <a:rPr lang="en-US" sz="1200" b="1" i="1" dirty="0">
                <a:solidFill>
                  <a:srgbClr val="242011"/>
                </a:solidFill>
                <a:latin typeface="Century Gothic"/>
              </a:rPr>
              <a:t>The Primary Market is a subset of the Secondary Market, which means the Demand, Surplus, and Leakage of the two markets cannot be added together to obtain a “total” amount.</a:t>
            </a:r>
          </a:p>
          <a:p>
            <a:endParaRPr dirty="0"/>
          </a:p>
        </p:txBody>
      </p:sp>
      <p:sp>
        <p:nvSpPr>
          <p:cNvPr id="91" name="Google Shape;91;p2:notes"/>
          <p:cNvSpPr>
            <a:spLocks noGrp="1" noRot="1" noChangeAspect="1"/>
          </p:cNvSpPr>
          <p:nvPr>
            <p:ph type="sldImg" idx="2"/>
          </p:nvPr>
        </p:nvSpPr>
        <p:spPr>
          <a:xfrm>
            <a:off x="1250950" y="1165225"/>
            <a:ext cx="4540250" cy="3149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D1EBB-A6B6-4D1F-A751-779595E745B0}" type="slidenum">
              <a:rPr lang="en-US" smtClean="0"/>
              <a:t>30</a:t>
            </a:fld>
            <a:endParaRPr lang="en-US" dirty="0"/>
          </a:p>
        </p:txBody>
      </p:sp>
    </p:spTree>
    <p:extLst>
      <p:ext uri="{BB962C8B-B14F-4D97-AF65-F5344CB8AC3E}">
        <p14:creationId xmlns:p14="http://schemas.microsoft.com/office/powerpoint/2010/main" val="3144484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D1EBB-A6B6-4D1F-A751-779595E745B0}" type="slidenum">
              <a:rPr lang="en-US" smtClean="0"/>
              <a:t>31</a:t>
            </a:fld>
            <a:endParaRPr lang="en-US" dirty="0"/>
          </a:p>
        </p:txBody>
      </p:sp>
    </p:spTree>
    <p:extLst>
      <p:ext uri="{BB962C8B-B14F-4D97-AF65-F5344CB8AC3E}">
        <p14:creationId xmlns:p14="http://schemas.microsoft.com/office/powerpoint/2010/main" val="3697408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t>The Primary Market could support nearly any type of retail industry, including small or boutique businesses. In many retail sectors, there is additional unmet retail demand (also known as “leakage”) in the Secondary Market, which further reinforces the market for the Town Center.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Marketing and incentives should be directed towards attracting the 1</a:t>
            </a:r>
            <a:r>
              <a:rPr lang="en-US" sz="1200" baseline="30000" dirty="0"/>
              <a:t>st</a:t>
            </a:r>
            <a:r>
              <a:rPr lang="en-US" sz="1200" dirty="0"/>
              <a:t> tier targets to serve as anchors in the Town Center. Once those businesses are established, 2</a:t>
            </a:r>
            <a:r>
              <a:rPr lang="en-US" sz="1200" baseline="30000" dirty="0"/>
              <a:t>nd</a:t>
            </a:r>
            <a:r>
              <a:rPr lang="en-US" sz="1200" dirty="0"/>
              <a:t> and 3</a:t>
            </a:r>
            <a:r>
              <a:rPr lang="en-US" sz="1200" baseline="30000" dirty="0"/>
              <a:t>rd</a:t>
            </a:r>
            <a:r>
              <a:rPr lang="en-US" sz="1200" dirty="0"/>
              <a:t> tier retail is likely to follow based on foot traffic and increased market demand.</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1200" dirty="0"/>
              <a:t>Given the trends in online retail and the Town’s proximity to other major, desirable markets, the Town Center will need to develop unique, experiential retail and the feeling of a destination in order to draw consumers from their established behavior and patterns.</a:t>
            </a:r>
          </a:p>
          <a:p>
            <a:endParaRPr lang="en-US" dirty="0"/>
          </a:p>
        </p:txBody>
      </p:sp>
      <p:sp>
        <p:nvSpPr>
          <p:cNvPr id="4" name="Slide Number Placeholder 3"/>
          <p:cNvSpPr>
            <a:spLocks noGrp="1"/>
          </p:cNvSpPr>
          <p:nvPr>
            <p:ph type="sldNum" sz="quarter" idx="5"/>
          </p:nvPr>
        </p:nvSpPr>
        <p:spPr/>
        <p:txBody>
          <a:bodyPr/>
          <a:lstStyle/>
          <a:p>
            <a:fld id="{10FD1EBB-A6B6-4D1F-A751-779595E745B0}" type="slidenum">
              <a:rPr lang="en-US" smtClean="0"/>
              <a:t>4</a:t>
            </a:fld>
            <a:endParaRPr lang="en-US" dirty="0"/>
          </a:p>
        </p:txBody>
      </p:sp>
    </p:spTree>
    <p:extLst>
      <p:ext uri="{BB962C8B-B14F-4D97-AF65-F5344CB8AC3E}">
        <p14:creationId xmlns:p14="http://schemas.microsoft.com/office/powerpoint/2010/main" val="3937813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4507917a06_0_75:notes"/>
          <p:cNvSpPr txBox="1">
            <a:spLocks noGrp="1"/>
          </p:cNvSpPr>
          <p:nvPr>
            <p:ph type="body" idx="1"/>
          </p:nvPr>
        </p:nvSpPr>
        <p:spPr>
          <a:xfrm>
            <a:off x="704339" y="4489618"/>
            <a:ext cx="5634851" cy="3673219"/>
          </a:xfrm>
          <a:prstGeom prst="rect">
            <a:avLst/>
          </a:prstGeom>
        </p:spPr>
        <p:txBody>
          <a:bodyPr spcFirstLastPara="1" wrap="square" lIns="93538" tIns="46757" rIns="93538" bIns="46757"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NAICS 7225: </a:t>
            </a:r>
            <a:r>
              <a:rPr kumimoji="0" lang="en-US" sz="1200" b="0" i="0" u="none" strike="noStrike" kern="0" cap="none" spc="0" normalizeH="0" baseline="0" noProof="0" dirty="0">
                <a:ln>
                  <a:noFill/>
                </a:ln>
                <a:solidFill>
                  <a:srgbClr val="000000"/>
                </a:solidFill>
                <a:effectLst/>
                <a:uLnTx/>
                <a:uFillTx/>
                <a:latin typeface="Century Gothic"/>
                <a:cs typeface="Arial"/>
                <a:sym typeface="Arial"/>
              </a:rPr>
              <a:t>This industry comprises establishments primarily engaged in: (1) providing food services to patrons who order and are served while seated; (2) providing food services to patrons who generally order or select; or (3) preparing and/or serving a specialty snack and/or nonalcoholic beverages for consumption on or near the premises.</a:t>
            </a:r>
          </a:p>
          <a:p>
            <a:endParaRPr lang="en-US" dirty="0"/>
          </a:p>
          <a:p>
            <a:pPr marL="285750" marR="0" lvl="0" indent="-285750" algn="just"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lang="en-US" sz="1200" kern="0" dirty="0">
                <a:solidFill>
                  <a:srgbClr val="000000"/>
                </a:solidFill>
                <a:latin typeface="Century Gothic"/>
                <a:cs typeface="Arial"/>
                <a:sym typeface="Century Gothic"/>
              </a:rPr>
              <a:t>Significant retail demand</a:t>
            </a:r>
          </a:p>
          <a:p>
            <a:pPr marL="742950" marR="0" lvl="1" indent="-285750" algn="just"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lang="en-US" sz="1200" kern="0" dirty="0">
                <a:solidFill>
                  <a:srgbClr val="000000"/>
                </a:solidFill>
                <a:latin typeface="Century Gothic"/>
                <a:cs typeface="Arial"/>
                <a:sym typeface="Arial"/>
              </a:rPr>
              <a:t>$102.3 million in the Primary Market</a:t>
            </a:r>
          </a:p>
          <a:p>
            <a:pPr marL="742950" marR="0" lvl="1" indent="-285750" algn="just"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lang="en-US" sz="1200" kern="0" dirty="0">
                <a:solidFill>
                  <a:srgbClr val="000000"/>
                </a:solidFill>
                <a:latin typeface="Century Gothic"/>
                <a:cs typeface="Arial"/>
                <a:sym typeface="Arial"/>
              </a:rPr>
              <a:t>$721.3 million in the Secondary Market	</a:t>
            </a:r>
            <a:r>
              <a:rPr kumimoji="0" lang="en-US" sz="1400" b="0" i="0" u="none" strike="noStrike" kern="0" cap="none" spc="0" normalizeH="0" baseline="0" noProof="0" dirty="0">
                <a:ln>
                  <a:noFill/>
                </a:ln>
                <a:solidFill>
                  <a:srgbClr val="000000"/>
                </a:solidFill>
                <a:effectLst/>
                <a:highlight>
                  <a:srgbClr val="FFFF00"/>
                </a:highlight>
                <a:uLnTx/>
                <a:uFillTx/>
                <a:latin typeface="Arial"/>
                <a:cs typeface="Arial"/>
                <a:sym typeface="Arial"/>
              </a:rPr>
              <a:t>		</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285750" lvl="0" indent="-285750" algn="just" defTabSz="914400">
              <a:buClr>
                <a:srgbClr val="000000"/>
              </a:buClr>
              <a:buSzPct val="100000"/>
              <a:buFont typeface="Arial" panose="020B0604020202020204" pitchFamily="34" charset="0"/>
              <a:buChar char="•"/>
            </a:pPr>
            <a:r>
              <a:rPr lang="en-US" sz="1200" kern="0" dirty="0">
                <a:solidFill>
                  <a:srgbClr val="000000"/>
                </a:solidFill>
                <a:latin typeface="Century Gothic"/>
                <a:cs typeface="Arial"/>
                <a:sym typeface="Century Gothic"/>
              </a:rPr>
              <a:t>Significant leakage</a:t>
            </a:r>
          </a:p>
          <a:p>
            <a:pPr marL="742950" lvl="1" indent="-285750" algn="just" defTabSz="914400">
              <a:buClr>
                <a:srgbClr val="000000"/>
              </a:buClr>
              <a:buSzPct val="100000"/>
              <a:buFont typeface="Arial" panose="020B0604020202020204" pitchFamily="34" charset="0"/>
              <a:buChar char="•"/>
            </a:pPr>
            <a:r>
              <a:rPr lang="en-US" sz="1200" kern="0" dirty="0">
                <a:solidFill>
                  <a:srgbClr val="000000"/>
                </a:solidFill>
                <a:latin typeface="Century Gothic"/>
                <a:cs typeface="Arial"/>
                <a:sym typeface="Century Gothic"/>
              </a:rPr>
              <a:t>$48.5 million in the Primary Market. While there is a surplus in the Secondary Market, the demand and leakage in the primary market is more than enough to sustain several businesses</a:t>
            </a:r>
            <a:endParaRPr lang="en-US" sz="1200" kern="0" dirty="0">
              <a:solidFill>
                <a:srgbClr val="000000"/>
              </a:solidFill>
              <a:latin typeface="Century Gothic"/>
              <a:cs typeface="Arial"/>
              <a:sym typeface="Arial"/>
            </a:endParaRPr>
          </a:p>
          <a:p>
            <a:pPr marL="285750" lvl="0" indent="-285750" algn="just" defTabSz="914400">
              <a:buClr>
                <a:srgbClr val="000000"/>
              </a:buClr>
              <a:buSzPct val="100000"/>
              <a:buFont typeface="Arial" panose="020B0604020202020204" pitchFamily="34" charset="0"/>
              <a:buChar char="•"/>
            </a:pPr>
            <a:r>
              <a:rPr lang="en-US" sz="1200" kern="0" dirty="0">
                <a:solidFill>
                  <a:srgbClr val="000000"/>
                </a:solidFill>
                <a:latin typeface="Century Gothic"/>
                <a:cs typeface="Arial"/>
                <a:sym typeface="Century Gothic"/>
              </a:rPr>
              <a:t>Evidence of local demand</a:t>
            </a:r>
          </a:p>
          <a:p>
            <a:pPr marL="742950" lvl="1" indent="-285750" algn="just" defTabSz="914400">
              <a:buClr>
                <a:srgbClr val="000000"/>
              </a:buClr>
              <a:buSzPct val="100000"/>
              <a:buFont typeface="Arial" panose="020B0604020202020204" pitchFamily="34" charset="0"/>
              <a:buChar char="•"/>
            </a:pPr>
            <a:r>
              <a:rPr lang="en-US" sz="1200" kern="0" dirty="0">
                <a:solidFill>
                  <a:srgbClr val="000000"/>
                </a:solidFill>
                <a:latin typeface="Century Gothic"/>
                <a:cs typeface="Arial"/>
                <a:sym typeface="Century Gothic"/>
              </a:rPr>
              <a:t>81% of survey respondents eat out 1-3 days a week</a:t>
            </a:r>
          </a:p>
          <a:p>
            <a:pPr marL="742950" lvl="1" indent="-285750" algn="just" defTabSz="914400">
              <a:buClr>
                <a:srgbClr val="000000"/>
              </a:buClr>
              <a:buSzPct val="100000"/>
              <a:buFont typeface="Arial" panose="020B0604020202020204" pitchFamily="34" charset="0"/>
              <a:buChar char="•"/>
            </a:pPr>
            <a:r>
              <a:rPr lang="en-US" sz="1200" kern="0" dirty="0">
                <a:solidFill>
                  <a:srgbClr val="000000"/>
                </a:solidFill>
                <a:latin typeface="Century Gothic"/>
                <a:cs typeface="Arial"/>
                <a:sym typeface="Century Gothic"/>
              </a:rPr>
              <a:t>94% of survey respondents currently drive more than 10 minutes to dine at a good restaurant (87% drive to Hamilton County)</a:t>
            </a:r>
          </a:p>
          <a:p>
            <a:endParaRPr lang="en-US" dirty="0"/>
          </a:p>
          <a:p>
            <a:pPr marL="285750" marR="0" lvl="0" indent="-285750" algn="just"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lang="en-US" sz="1200" kern="0" dirty="0">
                <a:solidFill>
                  <a:srgbClr val="000000"/>
                </a:solidFill>
                <a:latin typeface="Century Gothic"/>
                <a:cs typeface="Arial"/>
                <a:sym typeface="Century Gothic"/>
              </a:rPr>
              <a:t>Locally-owned restaurants are preferred, as are family-friendly restaurants, sandwich delis, breakfast &amp; brunch places, brewpubs and wine bars, and farm-to-table</a:t>
            </a:r>
          </a:p>
          <a:p>
            <a:pPr marL="285750" indent="-285750" algn="just" defTabSz="914400">
              <a:buClr>
                <a:srgbClr val="000000"/>
              </a:buClr>
              <a:buSzPct val="100000"/>
              <a:buFont typeface="Arial" panose="020B0604020202020204" pitchFamily="34" charset="0"/>
              <a:buChar char="•"/>
              <a:defRPr/>
            </a:pPr>
            <a:r>
              <a:rPr lang="en-US" sz="1200" kern="0" dirty="0">
                <a:solidFill>
                  <a:srgbClr val="000000"/>
                </a:solidFill>
                <a:latin typeface="Century Gothic"/>
                <a:cs typeface="Arial"/>
                <a:sym typeface="Century Gothic"/>
              </a:rPr>
              <a:t>May prefer more upscale or experiential dining options:</a:t>
            </a:r>
          </a:p>
          <a:p>
            <a:pPr marL="795939" lvl="1" indent="-285750" algn="just" defTabSz="914400">
              <a:buClr>
                <a:srgbClr val="000000"/>
              </a:buClr>
              <a:buSzPct val="100000"/>
              <a:buFont typeface="Arial" panose="020B0604020202020204" pitchFamily="34" charset="0"/>
              <a:buChar char="•"/>
              <a:defRPr/>
            </a:pPr>
            <a:r>
              <a:rPr lang="en-US" sz="1200" kern="0" dirty="0">
                <a:solidFill>
                  <a:srgbClr val="000000"/>
                </a:solidFill>
                <a:latin typeface="Century Gothic"/>
                <a:cs typeface="Arial"/>
                <a:sym typeface="Century Gothic"/>
              </a:rPr>
              <a:t>Approximately 38% of survey respondents typically spend between $51- $150 to dine out</a:t>
            </a:r>
          </a:p>
          <a:p>
            <a:pPr marL="795939" lvl="1" indent="-285750" algn="just" defTabSz="914400">
              <a:buClr>
                <a:srgbClr val="000000"/>
              </a:buClr>
              <a:buSzPct val="100000"/>
              <a:buFont typeface="Arial" panose="020B0604020202020204" pitchFamily="34" charset="0"/>
              <a:buChar char="•"/>
              <a:defRPr/>
            </a:pPr>
            <a:r>
              <a:rPr lang="en-US" sz="1200" kern="0" dirty="0">
                <a:solidFill>
                  <a:srgbClr val="000000"/>
                </a:solidFill>
                <a:latin typeface="Century Gothic"/>
                <a:cs typeface="Arial"/>
                <a:sym typeface="Century Gothic"/>
              </a:rPr>
              <a:t>Local consumers spend an average of 34% more on food and 59% more for entertainment &amp; recreation than a typical US household</a:t>
            </a:r>
          </a:p>
          <a:p>
            <a:endParaRPr lang="en-US" dirty="0"/>
          </a:p>
          <a:p>
            <a:pPr marL="285750" indent="-285750" algn="just" defTabSz="914400">
              <a:buClr>
                <a:srgbClr val="000000"/>
              </a:buClr>
              <a:buSzPct val="100000"/>
              <a:buFont typeface="Arial" panose="020B0604020202020204" pitchFamily="34" charset="0"/>
              <a:buChar char="•"/>
              <a:defRPr/>
            </a:pPr>
            <a:r>
              <a:rPr lang="en-US" sz="1200" kern="0" dirty="0">
                <a:solidFill>
                  <a:srgbClr val="000000"/>
                </a:solidFill>
                <a:latin typeface="Century Gothic"/>
                <a:cs typeface="Arial"/>
                <a:sym typeface="Arial"/>
              </a:rPr>
              <a:t>Restaurants are a strong market, especially trendy concepts, such as farm to table, healthy fast food, brewpubs, and mom &amp; pop joints</a:t>
            </a:r>
          </a:p>
          <a:p>
            <a:pPr marL="285750" indent="-285750" algn="just" defTabSz="914400">
              <a:buClr>
                <a:srgbClr val="000000"/>
              </a:buClr>
              <a:buSzPct val="100000"/>
              <a:buFont typeface="Arial" panose="020B0604020202020204" pitchFamily="34" charset="0"/>
              <a:buChar char="•"/>
              <a:defRPr/>
            </a:pPr>
            <a:r>
              <a:rPr lang="en-US" sz="1200" kern="0" dirty="0">
                <a:solidFill>
                  <a:srgbClr val="000000"/>
                </a:solidFill>
                <a:latin typeface="Century Gothic"/>
                <a:cs typeface="Arial"/>
                <a:sym typeface="Arial"/>
              </a:rPr>
              <a:t>Restaurants are increasingly important as anchors for commercial development</a:t>
            </a:r>
          </a:p>
          <a:p>
            <a:endParaRPr dirty="0"/>
          </a:p>
        </p:txBody>
      </p:sp>
      <p:sp>
        <p:nvSpPr>
          <p:cNvPr id="373" name="Google Shape;373;g4507917a06_0_75:notes"/>
          <p:cNvSpPr>
            <a:spLocks noGrp="1" noRot="1" noChangeAspect="1"/>
          </p:cNvSpPr>
          <p:nvPr>
            <p:ph type="sldImg" idx="2"/>
          </p:nvPr>
        </p:nvSpPr>
        <p:spPr>
          <a:xfrm>
            <a:off x="1250950" y="1165225"/>
            <a:ext cx="4540250" cy="31496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0093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4507917a06_0_75:notes"/>
          <p:cNvSpPr txBox="1">
            <a:spLocks noGrp="1"/>
          </p:cNvSpPr>
          <p:nvPr>
            <p:ph type="body" idx="1"/>
          </p:nvPr>
        </p:nvSpPr>
        <p:spPr>
          <a:xfrm>
            <a:off x="704339" y="4489618"/>
            <a:ext cx="5634851" cy="3673219"/>
          </a:xfrm>
          <a:prstGeom prst="rect">
            <a:avLst/>
          </a:prstGeom>
        </p:spPr>
        <p:txBody>
          <a:bodyPr spcFirstLastPara="1" wrap="square" lIns="93538" tIns="46757" rIns="93538" bIns="46757" anchor="t" anchorCtr="0">
            <a:noAutofit/>
          </a:bodyPr>
          <a:lstStyle/>
          <a:p>
            <a:pPr lvl="0" algn="just" defTabSz="914400">
              <a:buClr>
                <a:srgbClr val="000000"/>
              </a:buClr>
              <a:defRPr/>
            </a:pPr>
            <a:r>
              <a:rPr kumimoji="0" lang="en-US" sz="14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NAICS 4451: </a:t>
            </a:r>
            <a:r>
              <a:rPr lang="en-US" sz="1200" kern="0" dirty="0">
                <a:solidFill>
                  <a:srgbClr val="000000"/>
                </a:solidFill>
                <a:latin typeface="Century Gothic"/>
                <a:cs typeface="Arial"/>
                <a:sym typeface="Arial"/>
              </a:rPr>
              <a:t>This industry group comprises establishments primarily engaged in retailing a general line of food products</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1200" kern="0" dirty="0">
                <a:solidFill>
                  <a:srgbClr val="000000"/>
                </a:solidFill>
                <a:latin typeface="Century Gothic"/>
                <a:cs typeface="Arial"/>
                <a:sym typeface="Century Gothic"/>
              </a:rPr>
              <a:t>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Rationale:</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just"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lang="en-US" sz="1200" kern="0" dirty="0">
                <a:solidFill>
                  <a:srgbClr val="000000"/>
                </a:solidFill>
                <a:latin typeface="Century Gothic"/>
                <a:cs typeface="Arial"/>
                <a:sym typeface="Century Gothic"/>
              </a:rPr>
              <a:t>Significant retail demand</a:t>
            </a:r>
          </a:p>
          <a:p>
            <a:pPr marL="742950" marR="0" lvl="1" indent="-285750" algn="just"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lang="en-US" sz="1200" kern="0" dirty="0">
                <a:solidFill>
                  <a:srgbClr val="000000"/>
                </a:solidFill>
                <a:latin typeface="Century Gothic"/>
                <a:cs typeface="Arial"/>
                <a:sym typeface="Arial"/>
              </a:rPr>
              <a:t>$144.4 million in the Primary Market</a:t>
            </a:r>
          </a:p>
          <a:p>
            <a:pPr marL="742950" marR="0" lvl="1" indent="-285750" algn="just"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lang="en-US" sz="1200" kern="0" dirty="0">
                <a:solidFill>
                  <a:srgbClr val="000000"/>
                </a:solidFill>
                <a:latin typeface="Century Gothic"/>
                <a:cs typeface="Arial"/>
                <a:sym typeface="Arial"/>
              </a:rPr>
              <a:t>$1.1 billion in the Secondary Market	</a:t>
            </a:r>
            <a:r>
              <a:rPr kumimoji="0" lang="en-US" sz="1400" b="0" i="0" u="none" strike="noStrike" kern="0" cap="none" spc="0" normalizeH="0" baseline="0" noProof="0" dirty="0">
                <a:ln>
                  <a:noFill/>
                </a:ln>
                <a:solidFill>
                  <a:srgbClr val="000000"/>
                </a:solidFill>
                <a:effectLst/>
                <a:highlight>
                  <a:srgbClr val="FFFF00"/>
                </a:highlight>
                <a:uLnTx/>
                <a:uFillTx/>
                <a:latin typeface="Arial"/>
                <a:cs typeface="Arial"/>
                <a:sym typeface="Arial"/>
              </a:rPr>
              <a:t>		</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285750" lvl="0" indent="-285750" algn="just" defTabSz="914400">
              <a:buClr>
                <a:srgbClr val="000000"/>
              </a:buClr>
              <a:buSzPct val="100000"/>
              <a:buFont typeface="Arial" panose="020B0604020202020204" pitchFamily="34" charset="0"/>
              <a:buChar char="•"/>
            </a:pPr>
            <a:r>
              <a:rPr lang="en-US" sz="1200" kern="0" dirty="0">
                <a:solidFill>
                  <a:srgbClr val="000000"/>
                </a:solidFill>
                <a:latin typeface="Century Gothic"/>
                <a:cs typeface="Arial"/>
                <a:sym typeface="Century Gothic"/>
              </a:rPr>
              <a:t>Significant leakage</a:t>
            </a:r>
          </a:p>
          <a:p>
            <a:pPr marL="742950" lvl="1" indent="-285750" algn="just" defTabSz="914400">
              <a:buClr>
                <a:srgbClr val="000000"/>
              </a:buClr>
              <a:buSzPct val="100000"/>
              <a:buFont typeface="Arial" panose="020B0604020202020204" pitchFamily="34" charset="0"/>
              <a:buChar char="•"/>
              <a:defRPr/>
            </a:pPr>
            <a:r>
              <a:rPr lang="en-US" sz="1200" kern="0" dirty="0">
                <a:solidFill>
                  <a:srgbClr val="000000"/>
                </a:solidFill>
                <a:latin typeface="Century Gothic"/>
                <a:cs typeface="Arial"/>
                <a:sym typeface="Arial"/>
              </a:rPr>
              <a:t>$77.3 million in the Primary Market</a:t>
            </a:r>
          </a:p>
          <a:p>
            <a:pPr marL="742950" lvl="1" indent="-285750" algn="just" defTabSz="914400">
              <a:buClr>
                <a:srgbClr val="000000"/>
              </a:buClr>
              <a:buSzPct val="100000"/>
              <a:buFont typeface="Arial" panose="020B0604020202020204" pitchFamily="34" charset="0"/>
              <a:buChar char="•"/>
              <a:defRPr/>
            </a:pPr>
            <a:r>
              <a:rPr lang="en-US" sz="1200" kern="0" dirty="0">
                <a:solidFill>
                  <a:srgbClr val="000000"/>
                </a:solidFill>
                <a:latin typeface="Century Gothic"/>
                <a:cs typeface="Arial"/>
                <a:sym typeface="Arial"/>
              </a:rPr>
              <a:t>$107.7 million in the Secondary Market </a:t>
            </a:r>
          </a:p>
          <a:p>
            <a:pPr marL="232761" indent="-285750" algn="just" defTabSz="914400">
              <a:buClr>
                <a:srgbClr val="000000"/>
              </a:buClr>
              <a:buSzPct val="100000"/>
              <a:buFont typeface="Arial" panose="020B0604020202020204" pitchFamily="34" charset="0"/>
              <a:buChar char="•"/>
              <a:defRPr/>
            </a:pPr>
            <a:r>
              <a:rPr lang="en-US" sz="1200" kern="0" dirty="0">
                <a:solidFill>
                  <a:srgbClr val="000000"/>
                </a:solidFill>
                <a:latin typeface="Century Gothic"/>
                <a:cs typeface="Arial"/>
                <a:sym typeface="Century Gothic"/>
              </a:rPr>
              <a:t>Evidence of local demand</a:t>
            </a:r>
          </a:p>
          <a:p>
            <a:pPr marL="742950" lvl="1" indent="-285750" algn="just" defTabSz="914400">
              <a:buClr>
                <a:srgbClr val="000000"/>
              </a:buClr>
              <a:buSzPct val="100000"/>
              <a:buFont typeface="Arial" panose="020B0604020202020204" pitchFamily="34" charset="0"/>
              <a:buChar char="•"/>
              <a:defRPr/>
            </a:pPr>
            <a:r>
              <a:rPr lang="en-US" sz="1200" kern="0" dirty="0">
                <a:solidFill>
                  <a:srgbClr val="000000"/>
                </a:solidFill>
                <a:latin typeface="Century Gothic"/>
                <a:cs typeface="Arial"/>
                <a:sym typeface="Century Gothic"/>
              </a:rPr>
              <a:t>73% of survey respondents go out of McCordsville for groceries</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Local Consumer Preferences:</a:t>
            </a:r>
          </a:p>
          <a:p>
            <a:pPr marL="285750" indent="-285750" algn="just" defTabSz="914400">
              <a:buClr>
                <a:srgbClr val="000000"/>
              </a:buClr>
              <a:buSzPct val="100000"/>
              <a:buFont typeface="Arial" panose="020B0604020202020204" pitchFamily="34" charset="0"/>
              <a:buChar char="•"/>
            </a:pPr>
            <a:r>
              <a:rPr lang="en-US" sz="1200" kern="0" dirty="0">
                <a:solidFill>
                  <a:srgbClr val="000000"/>
                </a:solidFill>
                <a:latin typeface="Century Gothic"/>
                <a:cs typeface="Arial"/>
                <a:sym typeface="Century Gothic"/>
              </a:rPr>
              <a:t>May prefer more upscale brands, specialty items, or organics, as local consumers spend an average of 34% more on food than a typical US household</a:t>
            </a:r>
          </a:p>
          <a:p>
            <a:pPr marL="285750" indent="-285750" algn="just" defTabSz="914400">
              <a:buClr>
                <a:srgbClr val="000000"/>
              </a:buClr>
              <a:buSzPct val="100000"/>
              <a:buFont typeface="Arial" panose="020B0604020202020204" pitchFamily="34" charset="0"/>
              <a:buChar char="•"/>
            </a:pPr>
            <a:r>
              <a:rPr lang="en-US" sz="1200" kern="0" dirty="0">
                <a:solidFill>
                  <a:srgbClr val="242011"/>
                </a:solidFill>
                <a:latin typeface="Century Gothic"/>
                <a:ea typeface="Century Gothic"/>
                <a:cs typeface="Century Gothic"/>
                <a:sym typeface="Century Gothic"/>
              </a:rPr>
              <a:t>Survey respondents indicate they prefer to shop at Kroger, Sam’s Club, and Fresh Thyme</a:t>
            </a:r>
          </a:p>
          <a:p>
            <a:pPr marL="285750" indent="-285750" algn="just" defTabSz="914400">
              <a:buClr>
                <a:srgbClr val="000000"/>
              </a:buClr>
              <a:buSzPct val="100000"/>
              <a:buFont typeface="Arial" panose="020B0604020202020204" pitchFamily="34" charset="0"/>
              <a:buChar char="•"/>
            </a:pPr>
            <a:endParaRPr lang="en-US" sz="1200" kern="0" dirty="0">
              <a:solidFill>
                <a:srgbClr val="000000"/>
              </a:solidFill>
              <a:latin typeface="Century Gothic"/>
              <a:cs typeface="Arial"/>
              <a:sym typeface="Arial"/>
            </a:endParaRPr>
          </a:p>
          <a:p>
            <a:pPr algn="just" defTabSz="914400">
              <a:buClr>
                <a:srgbClr val="000000"/>
              </a:buClr>
              <a:defRPr/>
            </a:pPr>
            <a:r>
              <a:rPr lang="en-US" sz="1400" b="1" kern="0" dirty="0">
                <a:solidFill>
                  <a:srgbClr val="5E7237"/>
                </a:solidFill>
                <a:latin typeface="Century Gothic"/>
                <a:sym typeface="Arial"/>
              </a:rPr>
              <a:t>Market Trends and Considerations:</a:t>
            </a:r>
          </a:p>
          <a:p>
            <a:pPr marL="285750" indent="-285750" algn="just" defTabSz="914400">
              <a:buClr>
                <a:srgbClr val="000000"/>
              </a:buClr>
              <a:buFont typeface="Arial" panose="020B0604020202020204" pitchFamily="34" charset="0"/>
              <a:buChar char="•"/>
              <a:defRPr/>
            </a:pPr>
            <a:r>
              <a:rPr lang="en-US" sz="1200" kern="0" dirty="0">
                <a:solidFill>
                  <a:srgbClr val="000000"/>
                </a:solidFill>
                <a:latin typeface="Century Gothic"/>
                <a:cs typeface="Arial"/>
                <a:sym typeface="Arial"/>
              </a:rPr>
              <a:t>Experiential shopping</a:t>
            </a:r>
          </a:p>
          <a:p>
            <a:pPr marL="795939" lvl="1" indent="-285750" algn="just" defTabSz="914400">
              <a:buClr>
                <a:srgbClr val="000000"/>
              </a:buClr>
              <a:buFont typeface="Arial" panose="020B0604020202020204" pitchFamily="34" charset="0"/>
              <a:buChar char="•"/>
              <a:defRPr/>
            </a:pPr>
            <a:r>
              <a:rPr lang="en-US" sz="1200" kern="0" dirty="0">
                <a:solidFill>
                  <a:srgbClr val="000000"/>
                </a:solidFill>
                <a:latin typeface="Century Gothic"/>
                <a:cs typeface="Arial"/>
                <a:sym typeface="Arial"/>
              </a:rPr>
              <a:t>Specialty and boutique markets </a:t>
            </a:r>
          </a:p>
          <a:p>
            <a:pPr marL="795939" lvl="1" indent="-285750" algn="just" defTabSz="914400">
              <a:buClr>
                <a:srgbClr val="000000"/>
              </a:buClr>
              <a:buFont typeface="Arial" panose="020B0604020202020204" pitchFamily="34" charset="0"/>
              <a:buChar char="•"/>
              <a:defRPr/>
            </a:pPr>
            <a:r>
              <a:rPr lang="en-US" sz="1200" kern="0" dirty="0">
                <a:solidFill>
                  <a:srgbClr val="000000"/>
                </a:solidFill>
                <a:latin typeface="Century Gothic"/>
                <a:cs typeface="Arial"/>
                <a:sym typeface="Arial"/>
              </a:rPr>
              <a:t>“Old World” or farmer’s markets “on steroids” featuring multiple and/or rotating vendors selling a variety of produce, meats, and prepared foods</a:t>
            </a:r>
          </a:p>
          <a:p>
            <a:pPr marL="795939" lvl="1" indent="-285750" algn="just" defTabSz="914400">
              <a:buClr>
                <a:srgbClr val="000000"/>
              </a:buClr>
              <a:buFont typeface="Arial" panose="020B0604020202020204" pitchFamily="34" charset="0"/>
              <a:buChar char="•"/>
              <a:defRPr/>
            </a:pPr>
            <a:r>
              <a:rPr lang="en-US" sz="1200" kern="0" dirty="0">
                <a:solidFill>
                  <a:srgbClr val="000000"/>
                </a:solidFill>
                <a:latin typeface="Century Gothic"/>
                <a:cs typeface="Arial"/>
                <a:sym typeface="Arial"/>
              </a:rPr>
              <a:t>Themed markets, such as Eataly (a Italian marketplace with grocery, retail, and restaurants with locations in New York City, Chicago, Los Angeles, and Boston) </a:t>
            </a:r>
          </a:p>
          <a:p>
            <a:pPr marL="285750" indent="-285750" algn="just" defTabSz="914400">
              <a:buClr>
                <a:srgbClr val="000000"/>
              </a:buClr>
              <a:buFont typeface="Arial" panose="020B0604020202020204" pitchFamily="34" charset="0"/>
              <a:buChar char="•"/>
              <a:defRPr/>
            </a:pPr>
            <a:r>
              <a:rPr lang="en-US" sz="1200" kern="0" dirty="0">
                <a:solidFill>
                  <a:srgbClr val="000000"/>
                </a:solidFill>
                <a:latin typeface="Century Gothic"/>
                <a:sym typeface="Arial"/>
              </a:rPr>
              <a:t>Technology, in the form of online ordering with either pick up or delivery options and checkout-free shopping apps</a:t>
            </a:r>
          </a:p>
          <a:p>
            <a:pPr marL="285750" indent="-285750" algn="just" defTabSz="914400">
              <a:buClr>
                <a:srgbClr val="000000"/>
              </a:buClr>
              <a:buFont typeface="Arial" panose="020B0604020202020204" pitchFamily="34" charset="0"/>
              <a:buChar char="•"/>
              <a:defRPr/>
            </a:pPr>
            <a:r>
              <a:rPr lang="en-US" sz="1200" kern="0" dirty="0">
                <a:solidFill>
                  <a:srgbClr val="000000"/>
                </a:solidFill>
                <a:latin typeface="Century Gothic"/>
                <a:cs typeface="Arial"/>
                <a:sym typeface="Arial"/>
              </a:rPr>
              <a:t>Options that align with community values, such as local, organic, ethical, sustainable</a:t>
            </a:r>
          </a:p>
          <a:p>
            <a:endParaRPr dirty="0"/>
          </a:p>
        </p:txBody>
      </p:sp>
      <p:sp>
        <p:nvSpPr>
          <p:cNvPr id="373" name="Google Shape;373;g4507917a06_0_75:notes"/>
          <p:cNvSpPr>
            <a:spLocks noGrp="1" noRot="1" noChangeAspect="1"/>
          </p:cNvSpPr>
          <p:nvPr>
            <p:ph type="sldImg" idx="2"/>
          </p:nvPr>
        </p:nvSpPr>
        <p:spPr>
          <a:xfrm>
            <a:off x="1250950" y="1165225"/>
            <a:ext cx="4540250" cy="3149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4507917a06_0_75:notes"/>
          <p:cNvSpPr txBox="1">
            <a:spLocks noGrp="1"/>
          </p:cNvSpPr>
          <p:nvPr>
            <p:ph type="body" idx="1"/>
          </p:nvPr>
        </p:nvSpPr>
        <p:spPr>
          <a:xfrm>
            <a:off x="704339" y="4489618"/>
            <a:ext cx="5634851" cy="3673219"/>
          </a:xfrm>
          <a:prstGeom prst="rect">
            <a:avLst/>
          </a:prstGeom>
        </p:spPr>
        <p:txBody>
          <a:bodyPr spcFirstLastPara="1" wrap="square" lIns="93538" tIns="46757" rIns="93538" bIns="46757" anchor="t" anchorCtr="0">
            <a:noAutofit/>
          </a:bodyPr>
          <a:lstStyle/>
          <a:p>
            <a:pPr algn="just" defTabSz="914400">
              <a:buClr>
                <a:srgbClr val="000000"/>
              </a:buClr>
              <a:buSzPct val="100000"/>
            </a:pPr>
            <a:r>
              <a:rPr kumimoji="0" lang="en-US" sz="14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NAICS 4521: </a:t>
            </a:r>
            <a:r>
              <a:rPr lang="en-US" sz="1200" kern="0" dirty="0">
                <a:solidFill>
                  <a:srgbClr val="000000"/>
                </a:solidFill>
                <a:latin typeface="Century Gothic"/>
                <a:cs typeface="Arial"/>
              </a:rPr>
              <a:t>This industry comprises establishments known as department stores primarily engaged in retailing a wide range of the following new products with no one merchandise line predominating: apparel, furniture, appliances and home furnishings; and selected additional items, such as paint, hardware, toiletries, cosmetics, photographic equipment, jewelry, toys, and sporting goods. Merchandise lines are normally arranged in separate departments.</a:t>
            </a:r>
            <a:endParaRPr lang="en-US" sz="1200" kern="0" dirty="0">
              <a:solidFill>
                <a:srgbClr val="000000"/>
              </a:solidFill>
              <a:latin typeface="Century Gothic"/>
              <a:cs typeface="Arial"/>
              <a:sym typeface="Century Gothic"/>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Rationale:</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just"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lang="en-US" sz="1200" kern="0" dirty="0">
                <a:solidFill>
                  <a:srgbClr val="000000"/>
                </a:solidFill>
                <a:latin typeface="Century Gothic"/>
                <a:cs typeface="Arial"/>
                <a:sym typeface="Century Gothic"/>
              </a:rPr>
              <a:t>Significant retail demand</a:t>
            </a:r>
          </a:p>
          <a:p>
            <a:pPr marL="742950" marR="0" lvl="1" indent="-285750" algn="just"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lang="en-US" sz="1200" kern="0" dirty="0">
                <a:solidFill>
                  <a:srgbClr val="000000"/>
                </a:solidFill>
                <a:latin typeface="Century Gothic"/>
                <a:cs typeface="Arial"/>
                <a:sym typeface="Arial"/>
              </a:rPr>
              <a:t>$129.3 million in the Primary Market</a:t>
            </a:r>
          </a:p>
          <a:p>
            <a:pPr marL="742950" marR="0" lvl="1" indent="-285750" algn="just"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lang="en-US" sz="1200" kern="0" dirty="0">
                <a:solidFill>
                  <a:srgbClr val="000000"/>
                </a:solidFill>
                <a:latin typeface="Century Gothic"/>
                <a:cs typeface="Arial"/>
                <a:sym typeface="Arial"/>
              </a:rPr>
              <a:t>$920.1 million in the Secondary Market	</a:t>
            </a:r>
            <a:r>
              <a:rPr kumimoji="0" lang="en-US" sz="1400" b="0" i="0" u="none" strike="noStrike" kern="0" cap="none" spc="0" normalizeH="0" baseline="0" noProof="0" dirty="0">
                <a:ln>
                  <a:noFill/>
                </a:ln>
                <a:solidFill>
                  <a:srgbClr val="000000"/>
                </a:solidFill>
                <a:effectLst/>
                <a:uLnTx/>
                <a:uFillTx/>
                <a:latin typeface="Arial"/>
                <a:cs typeface="Arial"/>
                <a:sym typeface="Arial"/>
              </a:rPr>
              <a:t>		</a:t>
            </a:r>
          </a:p>
          <a:p>
            <a:pPr marL="285750" lvl="0" indent="-285750" algn="just" defTabSz="914400">
              <a:buClr>
                <a:srgbClr val="000000"/>
              </a:buClr>
              <a:buSzPct val="100000"/>
              <a:buFont typeface="Arial" panose="020B0604020202020204" pitchFamily="34" charset="0"/>
              <a:buChar char="•"/>
            </a:pPr>
            <a:r>
              <a:rPr lang="en-US" sz="1200" kern="0" dirty="0">
                <a:solidFill>
                  <a:srgbClr val="000000"/>
                </a:solidFill>
                <a:latin typeface="Century Gothic"/>
                <a:cs typeface="Arial"/>
                <a:sym typeface="Century Gothic"/>
              </a:rPr>
              <a:t>Significant leakage</a:t>
            </a:r>
          </a:p>
          <a:p>
            <a:pPr marL="742950" lvl="1" indent="-285750" algn="just" defTabSz="914400">
              <a:buClr>
                <a:srgbClr val="000000"/>
              </a:buClr>
              <a:buSzPct val="100000"/>
              <a:buFont typeface="Arial" panose="020B0604020202020204" pitchFamily="34" charset="0"/>
              <a:buChar char="•"/>
              <a:defRPr/>
            </a:pPr>
            <a:r>
              <a:rPr lang="en-US" sz="1200" kern="0" dirty="0">
                <a:solidFill>
                  <a:srgbClr val="000000"/>
                </a:solidFill>
                <a:latin typeface="Century Gothic"/>
                <a:cs typeface="Arial"/>
                <a:sym typeface="Arial"/>
              </a:rPr>
              <a:t>$59.9 million in the Primary Market</a:t>
            </a:r>
          </a:p>
          <a:p>
            <a:pPr marL="742950" lvl="1" indent="-285750" algn="just" defTabSz="914400">
              <a:buClr>
                <a:srgbClr val="000000"/>
              </a:buClr>
              <a:buSzPct val="100000"/>
              <a:buFont typeface="Arial" panose="020B0604020202020204" pitchFamily="34" charset="0"/>
              <a:buChar char="•"/>
              <a:defRPr/>
            </a:pPr>
            <a:r>
              <a:rPr lang="en-US" sz="1200" kern="0" dirty="0">
                <a:solidFill>
                  <a:srgbClr val="000000"/>
                </a:solidFill>
                <a:latin typeface="Century Gothic"/>
                <a:cs typeface="Arial"/>
                <a:sym typeface="Arial"/>
              </a:rPr>
              <a:t>$145.2 million in the Secondary Market </a:t>
            </a:r>
          </a:p>
          <a:p>
            <a:pPr marL="232761" indent="-285750" algn="just" defTabSz="914400">
              <a:buClr>
                <a:srgbClr val="000000"/>
              </a:buClr>
              <a:buSzPct val="100000"/>
              <a:buFont typeface="Arial" panose="020B0604020202020204" pitchFamily="34" charset="0"/>
              <a:buChar char="•"/>
              <a:defRPr/>
            </a:pPr>
            <a:r>
              <a:rPr lang="en-US" sz="1200" kern="0" dirty="0">
                <a:solidFill>
                  <a:srgbClr val="000000"/>
                </a:solidFill>
                <a:latin typeface="Century Gothic"/>
                <a:cs typeface="Arial"/>
                <a:sym typeface="Century Gothic"/>
              </a:rPr>
              <a:t>Evidence of local demand</a:t>
            </a:r>
          </a:p>
          <a:p>
            <a:pPr marL="742950" lvl="1" indent="-285750" algn="just" defTabSz="914400">
              <a:buClr>
                <a:srgbClr val="000000"/>
              </a:buClr>
              <a:buSzPct val="100000"/>
              <a:buFont typeface="Arial" panose="020B0604020202020204" pitchFamily="34" charset="0"/>
              <a:buChar char="•"/>
              <a:defRPr/>
            </a:pPr>
            <a:r>
              <a:rPr lang="en-US" sz="1200" kern="0" dirty="0">
                <a:solidFill>
                  <a:srgbClr val="000000"/>
                </a:solidFill>
                <a:latin typeface="Century Gothic"/>
                <a:cs typeface="Arial"/>
                <a:sym typeface="Century Gothic"/>
              </a:rPr>
              <a:t>90% of survey respondents go out of McCordsville for </a:t>
            </a:r>
            <a:r>
              <a:rPr lang="en-US" sz="1200" kern="0" dirty="0">
                <a:solidFill>
                  <a:srgbClr val="000000"/>
                </a:solidFill>
                <a:latin typeface="Century Gothic"/>
                <a:cs typeface="Arial"/>
                <a:sym typeface="Arial"/>
              </a:rPr>
              <a:t>Clothing and Accessories</a:t>
            </a:r>
          </a:p>
          <a:p>
            <a:pPr marL="742950" lvl="1" indent="-285750" algn="just" defTabSz="914400">
              <a:buClr>
                <a:srgbClr val="000000"/>
              </a:buClr>
              <a:buSzPct val="100000"/>
              <a:buFont typeface="Arial" panose="020B0604020202020204" pitchFamily="34" charset="0"/>
              <a:buChar char="•"/>
              <a:defRPr/>
            </a:pPr>
            <a:r>
              <a:rPr lang="en-US" sz="1200" kern="0" dirty="0">
                <a:solidFill>
                  <a:srgbClr val="000000"/>
                </a:solidFill>
                <a:latin typeface="Century Gothic"/>
                <a:cs typeface="Arial"/>
                <a:sym typeface="Arial"/>
              </a:rPr>
              <a:t>75% of survey respondents go out of McCordsville for Household Goods </a:t>
            </a:r>
          </a:p>
          <a:p>
            <a:pPr marL="742950" lvl="1" indent="-285750" algn="just" defTabSz="914400">
              <a:buClr>
                <a:srgbClr val="000000"/>
              </a:buClr>
              <a:buSzPct val="100000"/>
              <a:buFont typeface="Arial" panose="020B0604020202020204" pitchFamily="34" charset="0"/>
              <a:buChar char="•"/>
              <a:defRPr/>
            </a:pPr>
            <a:r>
              <a:rPr lang="en-US" sz="1200" kern="0" dirty="0">
                <a:solidFill>
                  <a:srgbClr val="000000"/>
                </a:solidFill>
                <a:latin typeface="Century Gothic"/>
                <a:cs typeface="Arial"/>
                <a:sym typeface="Arial"/>
              </a:rPr>
              <a:t>59% of survey respondents go out of McCordsville for Furniture</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Local Consumer Preferences:</a:t>
            </a:r>
          </a:p>
          <a:p>
            <a:pPr marL="287338" lvl="0" indent="-287338" algn="just" defTabSz="914400">
              <a:buClr>
                <a:srgbClr val="000000"/>
              </a:buClr>
              <a:buFont typeface="Arial" panose="020B0604020202020204" pitchFamily="34" charset="0"/>
              <a:buChar char="•"/>
              <a:defRPr/>
            </a:pPr>
            <a:r>
              <a:rPr lang="en-US" sz="1200" kern="0" dirty="0">
                <a:solidFill>
                  <a:srgbClr val="000000"/>
                </a:solidFill>
                <a:latin typeface="Century Gothic"/>
                <a:cs typeface="Arial"/>
                <a:sym typeface="Century Gothic"/>
              </a:rPr>
              <a:t>May prefer higher quality goods and clothing as local consumers spend an average of 28% more on Apparel &amp; Services than a typical US household</a:t>
            </a:r>
          </a:p>
          <a:p>
            <a:pPr marL="287338" lvl="0" indent="-287338" algn="just" defTabSz="914400">
              <a:buClr>
                <a:srgbClr val="000000"/>
              </a:buClr>
              <a:buFont typeface="Arial" panose="020B0604020202020204" pitchFamily="34" charset="0"/>
              <a:buChar char="•"/>
              <a:defRPr/>
            </a:pPr>
            <a:r>
              <a:rPr lang="en-US" sz="1200" kern="0" dirty="0">
                <a:solidFill>
                  <a:srgbClr val="242011"/>
                </a:solidFill>
                <a:latin typeface="Century Gothic"/>
                <a:ea typeface="Century Gothic"/>
                <a:cs typeface="Century Gothic"/>
                <a:sym typeface="Century Gothic"/>
              </a:rPr>
              <a:t>The majority of survey respondents shop at Department Stores such as Target and Kohls</a:t>
            </a:r>
          </a:p>
          <a:p>
            <a:pPr marR="0" lvl="0" algn="just" defTabSz="914400" rtl="0" eaLnBrk="1" fontAlgn="auto" latinLnBrk="0" hangingPunct="1">
              <a:lnSpc>
                <a:spcPct val="100000"/>
              </a:lnSpc>
              <a:spcBef>
                <a:spcPts val="0"/>
              </a:spcBef>
              <a:spcAft>
                <a:spcPts val="0"/>
              </a:spcAft>
              <a:buClr>
                <a:srgbClr val="000000"/>
              </a:buClr>
              <a:buSzPts val="2000"/>
              <a:tabLst/>
              <a:defRPr/>
            </a:pPr>
            <a:endParaRPr lang="en-US" sz="1400" kern="0" dirty="0">
              <a:solidFill>
                <a:srgbClr val="000000"/>
              </a:solidFill>
              <a:latin typeface="Century Gothic"/>
              <a:cs typeface="Arial"/>
              <a:sym typeface="Calibri"/>
            </a:endParaRPr>
          </a:p>
          <a:p>
            <a:pPr algn="just" defTabSz="914400">
              <a:buClr>
                <a:srgbClr val="000000"/>
              </a:buClr>
              <a:buSzPts val="2000"/>
              <a:defRPr/>
            </a:pPr>
            <a:r>
              <a:rPr lang="en-US" sz="1400" b="1" kern="0" dirty="0">
                <a:solidFill>
                  <a:srgbClr val="5E7237"/>
                </a:solidFill>
                <a:latin typeface="Century Gothic"/>
                <a:sym typeface="Arial"/>
              </a:rPr>
              <a:t>Market Trends and Considerations:</a:t>
            </a:r>
          </a:p>
          <a:p>
            <a:pPr marL="287338" indent="-287338" algn="just" defTabSz="914400">
              <a:buClr>
                <a:srgbClr val="000000"/>
              </a:buClr>
              <a:buSzPct val="100000"/>
              <a:buFont typeface="Arial" panose="020B0604020202020204" pitchFamily="34" charset="0"/>
              <a:buChar char="•"/>
              <a:defRPr/>
            </a:pPr>
            <a:r>
              <a:rPr lang="en-US" sz="1200" kern="0" dirty="0">
                <a:solidFill>
                  <a:srgbClr val="000000"/>
                </a:solidFill>
                <a:latin typeface="Century Gothic"/>
                <a:cs typeface="Arial"/>
                <a:sym typeface="Arial"/>
              </a:rPr>
              <a:t>Unique, experiential shopping options, such as pop-up shops, clusters of themed shops, retail-less stores that provide previews of goods or personalized shopping (e.g. Wayfair, Nordstrom)</a:t>
            </a:r>
          </a:p>
          <a:p>
            <a:pPr marL="287338" indent="-287338" algn="just" defTabSz="914400">
              <a:buClr>
                <a:srgbClr val="000000"/>
              </a:buClr>
              <a:buSzPct val="100000"/>
              <a:buFont typeface="Arial" panose="020B0604020202020204" pitchFamily="34" charset="0"/>
              <a:buChar char="•"/>
              <a:defRPr/>
            </a:pPr>
            <a:r>
              <a:rPr lang="en-US" sz="1200" kern="0" dirty="0">
                <a:solidFill>
                  <a:srgbClr val="000000"/>
                </a:solidFill>
                <a:latin typeface="Century Gothic"/>
                <a:sym typeface="Arial"/>
              </a:rPr>
              <a:t>Given the ongoing changes in the market, retail should be carefully phased-in retail and incentives should be conservative</a:t>
            </a:r>
          </a:p>
          <a:p>
            <a:pPr marL="287338" indent="-287338" algn="just" defTabSz="914400">
              <a:buClr>
                <a:srgbClr val="000000"/>
              </a:buClr>
              <a:buSzPct val="100000"/>
              <a:buFont typeface="Arial" panose="020B0604020202020204" pitchFamily="34" charset="0"/>
              <a:buChar char="•"/>
              <a:defRPr/>
            </a:pPr>
            <a:r>
              <a:rPr lang="en-US" sz="1200" kern="0" dirty="0">
                <a:solidFill>
                  <a:srgbClr val="000000"/>
                </a:solidFill>
                <a:latin typeface="Century Gothic"/>
                <a:sym typeface="Arial"/>
              </a:rPr>
              <a:t>Online ordering and pick-ups are becoming increasingly important for brick and mortars in order to compete with online retailers</a:t>
            </a:r>
          </a:p>
          <a:p>
            <a:pPr marL="171450" indent="-171450" defTabSz="914400">
              <a:buClr>
                <a:srgbClr val="000000"/>
              </a:buClr>
              <a:buSzPct val="100000"/>
              <a:buFont typeface="Arial" panose="020B0604020202020204" pitchFamily="34" charset="0"/>
              <a:buChar char="•"/>
              <a:defRPr/>
            </a:pPr>
            <a:endParaRPr lang="en-US" sz="1200" kern="0" dirty="0">
              <a:solidFill>
                <a:srgbClr val="000000"/>
              </a:solidFill>
              <a:latin typeface="Century Gothic"/>
              <a:sym typeface="Arial"/>
            </a:endParaRPr>
          </a:p>
          <a:p>
            <a:endParaRPr dirty="0"/>
          </a:p>
        </p:txBody>
      </p:sp>
      <p:sp>
        <p:nvSpPr>
          <p:cNvPr id="373" name="Google Shape;373;g4507917a06_0_75:notes"/>
          <p:cNvSpPr>
            <a:spLocks noGrp="1" noRot="1" noChangeAspect="1"/>
          </p:cNvSpPr>
          <p:nvPr>
            <p:ph type="sldImg" idx="2"/>
          </p:nvPr>
        </p:nvSpPr>
        <p:spPr>
          <a:xfrm>
            <a:off x="1250950" y="1165225"/>
            <a:ext cx="4540250" cy="31496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686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4507917a06_0_75:notes"/>
          <p:cNvSpPr txBox="1">
            <a:spLocks noGrp="1"/>
          </p:cNvSpPr>
          <p:nvPr>
            <p:ph type="body" idx="1"/>
          </p:nvPr>
        </p:nvSpPr>
        <p:spPr>
          <a:xfrm>
            <a:off x="704339" y="4489618"/>
            <a:ext cx="5634851" cy="3673219"/>
          </a:xfrm>
          <a:prstGeom prst="rect">
            <a:avLst/>
          </a:prstGeom>
        </p:spPr>
        <p:txBody>
          <a:bodyPr spcFirstLastPara="1" wrap="square" lIns="93538" tIns="46757" rIns="93538" bIns="46757"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NAICS 4461: </a:t>
            </a:r>
            <a:r>
              <a:rPr kumimoji="0" lang="en-US" sz="1200" b="0" i="0" u="none" strike="noStrike" kern="0" cap="none" spc="0" normalizeH="0" baseline="0" noProof="0" dirty="0">
                <a:ln>
                  <a:noFill/>
                </a:ln>
                <a:solidFill>
                  <a:srgbClr val="000000"/>
                </a:solidFill>
                <a:effectLst/>
                <a:uLnTx/>
                <a:uFillTx/>
                <a:latin typeface="Century Gothic"/>
                <a:ea typeface="+mn-ea"/>
                <a:cs typeface="Arial"/>
                <a:sym typeface="Century Gothic"/>
              </a:rPr>
              <a:t>Industries in the Health and Personal Care Stores subsector retail health and personal care merchandise from fixed point-of-sale locations.</a:t>
            </a:r>
            <a:endParaRPr kumimoji="0" lang="en-US" sz="1200" b="0" i="0" u="none" strike="noStrike" kern="0" cap="none" spc="0" normalizeH="0" baseline="0" noProof="0" dirty="0">
              <a:ln>
                <a:noFill/>
              </a:ln>
              <a:solidFill>
                <a:srgbClr val="000000"/>
              </a:solidFill>
              <a:effectLst/>
              <a:uLnTx/>
              <a:uFillTx/>
              <a:latin typeface="Century Gothic"/>
              <a:ea typeface="+mn-ea"/>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Rationale:</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a:p>
            <a:pPr marL="285750" marR="0" lvl="0" indent="-285750"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Century Gothic"/>
                <a:ea typeface="+mn-ea"/>
                <a:cs typeface="Arial"/>
                <a:sym typeface="Century Gothic"/>
              </a:rPr>
              <a:t>Significant retail demand</a:t>
            </a:r>
          </a:p>
          <a:p>
            <a:pPr marL="742950" marR="0" lvl="1" indent="-285750"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Century Gothic"/>
                <a:ea typeface="+mn-ea"/>
                <a:cs typeface="Arial"/>
                <a:sym typeface="Arial"/>
              </a:rPr>
              <a:t>$60.3 million in the Primary Market</a:t>
            </a:r>
          </a:p>
          <a:p>
            <a:pPr marL="742950" marR="0" lvl="1" indent="-285750"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Century Gothic"/>
                <a:ea typeface="+mn-ea"/>
                <a:cs typeface="Arial"/>
                <a:sym typeface="Arial"/>
              </a:rPr>
              <a:t>$44.4 million in the Secondary Market</a:t>
            </a:r>
          </a:p>
          <a:p>
            <a:pPr marL="232761" indent="-285750" defTabSz="914400">
              <a:buClr>
                <a:srgbClr val="000000"/>
              </a:buClr>
              <a:buSzPct val="100000"/>
              <a:buFont typeface="Arial" panose="020B0604020202020204" pitchFamily="34" charset="0"/>
              <a:buChar char="•"/>
              <a:defRPr/>
            </a:pPr>
            <a:r>
              <a:rPr kumimoji="0" lang="en-US" sz="1200" b="0" i="0" u="none" strike="noStrike" kern="0" cap="none" spc="0" normalizeH="0" baseline="0" noProof="0" dirty="0">
                <a:ln>
                  <a:noFill/>
                </a:ln>
                <a:solidFill>
                  <a:srgbClr val="000000"/>
                </a:solidFill>
                <a:effectLst/>
                <a:uLnTx/>
                <a:uFillTx/>
                <a:latin typeface="Century Gothic"/>
                <a:ea typeface="+mn-ea"/>
                <a:cs typeface="Arial"/>
                <a:sym typeface="Century Gothic"/>
              </a:rPr>
              <a:t>Significant leakage</a:t>
            </a:r>
          </a:p>
          <a:p>
            <a:pPr marL="742950" marR="0" lvl="1" indent="-285750"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Century Gothic"/>
                <a:ea typeface="+mn-ea"/>
                <a:cs typeface="Arial"/>
                <a:sym typeface="Century Gothic"/>
              </a:rPr>
              <a:t>$37.5 million in the Primary Market</a:t>
            </a:r>
          </a:p>
          <a:p>
            <a:pPr marL="742950" marR="0" lvl="1" indent="-285750"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Century Gothic"/>
                <a:ea typeface="+mn-ea"/>
                <a:cs typeface="Arial"/>
                <a:sym typeface="Century Gothic"/>
              </a:rPr>
              <a:t>$206 thousand in the Secondary Market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Consumer Preferences:</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a:p>
            <a:pPr marL="285750" indent="-285750" algn="just" defTabSz="914400">
              <a:buClr>
                <a:srgbClr val="000000"/>
              </a:buClr>
              <a:buSzPct val="100000"/>
              <a:buFont typeface="Arial" panose="020B0604020202020204" pitchFamily="34" charset="0"/>
              <a:buChar char="•"/>
            </a:pPr>
            <a:r>
              <a:rPr lang="en-US" sz="1200" kern="0" dirty="0">
                <a:solidFill>
                  <a:srgbClr val="000000"/>
                </a:solidFill>
                <a:latin typeface="Century Gothic"/>
                <a:cs typeface="Arial"/>
                <a:sym typeface="Century Gothic"/>
              </a:rPr>
              <a:t>May prefer more upscale brands, as local consumers spend an average of 57% more on Healthcare than a typical US household</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None/>
              <a:tabLst/>
              <a:defRPr/>
            </a:pPr>
            <a:endParaRPr kumimoji="0" lang="en-US" sz="1200" b="0" i="0" u="none" strike="noStrike" kern="0" cap="none" spc="0" normalizeH="0" baseline="0" noProof="0" dirty="0">
              <a:ln>
                <a:noFill/>
              </a:ln>
              <a:solidFill>
                <a:srgbClr val="000000"/>
              </a:solidFill>
              <a:effectLst/>
              <a:uLnTx/>
              <a:uFillTx/>
              <a:latin typeface="Century Gothic"/>
              <a:ea typeface="+mn-ea"/>
              <a:cs typeface="Arial"/>
              <a:sym typeface="Century Gothic"/>
            </a:endParaRPr>
          </a:p>
          <a:p>
            <a:pPr marL="0" marR="0" lvl="0" indent="0" algn="just" defTabSz="914400" rtl="0" eaLnBrk="1" fontAlgn="auto" latinLnBrk="0" hangingPunct="1">
              <a:lnSpc>
                <a:spcPct val="100000"/>
              </a:lnSpc>
              <a:spcBef>
                <a:spcPts val="0"/>
              </a:spcBef>
              <a:spcAft>
                <a:spcPts val="0"/>
              </a:spcAft>
              <a:buClr>
                <a:srgbClr val="000000"/>
              </a:buClr>
              <a:buSzPct val="100000"/>
              <a:buFontTx/>
              <a:buNone/>
              <a:tabLst/>
              <a:defRPr/>
            </a:pPr>
            <a:r>
              <a:rPr kumimoji="0" lang="en-US" sz="14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NAICS 4453: </a:t>
            </a:r>
            <a:r>
              <a:rPr kumimoji="0" lang="en-US" sz="1200" b="0" i="0" u="none" strike="noStrike" kern="0" cap="none" spc="0" normalizeH="0" baseline="0" noProof="0" dirty="0">
                <a:ln>
                  <a:noFill/>
                </a:ln>
                <a:solidFill>
                  <a:srgbClr val="000000"/>
                </a:solidFill>
                <a:effectLst/>
                <a:uLnTx/>
                <a:uFillTx/>
                <a:latin typeface="Century Gothic"/>
                <a:ea typeface="+mn-ea"/>
                <a:cs typeface="Arial"/>
                <a:sym typeface="Arial"/>
              </a:rPr>
              <a:t>This industry group comprises establishments primarily engaged in retailing packaged alcoholic beverages, such as beer, wine and liquor.</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Rationale:</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a:p>
            <a:pPr marL="285750" marR="0" lvl="0" indent="-285750"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Century Gothic"/>
                <a:ea typeface="+mn-ea"/>
                <a:cs typeface="Arial"/>
                <a:sym typeface="Century Gothic"/>
              </a:rPr>
              <a:t>Significant retail demand</a:t>
            </a:r>
          </a:p>
          <a:p>
            <a:pPr marL="742950" marR="0" lvl="1" indent="-285750"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Century Gothic"/>
                <a:ea typeface="+mn-ea"/>
                <a:cs typeface="Arial"/>
                <a:sym typeface="Arial"/>
              </a:rPr>
              <a:t>$14.4 million in the Primary Market</a:t>
            </a:r>
          </a:p>
          <a:p>
            <a:pPr marL="742950" marR="0" lvl="1" indent="-285750"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Century Gothic"/>
                <a:ea typeface="+mn-ea"/>
                <a:cs typeface="Arial"/>
                <a:sym typeface="Arial"/>
              </a:rPr>
              <a:t>$101.5 million in the Secondary Market</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a:p>
            <a:pPr marL="285750" marR="0" lvl="0" indent="-285750"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Century Gothic"/>
                <a:ea typeface="+mn-ea"/>
                <a:cs typeface="Arial"/>
                <a:sym typeface="Century Gothic"/>
              </a:rPr>
              <a:t>Significant leakage</a:t>
            </a:r>
          </a:p>
          <a:p>
            <a:pPr marL="742950" marR="0" lvl="1" indent="-285750"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Century Gothic"/>
                <a:ea typeface="+mn-ea"/>
                <a:cs typeface="Arial"/>
                <a:sym typeface="Century Gothic"/>
              </a:rPr>
              <a:t>$11.2 million in the Primary Market</a:t>
            </a:r>
          </a:p>
          <a:p>
            <a:pPr marL="742950" marR="0" lvl="1" indent="-285750"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Century Gothic"/>
                <a:ea typeface="+mn-ea"/>
                <a:cs typeface="Arial"/>
                <a:sym typeface="Century Gothic"/>
              </a:rPr>
              <a:t>$34.4 million in the Secondary Market</a:t>
            </a:r>
          </a:p>
          <a:p>
            <a:pPr marL="232761" marR="0" lvl="0" indent="-285750"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Century Gothic"/>
                <a:ea typeface="+mn-ea"/>
                <a:cs typeface="Arial"/>
                <a:sym typeface="Century Gothic"/>
              </a:rPr>
              <a:t>Evidence of local demand</a:t>
            </a:r>
          </a:p>
          <a:p>
            <a:pPr marL="742950" marR="0" lvl="1" indent="-285750"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Century Gothic"/>
                <a:ea typeface="+mn-ea"/>
                <a:cs typeface="Arial"/>
                <a:sym typeface="Century Gothic"/>
              </a:rPr>
              <a:t>51% of survey respondents cited going outside of McCordsville for beer, wine, or liquor</a:t>
            </a:r>
          </a:p>
          <a:p>
            <a:pPr algn="just" defTabSz="914400">
              <a:buClr>
                <a:srgbClr val="000000"/>
              </a:buClr>
              <a:defRPr/>
            </a:pPr>
            <a:endParaRPr lang="en-US" sz="1400" b="1" kern="0" dirty="0">
              <a:solidFill>
                <a:srgbClr val="5E7237"/>
              </a:solidFill>
              <a:latin typeface="Century Gothic"/>
              <a:ea typeface="Century Gothic"/>
              <a:cs typeface="Century Gothic"/>
              <a:sym typeface="Century Gothic"/>
            </a:endParaRPr>
          </a:p>
          <a:p>
            <a:pPr algn="just" defTabSz="914400">
              <a:buClr>
                <a:srgbClr val="000000"/>
              </a:buClr>
              <a:defRPr/>
            </a:pPr>
            <a:r>
              <a:rPr lang="en-US" sz="1400" b="1" kern="0" dirty="0">
                <a:solidFill>
                  <a:srgbClr val="5E7237"/>
                </a:solidFill>
                <a:latin typeface="Century Gothic"/>
                <a:ea typeface="Century Gothic"/>
                <a:cs typeface="Century Gothic"/>
                <a:sym typeface="Century Gothic"/>
              </a:rPr>
              <a:t>Consumer Preferences:</a:t>
            </a:r>
            <a:endParaRPr lang="en-US" sz="1400" kern="0" dirty="0">
              <a:solidFill>
                <a:srgbClr val="000000"/>
              </a:solidFill>
              <a:cs typeface="Arial"/>
              <a:sym typeface="Arial"/>
            </a:endParaRPr>
          </a:p>
          <a:p>
            <a:pPr marL="287338" indent="-287338" algn="just" defTabSz="914400">
              <a:buClr>
                <a:srgbClr val="000000"/>
              </a:buClr>
              <a:buFont typeface="Arial" panose="020B0604020202020204" pitchFamily="34" charset="0"/>
              <a:buChar char="•"/>
              <a:defRPr/>
            </a:pPr>
            <a:r>
              <a:rPr lang="en-US" sz="1200" kern="0" dirty="0">
                <a:solidFill>
                  <a:srgbClr val="000000"/>
                </a:solidFill>
                <a:latin typeface="Century Gothic"/>
                <a:cs typeface="Arial"/>
                <a:sym typeface="Century Gothic"/>
              </a:rPr>
              <a:t>May prefer more upscale brands, specialty items, or organics, as local consumers spend an average of 34% more on food than a typical US household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None/>
              <a:tabLst/>
              <a:defRPr/>
            </a:pPr>
            <a:endParaRPr kumimoji="0" lang="en-US" sz="1200" b="0" i="0" u="none" strike="noStrike" kern="0" cap="none" spc="0" normalizeH="0" baseline="0" noProof="0" dirty="0">
              <a:ln>
                <a:noFill/>
              </a:ln>
              <a:solidFill>
                <a:srgbClr val="000000"/>
              </a:solidFill>
              <a:effectLst/>
              <a:uLnTx/>
              <a:uFillTx/>
              <a:latin typeface="Century Gothic"/>
              <a:ea typeface="+mn-ea"/>
              <a:cs typeface="Arial"/>
              <a:sym typeface="Century Gothic"/>
            </a:endParaRPr>
          </a:p>
        </p:txBody>
      </p:sp>
      <p:sp>
        <p:nvSpPr>
          <p:cNvPr id="373" name="Google Shape;373;g4507917a06_0_75:notes"/>
          <p:cNvSpPr>
            <a:spLocks noGrp="1" noRot="1" noChangeAspect="1"/>
          </p:cNvSpPr>
          <p:nvPr>
            <p:ph type="sldImg" idx="2"/>
          </p:nvPr>
        </p:nvSpPr>
        <p:spPr>
          <a:xfrm>
            <a:off x="1250950" y="1165225"/>
            <a:ext cx="4540250" cy="31496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8395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entury Gothic"/>
              </a:rPr>
              <a:t>Based on anecdotal evidence from focus groups, individual interviews, and the web survey of community stakeholders, Town staff, businesses, investors, and civic leaders, the Veridus team offers the following recommendations to enhance business investment into the downtown area and throughout McCordsville.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entury Gothic"/>
            </a:endParaRPr>
          </a:p>
          <a:p>
            <a:pPr marL="0" marR="0" lvl="0" indent="0" algn="just" defTabSz="510189"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5E7237"/>
                </a:solidFill>
                <a:effectLst/>
                <a:uLnTx/>
                <a:uFillTx/>
                <a:latin typeface="Century Gothic"/>
                <a:ea typeface="+mn-ea"/>
                <a:cs typeface="+mn-cs"/>
              </a:rPr>
              <a:t>Define an Authentic Identity</a:t>
            </a:r>
          </a:p>
          <a:p>
            <a:pPr marL="0" marR="0" lvl="0" indent="0" algn="just" defTabSz="510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entury Gothic"/>
              </a:rPr>
              <a:t>When stakeholders were asked for their vision of a future Town Center, the overwhelming response indicated a strong need for defining McCordsville’s identity. A community certainly cannot define its future without understanding its past and present character. The Town Center Design project, led by Context Design, will facilitate a visioning process to help McCordsville leaders and staff define its authentic identity and develop a roadmap that pays homage to such characteristics. </a:t>
            </a:r>
          </a:p>
          <a:p>
            <a:pPr marL="0" marR="0" lvl="0" indent="0" algn="just" defTabSz="510189"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entury Gothic"/>
            </a:endParaRPr>
          </a:p>
          <a:p>
            <a:pPr marL="0" marR="0" lvl="0" indent="0" algn="just" defTabSz="510189"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5E7237"/>
                </a:solidFill>
                <a:effectLst/>
                <a:uLnTx/>
                <a:uFillTx/>
                <a:latin typeface="Century Gothic"/>
                <a:ea typeface="+mn-ea"/>
                <a:cs typeface="+mn-cs"/>
              </a:rPr>
              <a:t>Increase Staff Capacity</a:t>
            </a:r>
          </a:p>
          <a:p>
            <a:pPr marL="0" marR="0" lvl="0" indent="0" algn="just" defTabSz="510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entury Gothic"/>
              </a:rPr>
              <a:t>Based on feedback from focus groups, the web survey, and individual interviews, stakeholders emphasized the need for additional Town staff. Pairing this anecdotal evidence with the population projections of the Primary Market (i.e. within a 10 minutes drive) over the next five years indicate a 72% increase, it is critical for the McCordsville leadership to proactively plan for this growth and investment opportunity by adding capacity to their staffing levels. Enhanced capacity would bolster economic development, marketing, and communication with internal and external audiences.</a:t>
            </a:r>
          </a:p>
          <a:p>
            <a:pPr marL="0" marR="0" lvl="0" indent="0" algn="just" defTabSz="51018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entury Gothic"/>
            </a:endParaRPr>
          </a:p>
          <a:p>
            <a:pPr marL="0" marR="0" lvl="0" indent="0" algn="just" defTabSz="510189"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5E7237"/>
                </a:solidFill>
                <a:effectLst/>
                <a:uLnTx/>
                <a:uFillTx/>
                <a:latin typeface="Century Gothic"/>
                <a:ea typeface="+mn-ea"/>
                <a:cs typeface="+mn-cs"/>
              </a:rPr>
              <a:t>Strengthen Marketing Initiatives</a:t>
            </a:r>
          </a:p>
          <a:p>
            <a:pPr marL="0" marR="0" lvl="0" indent="0" algn="just" defTabSz="510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entury Gothic"/>
              </a:rPr>
              <a:t>Stakeholders identified a need to increase marketing efforts. Such comments included the desire to promote the strong Mt. Vernon School Corporation, friendliness, and safety. Others identified a need to revamp its image in order to compete regionally with nearby communities. One example included renaming local roads to align with regional neighbors and, thus, changing the negative perception of McCordsville being located too far from commerce centers and amenities. </a:t>
            </a:r>
          </a:p>
          <a:p>
            <a:pPr marL="0" marR="0" lvl="0" indent="0" algn="just" defTabSz="51018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entury Gothic"/>
            </a:endParaRPr>
          </a:p>
          <a:p>
            <a:pPr marL="0" marR="0" lvl="0" indent="0" algn="just" defTabSz="510189"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5E7237"/>
                </a:solidFill>
                <a:effectLst/>
                <a:uLnTx/>
                <a:uFillTx/>
                <a:latin typeface="Century Gothic"/>
                <a:ea typeface="+mn-ea"/>
                <a:cs typeface="+mn-cs"/>
              </a:rPr>
              <a:t>Boost Communication Efforts</a:t>
            </a:r>
          </a:p>
          <a:p>
            <a:pPr marL="0" marR="0" lvl="0" indent="0" algn="just" defTabSz="510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entury Gothic"/>
              </a:rPr>
              <a:t>Participants in the focus groups and survey valued the Friday Blast email as a great communication tool, stakeholders still identified a robust desire for more frequent and transparent communication to residents and businesses both locally and regionally. Efforts to potentially add additional staff and/or increasing marketing and communication partnerships with organizations across the community is recommended.  </a:t>
            </a:r>
          </a:p>
          <a:p>
            <a:pPr marL="0" marR="0" lvl="0" indent="0" algn="l" defTabSz="510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9BBB59">
                    <a:lumMod val="50000"/>
                  </a:srgbClr>
                </a:solidFill>
                <a:effectLst/>
                <a:uLnTx/>
                <a:uFillTx/>
                <a:latin typeface="Century Gothic" panose="020B0502020202020204" pitchFamily="34" charset="0"/>
                <a:ea typeface="+mn-ea"/>
                <a:cs typeface="Century Gothic"/>
              </a:rPr>
              <a:t> </a:t>
            </a:r>
            <a:endParaRPr kumimoji="0" lang="en-US" sz="1200" b="0" i="0" u="none" strike="noStrike" kern="1200" cap="none" spc="0" normalizeH="0" baseline="0" noProof="0" dirty="0">
              <a:ln>
                <a:noFill/>
              </a:ln>
              <a:solidFill>
                <a:srgbClr val="9BBB59">
                  <a:lumMod val="50000"/>
                </a:srgbClr>
              </a:solidFill>
              <a:effectLst/>
              <a:uLnTx/>
              <a:uFillTx/>
              <a:latin typeface="Century Gothic"/>
              <a:ea typeface="+mn-ea"/>
              <a:cs typeface="Century Gothic"/>
            </a:endParaRPr>
          </a:p>
          <a:p>
            <a:endParaRPr lang="en-US" dirty="0"/>
          </a:p>
        </p:txBody>
      </p:sp>
      <p:sp>
        <p:nvSpPr>
          <p:cNvPr id="4" name="Slide Number Placeholder 3"/>
          <p:cNvSpPr>
            <a:spLocks noGrp="1"/>
          </p:cNvSpPr>
          <p:nvPr>
            <p:ph type="sldNum" sz="quarter" idx="5"/>
          </p:nvPr>
        </p:nvSpPr>
        <p:spPr/>
        <p:txBody>
          <a:bodyPr/>
          <a:lstStyle/>
          <a:p>
            <a:fld id="{10FD1EBB-A6B6-4D1F-A751-779595E745B0}" type="slidenum">
              <a:rPr lang="en-US" smtClean="0"/>
              <a:t>9</a:t>
            </a:fld>
            <a:endParaRPr lang="en-US" dirty="0"/>
          </a:p>
        </p:txBody>
      </p:sp>
    </p:spTree>
    <p:extLst>
      <p:ext uri="{BB962C8B-B14F-4D97-AF65-F5344CB8AC3E}">
        <p14:creationId xmlns:p14="http://schemas.microsoft.com/office/powerpoint/2010/main" val="519733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04339" y="4489619"/>
            <a:ext cx="5634709" cy="3673325"/>
          </a:xfrm>
          <a:prstGeom prst="rect">
            <a:avLst/>
          </a:prstGeom>
        </p:spPr>
        <p:txBody>
          <a:bodyPr spcFirstLastPara="1" wrap="square" lIns="93538" tIns="46757" rIns="93538" bIns="46757" anchor="t" anchorCtr="0">
            <a:noAutofit/>
          </a:bodyPr>
          <a:lstStyle/>
          <a:p>
            <a:endParaRPr dirty="0"/>
          </a:p>
        </p:txBody>
      </p:sp>
      <p:sp>
        <p:nvSpPr>
          <p:cNvPr id="86" name="Google Shape;86;p1:notes"/>
          <p:cNvSpPr>
            <a:spLocks noGrp="1" noRot="1" noChangeAspect="1"/>
          </p:cNvSpPr>
          <p:nvPr>
            <p:ph type="sldImg" idx="2"/>
          </p:nvPr>
        </p:nvSpPr>
        <p:spPr>
          <a:xfrm>
            <a:off x="1250950" y="1165225"/>
            <a:ext cx="4540250" cy="3149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90694" y="2272454"/>
            <a:ext cx="8961200" cy="1568027"/>
          </a:xfrm>
        </p:spPr>
        <p:txBody>
          <a:bodyPr/>
          <a:lstStyle/>
          <a:p>
            <a:r>
              <a:rPr lang="en-US"/>
              <a:t>Click to edit Master title style</a:t>
            </a:r>
          </a:p>
        </p:txBody>
      </p:sp>
      <p:sp>
        <p:nvSpPr>
          <p:cNvPr id="3" name="Subtitle 2"/>
          <p:cNvSpPr>
            <a:spLocks noGrp="1"/>
          </p:cNvSpPr>
          <p:nvPr>
            <p:ph type="subTitle" idx="1"/>
          </p:nvPr>
        </p:nvSpPr>
        <p:spPr>
          <a:xfrm>
            <a:off x="1581388" y="4145280"/>
            <a:ext cx="7379812" cy="1869440"/>
          </a:xfrm>
        </p:spPr>
        <p:txBody>
          <a:bodyPr/>
          <a:lstStyle>
            <a:lvl1pPr marL="0" indent="0" algn="ctr">
              <a:buNone/>
              <a:defRPr>
                <a:solidFill>
                  <a:schemeClr val="tx1">
                    <a:tint val="75000"/>
                  </a:schemeClr>
                </a:solidFill>
              </a:defRPr>
            </a:lvl1pPr>
            <a:lvl2pPr marL="510189" indent="0" algn="ctr">
              <a:buNone/>
              <a:defRPr>
                <a:solidFill>
                  <a:schemeClr val="tx1">
                    <a:tint val="75000"/>
                  </a:schemeClr>
                </a:solidFill>
              </a:defRPr>
            </a:lvl2pPr>
            <a:lvl3pPr marL="1020379" indent="0" algn="ctr">
              <a:buNone/>
              <a:defRPr>
                <a:solidFill>
                  <a:schemeClr val="tx1">
                    <a:tint val="75000"/>
                  </a:schemeClr>
                </a:solidFill>
              </a:defRPr>
            </a:lvl3pPr>
            <a:lvl4pPr marL="1530568" indent="0" algn="ctr">
              <a:buNone/>
              <a:defRPr>
                <a:solidFill>
                  <a:schemeClr val="tx1">
                    <a:tint val="75000"/>
                  </a:schemeClr>
                </a:solidFill>
              </a:defRPr>
            </a:lvl4pPr>
            <a:lvl5pPr marL="2040758" indent="0" algn="ctr">
              <a:buNone/>
              <a:defRPr>
                <a:solidFill>
                  <a:schemeClr val="tx1">
                    <a:tint val="75000"/>
                  </a:schemeClr>
                </a:solidFill>
              </a:defRPr>
            </a:lvl5pPr>
            <a:lvl6pPr marL="2550947" indent="0" algn="ctr">
              <a:buNone/>
              <a:defRPr>
                <a:solidFill>
                  <a:schemeClr val="tx1">
                    <a:tint val="75000"/>
                  </a:schemeClr>
                </a:solidFill>
              </a:defRPr>
            </a:lvl6pPr>
            <a:lvl7pPr marL="3061137" indent="0" algn="ctr">
              <a:buNone/>
              <a:defRPr>
                <a:solidFill>
                  <a:schemeClr val="tx1">
                    <a:tint val="75000"/>
                  </a:schemeClr>
                </a:solidFill>
              </a:defRPr>
            </a:lvl7pPr>
            <a:lvl8pPr marL="3571326" indent="0" algn="ctr">
              <a:buNone/>
              <a:defRPr>
                <a:solidFill>
                  <a:schemeClr val="tx1">
                    <a:tint val="75000"/>
                  </a:schemeClr>
                </a:solidFill>
              </a:defRPr>
            </a:lvl8pPr>
            <a:lvl9pPr marL="408151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6F3CA43-9EA8-CA4E-88B5-77FF878F0D05}" type="datetimeFigureOut">
              <a:rPr lang="en-US" smtClean="0"/>
              <a:t>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5FF9AA-F95D-FB48-9ACD-EF030B60DCA1}" type="slidenum">
              <a:rPr lang="en-US" smtClean="0"/>
              <a:t>‹#›</a:t>
            </a:fld>
            <a:endParaRPr lang="en-US" dirty="0"/>
          </a:p>
        </p:txBody>
      </p:sp>
    </p:spTree>
    <p:extLst>
      <p:ext uri="{BB962C8B-B14F-4D97-AF65-F5344CB8AC3E}">
        <p14:creationId xmlns:p14="http://schemas.microsoft.com/office/powerpoint/2010/main" val="1664682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F3CA43-9EA8-CA4E-88B5-77FF878F0D05}" type="datetimeFigureOut">
              <a:rPr lang="en-US" smtClean="0"/>
              <a:t>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5FF9AA-F95D-FB48-9ACD-EF030B60DCA1}" type="slidenum">
              <a:rPr lang="en-US" smtClean="0"/>
              <a:t>‹#›</a:t>
            </a:fld>
            <a:endParaRPr lang="en-US" dirty="0"/>
          </a:p>
        </p:txBody>
      </p:sp>
    </p:spTree>
    <p:extLst>
      <p:ext uri="{BB962C8B-B14F-4D97-AF65-F5344CB8AC3E}">
        <p14:creationId xmlns:p14="http://schemas.microsoft.com/office/powerpoint/2010/main" val="4059981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2946" y="313267"/>
            <a:ext cx="2734484" cy="665649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7664" y="313267"/>
            <a:ext cx="8029572" cy="66564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F3CA43-9EA8-CA4E-88B5-77FF878F0D05}" type="datetimeFigureOut">
              <a:rPr lang="en-US" smtClean="0"/>
              <a:t>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5FF9AA-F95D-FB48-9ACD-EF030B60DCA1}" type="slidenum">
              <a:rPr lang="en-US" smtClean="0"/>
              <a:t>‹#›</a:t>
            </a:fld>
            <a:endParaRPr lang="en-US" dirty="0"/>
          </a:p>
        </p:txBody>
      </p:sp>
    </p:spTree>
    <p:extLst>
      <p:ext uri="{BB962C8B-B14F-4D97-AF65-F5344CB8AC3E}">
        <p14:creationId xmlns:p14="http://schemas.microsoft.com/office/powerpoint/2010/main" val="2462756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790694" y="2272454"/>
            <a:ext cx="8961200" cy="1568027"/>
          </a:xfrm>
          <a:prstGeom prst="rect">
            <a:avLst/>
          </a:prstGeom>
          <a:noFill/>
          <a:ln>
            <a:noFill/>
          </a:ln>
        </p:spPr>
        <p:txBody>
          <a:bodyPr spcFirstLastPara="1" wrap="square" lIns="102025" tIns="51000" rIns="102025" bIns="51000" anchor="ctr" anchorCtr="0"/>
          <a:lstStyle>
            <a:lvl1pPr marR="0" lvl="0" algn="ctr" rtl="0">
              <a:spcBef>
                <a:spcPts val="0"/>
              </a:spcBef>
              <a:spcAft>
                <a:spcPts val="0"/>
              </a:spcAft>
              <a:buClr>
                <a:schemeClr val="dk1"/>
              </a:buClr>
              <a:buSzPts val="4900"/>
              <a:buFont typeface="Calibri"/>
              <a:buNone/>
              <a:defRPr sz="49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a:spLocks noGrp="1"/>
          </p:cNvSpPr>
          <p:nvPr>
            <p:ph type="subTitle" idx="1"/>
          </p:nvPr>
        </p:nvSpPr>
        <p:spPr>
          <a:xfrm>
            <a:off x="1581388" y="4145280"/>
            <a:ext cx="7379812" cy="1869440"/>
          </a:xfrm>
          <a:prstGeom prst="rect">
            <a:avLst/>
          </a:prstGeom>
          <a:noFill/>
          <a:ln>
            <a:noFill/>
          </a:ln>
        </p:spPr>
        <p:txBody>
          <a:bodyPr spcFirstLastPara="1" wrap="square" lIns="102025" tIns="51000" rIns="102025" bIns="51000" anchor="t" anchorCtr="0"/>
          <a:lstStyle>
            <a:lvl1pPr marR="0" lvl="0" algn="ctr" rtl="0">
              <a:spcBef>
                <a:spcPts val="720"/>
              </a:spcBef>
              <a:spcAft>
                <a:spcPts val="0"/>
              </a:spcAft>
              <a:buClr>
                <a:srgbClr val="888888"/>
              </a:buClr>
              <a:buSzPts val="3600"/>
              <a:buFont typeface="Arial"/>
              <a:buNone/>
              <a:defRPr sz="3600" b="0" i="0" u="none" strike="noStrike" cap="none">
                <a:solidFill>
                  <a:srgbClr val="888888"/>
                </a:solidFill>
                <a:latin typeface="Calibri"/>
                <a:ea typeface="Calibri"/>
                <a:cs typeface="Calibri"/>
                <a:sym typeface="Calibri"/>
              </a:defRPr>
            </a:lvl1pPr>
            <a:lvl2pPr marR="0" lvl="1" algn="ctr" rtl="0">
              <a:spcBef>
                <a:spcPts val="620"/>
              </a:spcBef>
              <a:spcAft>
                <a:spcPts val="0"/>
              </a:spcAft>
              <a:buClr>
                <a:srgbClr val="888888"/>
              </a:buClr>
              <a:buSzPts val="3100"/>
              <a:buFont typeface="Arial"/>
              <a:buNone/>
              <a:defRPr sz="3100" b="0" i="0" u="none" strike="noStrike" cap="none">
                <a:solidFill>
                  <a:srgbClr val="888888"/>
                </a:solidFill>
                <a:latin typeface="Calibri"/>
                <a:ea typeface="Calibri"/>
                <a:cs typeface="Calibri"/>
                <a:sym typeface="Calibri"/>
              </a:defRPr>
            </a:lvl2pPr>
            <a:lvl3pPr marR="0" lvl="2" algn="ctr" rtl="0">
              <a:spcBef>
                <a:spcPts val="54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3pPr>
            <a:lvl4pPr marR="0" lvl="3" algn="ctr" rtl="0">
              <a:spcBef>
                <a:spcPts val="440"/>
              </a:spcBef>
              <a:spcAft>
                <a:spcPts val="0"/>
              </a:spcAft>
              <a:buClr>
                <a:srgbClr val="888888"/>
              </a:buClr>
              <a:buSzPts val="2200"/>
              <a:buFont typeface="Arial"/>
              <a:buNone/>
              <a:defRPr sz="2200" b="0" i="0" u="none" strike="noStrike" cap="none">
                <a:solidFill>
                  <a:srgbClr val="888888"/>
                </a:solidFill>
                <a:latin typeface="Calibri"/>
                <a:ea typeface="Calibri"/>
                <a:cs typeface="Calibri"/>
                <a:sym typeface="Calibri"/>
              </a:defRPr>
            </a:lvl4pPr>
            <a:lvl5pPr marR="0" lvl="4" algn="ctr" rtl="0">
              <a:spcBef>
                <a:spcPts val="440"/>
              </a:spcBef>
              <a:spcAft>
                <a:spcPts val="0"/>
              </a:spcAft>
              <a:buClr>
                <a:srgbClr val="888888"/>
              </a:buClr>
              <a:buSzPts val="2200"/>
              <a:buFont typeface="Arial"/>
              <a:buNone/>
              <a:defRPr sz="2200" b="0" i="0" u="none" strike="noStrike" cap="none">
                <a:solidFill>
                  <a:srgbClr val="888888"/>
                </a:solidFill>
                <a:latin typeface="Calibri"/>
                <a:ea typeface="Calibri"/>
                <a:cs typeface="Calibri"/>
                <a:sym typeface="Calibri"/>
              </a:defRPr>
            </a:lvl5pPr>
            <a:lvl6pPr marR="0" lvl="5" algn="ctr" rtl="0">
              <a:spcBef>
                <a:spcPts val="440"/>
              </a:spcBef>
              <a:spcAft>
                <a:spcPts val="0"/>
              </a:spcAft>
              <a:buClr>
                <a:srgbClr val="888888"/>
              </a:buClr>
              <a:buSzPts val="2200"/>
              <a:buFont typeface="Arial"/>
              <a:buNone/>
              <a:defRPr sz="2200" b="0" i="0" u="none" strike="noStrike" cap="none">
                <a:solidFill>
                  <a:srgbClr val="888888"/>
                </a:solidFill>
                <a:latin typeface="Calibri"/>
                <a:ea typeface="Calibri"/>
                <a:cs typeface="Calibri"/>
                <a:sym typeface="Calibri"/>
              </a:defRPr>
            </a:lvl6pPr>
            <a:lvl7pPr marR="0" lvl="6" algn="ctr" rtl="0">
              <a:spcBef>
                <a:spcPts val="440"/>
              </a:spcBef>
              <a:spcAft>
                <a:spcPts val="0"/>
              </a:spcAft>
              <a:buClr>
                <a:srgbClr val="888888"/>
              </a:buClr>
              <a:buSzPts val="2200"/>
              <a:buFont typeface="Arial"/>
              <a:buNone/>
              <a:defRPr sz="2200" b="0" i="0" u="none" strike="noStrike" cap="none">
                <a:solidFill>
                  <a:srgbClr val="888888"/>
                </a:solidFill>
                <a:latin typeface="Calibri"/>
                <a:ea typeface="Calibri"/>
                <a:cs typeface="Calibri"/>
                <a:sym typeface="Calibri"/>
              </a:defRPr>
            </a:lvl7pPr>
            <a:lvl8pPr marR="0" lvl="7" algn="ctr" rtl="0">
              <a:spcBef>
                <a:spcPts val="440"/>
              </a:spcBef>
              <a:spcAft>
                <a:spcPts val="0"/>
              </a:spcAft>
              <a:buClr>
                <a:srgbClr val="888888"/>
              </a:buClr>
              <a:buSzPts val="2200"/>
              <a:buFont typeface="Arial"/>
              <a:buNone/>
              <a:defRPr sz="2200" b="0" i="0" u="none" strike="noStrike" cap="none">
                <a:solidFill>
                  <a:srgbClr val="888888"/>
                </a:solidFill>
                <a:latin typeface="Calibri"/>
                <a:ea typeface="Calibri"/>
                <a:cs typeface="Calibri"/>
                <a:sym typeface="Calibri"/>
              </a:defRPr>
            </a:lvl8pPr>
            <a:lvl9pPr marR="0" lvl="8" algn="ctr" rtl="0">
              <a:spcBef>
                <a:spcPts val="440"/>
              </a:spcBef>
              <a:spcAft>
                <a:spcPts val="0"/>
              </a:spcAft>
              <a:buClr>
                <a:srgbClr val="888888"/>
              </a:buClr>
              <a:buSzPts val="2200"/>
              <a:buFont typeface="Arial"/>
              <a:buNone/>
              <a:defRPr sz="2200" b="0" i="0" u="none" strike="noStrike" cap="none">
                <a:solidFill>
                  <a:srgbClr val="888888"/>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527130" y="6780107"/>
            <a:ext cx="2459937" cy="389467"/>
          </a:xfrm>
          <a:prstGeom prst="rect">
            <a:avLst/>
          </a:prstGeom>
          <a:noFill/>
          <a:ln>
            <a:noFill/>
          </a:ln>
        </p:spPr>
        <p:txBody>
          <a:bodyPr spcFirstLastPara="1" wrap="square" lIns="102025" tIns="51000" rIns="102025" bIns="51000" anchor="ctr" anchorCtr="0"/>
          <a:lstStyle>
            <a:lvl1pPr marR="0" lvl="0" algn="l" rtl="0">
              <a:spcBef>
                <a:spcPts val="0"/>
              </a:spcBef>
              <a:spcAft>
                <a:spcPts val="0"/>
              </a:spcAft>
              <a:buSzPts val="1400"/>
              <a:buNone/>
              <a:defRPr sz="13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dirty="0"/>
          </a:p>
        </p:txBody>
      </p:sp>
      <p:sp>
        <p:nvSpPr>
          <p:cNvPr id="25" name="Google Shape;25;p3"/>
          <p:cNvSpPr txBox="1">
            <a:spLocks noGrp="1"/>
          </p:cNvSpPr>
          <p:nvPr>
            <p:ph type="ftr" idx="11"/>
          </p:nvPr>
        </p:nvSpPr>
        <p:spPr>
          <a:xfrm>
            <a:off x="3602051" y="6780107"/>
            <a:ext cx="3338486" cy="389467"/>
          </a:xfrm>
          <a:prstGeom prst="rect">
            <a:avLst/>
          </a:prstGeom>
          <a:noFill/>
          <a:ln>
            <a:noFill/>
          </a:ln>
        </p:spPr>
        <p:txBody>
          <a:bodyPr spcFirstLastPara="1" wrap="square" lIns="102025" tIns="51000" rIns="102025" bIns="51000" anchor="ctr" anchorCtr="0"/>
          <a:lstStyle>
            <a:lvl1pPr marR="0" lvl="0" algn="ctr" rtl="0">
              <a:spcBef>
                <a:spcPts val="0"/>
              </a:spcBef>
              <a:spcAft>
                <a:spcPts val="0"/>
              </a:spcAft>
              <a:buSzPts val="1400"/>
              <a:buNone/>
              <a:defRPr sz="13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dirty="0"/>
          </a:p>
        </p:txBody>
      </p:sp>
      <p:sp>
        <p:nvSpPr>
          <p:cNvPr id="26" name="Google Shape;26;p3"/>
          <p:cNvSpPr txBox="1">
            <a:spLocks noGrp="1"/>
          </p:cNvSpPr>
          <p:nvPr>
            <p:ph type="sldNum" idx="12"/>
          </p:nvPr>
        </p:nvSpPr>
        <p:spPr>
          <a:xfrm>
            <a:off x="7555522" y="6780107"/>
            <a:ext cx="2459937" cy="389467"/>
          </a:xfrm>
          <a:prstGeom prst="rect">
            <a:avLst/>
          </a:prstGeom>
          <a:noFill/>
          <a:ln>
            <a:noFill/>
          </a:ln>
        </p:spPr>
        <p:txBody>
          <a:bodyPr spcFirstLastPara="1" wrap="square" lIns="102025" tIns="51000" rIns="102025" bIns="51000" anchor="ctr" anchorCtr="0">
            <a:noAutofit/>
          </a:bodyPr>
          <a:lstStyle>
            <a:lvl1pPr marL="0" marR="0" lvl="0" indent="0" algn="r" rtl="0">
              <a:spcBef>
                <a:spcPts val="0"/>
              </a:spcBef>
              <a:buNone/>
              <a:defRPr sz="1300" b="0" i="0" u="none" strike="noStrike" cap="none">
                <a:solidFill>
                  <a:srgbClr val="888888"/>
                </a:solidFill>
                <a:latin typeface="Calibri"/>
                <a:ea typeface="Calibri"/>
                <a:cs typeface="Calibri"/>
                <a:sym typeface="Calibri"/>
              </a:defRPr>
            </a:lvl1pPr>
            <a:lvl2pPr marL="0" marR="0" lvl="1" indent="0" algn="r" rtl="0">
              <a:spcBef>
                <a:spcPts val="0"/>
              </a:spcBef>
              <a:buNone/>
              <a:defRPr sz="1300" b="0" i="0" u="none" strike="noStrike" cap="none">
                <a:solidFill>
                  <a:srgbClr val="888888"/>
                </a:solidFill>
                <a:latin typeface="Calibri"/>
                <a:ea typeface="Calibri"/>
                <a:cs typeface="Calibri"/>
                <a:sym typeface="Calibri"/>
              </a:defRPr>
            </a:lvl2pPr>
            <a:lvl3pPr marL="0" marR="0" lvl="2" indent="0" algn="r" rtl="0">
              <a:spcBef>
                <a:spcPts val="0"/>
              </a:spcBef>
              <a:buNone/>
              <a:defRPr sz="1300" b="0" i="0" u="none" strike="noStrike" cap="none">
                <a:solidFill>
                  <a:srgbClr val="888888"/>
                </a:solidFill>
                <a:latin typeface="Calibri"/>
                <a:ea typeface="Calibri"/>
                <a:cs typeface="Calibri"/>
                <a:sym typeface="Calibri"/>
              </a:defRPr>
            </a:lvl3pPr>
            <a:lvl4pPr marL="0" marR="0" lvl="3" indent="0" algn="r" rtl="0">
              <a:spcBef>
                <a:spcPts val="0"/>
              </a:spcBef>
              <a:buNone/>
              <a:defRPr sz="1300" b="0" i="0" u="none" strike="noStrike" cap="none">
                <a:solidFill>
                  <a:srgbClr val="888888"/>
                </a:solidFill>
                <a:latin typeface="Calibri"/>
                <a:ea typeface="Calibri"/>
                <a:cs typeface="Calibri"/>
                <a:sym typeface="Calibri"/>
              </a:defRPr>
            </a:lvl4pPr>
            <a:lvl5pPr marL="0" marR="0" lvl="4" indent="0" algn="r" rtl="0">
              <a:spcBef>
                <a:spcPts val="0"/>
              </a:spcBef>
              <a:buNone/>
              <a:defRPr sz="1300" b="0" i="0" u="none" strike="noStrike" cap="none">
                <a:solidFill>
                  <a:srgbClr val="888888"/>
                </a:solidFill>
                <a:latin typeface="Calibri"/>
                <a:ea typeface="Calibri"/>
                <a:cs typeface="Calibri"/>
                <a:sym typeface="Calibri"/>
              </a:defRPr>
            </a:lvl5pPr>
            <a:lvl6pPr marL="0" marR="0" lvl="5" indent="0" algn="r" rtl="0">
              <a:spcBef>
                <a:spcPts val="0"/>
              </a:spcBef>
              <a:buNone/>
              <a:defRPr sz="1300" b="0" i="0" u="none" strike="noStrike" cap="none">
                <a:solidFill>
                  <a:srgbClr val="888888"/>
                </a:solidFill>
                <a:latin typeface="Calibri"/>
                <a:ea typeface="Calibri"/>
                <a:cs typeface="Calibri"/>
                <a:sym typeface="Calibri"/>
              </a:defRPr>
            </a:lvl6pPr>
            <a:lvl7pPr marL="0" marR="0" lvl="6" indent="0" algn="r" rtl="0">
              <a:spcBef>
                <a:spcPts val="0"/>
              </a:spcBef>
              <a:buNone/>
              <a:defRPr sz="1300" b="0" i="0" u="none" strike="noStrike" cap="none">
                <a:solidFill>
                  <a:srgbClr val="888888"/>
                </a:solidFill>
                <a:latin typeface="Calibri"/>
                <a:ea typeface="Calibri"/>
                <a:cs typeface="Calibri"/>
                <a:sym typeface="Calibri"/>
              </a:defRPr>
            </a:lvl7pPr>
            <a:lvl8pPr marL="0" marR="0" lvl="7" indent="0" algn="r" rtl="0">
              <a:spcBef>
                <a:spcPts val="0"/>
              </a:spcBef>
              <a:buNone/>
              <a:defRPr sz="1300" b="0" i="0" u="none" strike="noStrike" cap="none">
                <a:solidFill>
                  <a:srgbClr val="888888"/>
                </a:solidFill>
                <a:latin typeface="Calibri"/>
                <a:ea typeface="Calibri"/>
                <a:cs typeface="Calibri"/>
                <a:sym typeface="Calibri"/>
              </a:defRPr>
            </a:lvl8pPr>
            <a:lvl9pPr marL="0" marR="0" lvl="8" indent="0" algn="r" rtl="0">
              <a:spcBef>
                <a:spcPts val="0"/>
              </a:spcBef>
              <a:buNone/>
              <a:defRPr sz="13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929796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27130" y="292947"/>
            <a:ext cx="9488329" cy="1219200"/>
          </a:xfrm>
          <a:prstGeom prst="rect">
            <a:avLst/>
          </a:prstGeom>
          <a:noFill/>
          <a:ln>
            <a:noFill/>
          </a:ln>
        </p:spPr>
        <p:txBody>
          <a:bodyPr spcFirstLastPara="1" wrap="square" lIns="102025" tIns="51000" rIns="102025" bIns="51000" anchor="ctr" anchorCtr="0"/>
          <a:lstStyle>
            <a:lvl1pPr marR="0" lvl="0" algn="ctr" rtl="0">
              <a:spcBef>
                <a:spcPts val="0"/>
              </a:spcBef>
              <a:spcAft>
                <a:spcPts val="0"/>
              </a:spcAft>
              <a:buClr>
                <a:schemeClr val="dk1"/>
              </a:buClr>
              <a:buSzPts val="4900"/>
              <a:buFont typeface="Calibri"/>
              <a:buNone/>
              <a:defRPr sz="49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4"/>
          <p:cNvSpPr txBox="1">
            <a:spLocks noGrp="1"/>
          </p:cNvSpPr>
          <p:nvPr>
            <p:ph type="body" idx="1"/>
          </p:nvPr>
        </p:nvSpPr>
        <p:spPr>
          <a:xfrm>
            <a:off x="527130" y="1706880"/>
            <a:ext cx="9488329" cy="4827694"/>
          </a:xfrm>
          <a:prstGeom prst="rect">
            <a:avLst/>
          </a:prstGeom>
          <a:noFill/>
          <a:ln>
            <a:noFill/>
          </a:ln>
        </p:spPr>
        <p:txBody>
          <a:bodyPr spcFirstLastPara="1" wrap="square" lIns="102025" tIns="51000" rIns="102025" bIns="51000" anchor="t" anchorCtr="0"/>
          <a:lstStyle>
            <a:lvl1pPr marL="457200" marR="0" lvl="0" indent="-457200" algn="l" rtl="0">
              <a:spcBef>
                <a:spcPts val="72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1pPr>
            <a:lvl2pPr marL="914400" marR="0" lvl="1" indent="-425450" algn="l" rtl="0">
              <a:spcBef>
                <a:spcPts val="62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2pPr>
            <a:lvl3pPr marL="1371600" marR="0" lvl="2"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dt" idx="10"/>
          </p:nvPr>
        </p:nvSpPr>
        <p:spPr>
          <a:xfrm>
            <a:off x="527130" y="6780107"/>
            <a:ext cx="2459937" cy="389467"/>
          </a:xfrm>
          <a:prstGeom prst="rect">
            <a:avLst/>
          </a:prstGeom>
          <a:noFill/>
          <a:ln>
            <a:noFill/>
          </a:ln>
        </p:spPr>
        <p:txBody>
          <a:bodyPr spcFirstLastPara="1" wrap="square" lIns="102025" tIns="51000" rIns="102025" bIns="51000" anchor="ctr" anchorCtr="0"/>
          <a:lstStyle>
            <a:lvl1pPr marR="0" lvl="0" algn="l"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dirty="0"/>
          </a:p>
        </p:txBody>
      </p:sp>
      <p:sp>
        <p:nvSpPr>
          <p:cNvPr id="31" name="Google Shape;31;p4"/>
          <p:cNvSpPr txBox="1">
            <a:spLocks noGrp="1"/>
          </p:cNvSpPr>
          <p:nvPr>
            <p:ph type="ftr" idx="11"/>
          </p:nvPr>
        </p:nvSpPr>
        <p:spPr>
          <a:xfrm>
            <a:off x="3602051" y="6780107"/>
            <a:ext cx="3338486" cy="389467"/>
          </a:xfrm>
          <a:prstGeom prst="rect">
            <a:avLst/>
          </a:prstGeom>
          <a:noFill/>
          <a:ln>
            <a:noFill/>
          </a:ln>
        </p:spPr>
        <p:txBody>
          <a:bodyPr spcFirstLastPara="1" wrap="square" lIns="102025" tIns="51000" rIns="102025" bIns="51000" anchor="ctr" anchorCtr="0"/>
          <a:lstStyle>
            <a:lvl1pPr marR="0" lvl="0" algn="ctr"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dirty="0"/>
          </a:p>
        </p:txBody>
      </p:sp>
      <p:sp>
        <p:nvSpPr>
          <p:cNvPr id="32" name="Google Shape;32;p4"/>
          <p:cNvSpPr txBox="1">
            <a:spLocks noGrp="1"/>
          </p:cNvSpPr>
          <p:nvPr>
            <p:ph type="sldNum" idx="12"/>
          </p:nvPr>
        </p:nvSpPr>
        <p:spPr>
          <a:xfrm>
            <a:off x="7555522" y="6780107"/>
            <a:ext cx="2459937" cy="389467"/>
          </a:xfrm>
          <a:prstGeom prst="rect">
            <a:avLst/>
          </a:prstGeom>
          <a:noFill/>
          <a:ln>
            <a:noFill/>
          </a:ln>
        </p:spPr>
        <p:txBody>
          <a:bodyPr spcFirstLastPara="1" wrap="square" lIns="102025" tIns="51000" rIns="102025" bIns="510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4018222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27130" y="292947"/>
            <a:ext cx="9488329" cy="1219200"/>
          </a:xfrm>
          <a:prstGeom prst="rect">
            <a:avLst/>
          </a:prstGeom>
          <a:noFill/>
          <a:ln>
            <a:noFill/>
          </a:ln>
        </p:spPr>
        <p:txBody>
          <a:bodyPr spcFirstLastPara="1" wrap="square" lIns="102025" tIns="51000" rIns="102025" bIns="51000" anchor="ctr" anchorCtr="0"/>
          <a:lstStyle>
            <a:lvl1pPr marR="0" lvl="0" algn="ctr" rtl="0">
              <a:spcBef>
                <a:spcPts val="0"/>
              </a:spcBef>
              <a:spcAft>
                <a:spcPts val="0"/>
              </a:spcAft>
              <a:buClr>
                <a:schemeClr val="dk1"/>
              </a:buClr>
              <a:buSzPts val="4900"/>
              <a:buFont typeface="Calibri"/>
              <a:buNone/>
              <a:defRPr sz="49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5"/>
          <p:cNvSpPr txBox="1">
            <a:spLocks noGrp="1"/>
          </p:cNvSpPr>
          <p:nvPr>
            <p:ph type="body" idx="1"/>
          </p:nvPr>
        </p:nvSpPr>
        <p:spPr>
          <a:xfrm>
            <a:off x="607663" y="1820334"/>
            <a:ext cx="5381113" cy="5149426"/>
          </a:xfrm>
          <a:prstGeom prst="rect">
            <a:avLst/>
          </a:prstGeom>
          <a:noFill/>
          <a:ln>
            <a:noFill/>
          </a:ln>
        </p:spPr>
        <p:txBody>
          <a:bodyPr spcFirstLastPara="1" wrap="square" lIns="102025" tIns="51000" rIns="102025" bIns="51000" anchor="t" anchorCtr="0"/>
          <a:lstStyle>
            <a:lvl1pPr marL="457200" marR="0" lvl="0" indent="-425450" algn="l" rtl="0">
              <a:spcBef>
                <a:spcPts val="62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1pPr>
            <a:lvl2pPr marL="914400" marR="0" lvl="1"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2pPr>
            <a:lvl3pPr marL="1371600" marR="0" lvl="2"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2"/>
          </p:nvPr>
        </p:nvSpPr>
        <p:spPr>
          <a:xfrm>
            <a:off x="6164485" y="1820334"/>
            <a:ext cx="5382944" cy="5149426"/>
          </a:xfrm>
          <a:prstGeom prst="rect">
            <a:avLst/>
          </a:prstGeom>
          <a:noFill/>
          <a:ln>
            <a:noFill/>
          </a:ln>
        </p:spPr>
        <p:txBody>
          <a:bodyPr spcFirstLastPara="1" wrap="square" lIns="102025" tIns="51000" rIns="102025" bIns="51000" anchor="t" anchorCtr="0"/>
          <a:lstStyle>
            <a:lvl1pPr marL="457200" marR="0" lvl="0" indent="-425450" algn="l" rtl="0">
              <a:spcBef>
                <a:spcPts val="62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1pPr>
            <a:lvl2pPr marL="914400" marR="0" lvl="1"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2pPr>
            <a:lvl3pPr marL="1371600" marR="0" lvl="2"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dt" idx="10"/>
          </p:nvPr>
        </p:nvSpPr>
        <p:spPr>
          <a:xfrm>
            <a:off x="527130" y="6780107"/>
            <a:ext cx="2459937" cy="389467"/>
          </a:xfrm>
          <a:prstGeom prst="rect">
            <a:avLst/>
          </a:prstGeom>
          <a:noFill/>
          <a:ln>
            <a:noFill/>
          </a:ln>
        </p:spPr>
        <p:txBody>
          <a:bodyPr spcFirstLastPara="1" wrap="square" lIns="102025" tIns="51000" rIns="102025" bIns="51000" anchor="ctr" anchorCtr="0"/>
          <a:lstStyle>
            <a:lvl1pPr marR="0" lvl="0" algn="l"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dirty="0"/>
          </a:p>
        </p:txBody>
      </p:sp>
      <p:sp>
        <p:nvSpPr>
          <p:cNvPr id="38" name="Google Shape;38;p5"/>
          <p:cNvSpPr txBox="1">
            <a:spLocks noGrp="1"/>
          </p:cNvSpPr>
          <p:nvPr>
            <p:ph type="ftr" idx="11"/>
          </p:nvPr>
        </p:nvSpPr>
        <p:spPr>
          <a:xfrm>
            <a:off x="3602051" y="6780107"/>
            <a:ext cx="3338486" cy="389467"/>
          </a:xfrm>
          <a:prstGeom prst="rect">
            <a:avLst/>
          </a:prstGeom>
          <a:noFill/>
          <a:ln>
            <a:noFill/>
          </a:ln>
        </p:spPr>
        <p:txBody>
          <a:bodyPr spcFirstLastPara="1" wrap="square" lIns="102025" tIns="51000" rIns="102025" bIns="51000" anchor="ctr" anchorCtr="0"/>
          <a:lstStyle>
            <a:lvl1pPr marR="0" lvl="0" algn="ctr"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dirty="0"/>
          </a:p>
        </p:txBody>
      </p:sp>
      <p:sp>
        <p:nvSpPr>
          <p:cNvPr id="39" name="Google Shape;39;p5"/>
          <p:cNvSpPr txBox="1">
            <a:spLocks noGrp="1"/>
          </p:cNvSpPr>
          <p:nvPr>
            <p:ph type="sldNum" idx="12"/>
          </p:nvPr>
        </p:nvSpPr>
        <p:spPr>
          <a:xfrm>
            <a:off x="7555522" y="6780107"/>
            <a:ext cx="2459937" cy="389467"/>
          </a:xfrm>
          <a:prstGeom prst="rect">
            <a:avLst/>
          </a:prstGeom>
          <a:noFill/>
          <a:ln>
            <a:noFill/>
          </a:ln>
        </p:spPr>
        <p:txBody>
          <a:bodyPr spcFirstLastPara="1" wrap="square" lIns="102025" tIns="51000" rIns="102025" bIns="510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676703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27130" y="292947"/>
            <a:ext cx="9488329" cy="1219200"/>
          </a:xfrm>
          <a:prstGeom prst="rect">
            <a:avLst/>
          </a:prstGeom>
          <a:noFill/>
          <a:ln>
            <a:noFill/>
          </a:ln>
        </p:spPr>
        <p:txBody>
          <a:bodyPr spcFirstLastPara="1" wrap="square" lIns="102025" tIns="51000" rIns="102025" bIns="51000" anchor="ctr" anchorCtr="0"/>
          <a:lstStyle>
            <a:lvl1pPr marR="0" lvl="0" algn="ctr" rtl="0">
              <a:spcBef>
                <a:spcPts val="0"/>
              </a:spcBef>
              <a:spcAft>
                <a:spcPts val="0"/>
              </a:spcAft>
              <a:buClr>
                <a:schemeClr val="dk1"/>
              </a:buClr>
              <a:buSzPts val="4900"/>
              <a:buFont typeface="Calibri"/>
              <a:buNone/>
              <a:defRPr sz="49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6"/>
          <p:cNvSpPr txBox="1">
            <a:spLocks noGrp="1"/>
          </p:cNvSpPr>
          <p:nvPr>
            <p:ph type="body" idx="1"/>
          </p:nvPr>
        </p:nvSpPr>
        <p:spPr>
          <a:xfrm>
            <a:off x="527129" y="1637454"/>
            <a:ext cx="4658141" cy="682413"/>
          </a:xfrm>
          <a:prstGeom prst="rect">
            <a:avLst/>
          </a:prstGeom>
          <a:noFill/>
          <a:ln>
            <a:noFill/>
          </a:ln>
        </p:spPr>
        <p:txBody>
          <a:bodyPr spcFirstLastPara="1" wrap="square" lIns="102025" tIns="51000" rIns="102025" bIns="51000" anchor="b" anchorCtr="0"/>
          <a:lstStyle>
            <a:lvl1pPr marL="457200" marR="0" lvl="0" indent="-228600" algn="l" rtl="0">
              <a:spcBef>
                <a:spcPts val="540"/>
              </a:spcBef>
              <a:spcAft>
                <a:spcPts val="0"/>
              </a:spcAft>
              <a:buClr>
                <a:schemeClr val="dk1"/>
              </a:buClr>
              <a:buSzPts val="2700"/>
              <a:buFont typeface="Arial"/>
              <a:buNone/>
              <a:defRPr sz="2700" b="1" i="0" u="none" strike="noStrike" cap="none">
                <a:solidFill>
                  <a:schemeClr val="dk1"/>
                </a:solidFill>
                <a:latin typeface="Calibri"/>
                <a:ea typeface="Calibri"/>
                <a:cs typeface="Calibri"/>
                <a:sym typeface="Calibri"/>
              </a:defRPr>
            </a:lvl1pPr>
            <a:lvl2pPr marL="914400" marR="0" lvl="1" indent="-228600" algn="l" rtl="0">
              <a:spcBef>
                <a:spcPts val="44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2pPr>
            <a:lvl3pPr marL="1371600" marR="0" lvl="2"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5pPr>
            <a:lvl6pPr marL="2743200" marR="0" lvl="5"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6pPr>
            <a:lvl7pPr marL="3200400" marR="0" lvl="6"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7pPr>
            <a:lvl8pPr marL="3657600" marR="0" lvl="7"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8pPr>
            <a:lvl9pPr marL="4114800" marR="0" lvl="8"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body" idx="2"/>
          </p:nvPr>
        </p:nvSpPr>
        <p:spPr>
          <a:xfrm>
            <a:off x="527129" y="2319867"/>
            <a:ext cx="4658141" cy="4214707"/>
          </a:xfrm>
          <a:prstGeom prst="rect">
            <a:avLst/>
          </a:prstGeom>
          <a:noFill/>
          <a:ln>
            <a:noFill/>
          </a:ln>
        </p:spPr>
        <p:txBody>
          <a:bodyPr spcFirstLastPara="1" wrap="square" lIns="102025" tIns="51000" rIns="102025" bIns="51000" anchor="t" anchorCtr="0"/>
          <a:lstStyle>
            <a:lvl1pPr marL="457200" marR="0" lvl="0"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1pPr>
            <a:lvl2pPr marL="914400" marR="0" lvl="1"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3"/>
          </p:nvPr>
        </p:nvSpPr>
        <p:spPr>
          <a:xfrm>
            <a:off x="5355489" y="1637454"/>
            <a:ext cx="4659970" cy="682413"/>
          </a:xfrm>
          <a:prstGeom prst="rect">
            <a:avLst/>
          </a:prstGeom>
          <a:noFill/>
          <a:ln>
            <a:noFill/>
          </a:ln>
        </p:spPr>
        <p:txBody>
          <a:bodyPr spcFirstLastPara="1" wrap="square" lIns="102025" tIns="51000" rIns="102025" bIns="51000" anchor="b" anchorCtr="0"/>
          <a:lstStyle>
            <a:lvl1pPr marL="457200" marR="0" lvl="0" indent="-228600" algn="l" rtl="0">
              <a:spcBef>
                <a:spcPts val="540"/>
              </a:spcBef>
              <a:spcAft>
                <a:spcPts val="0"/>
              </a:spcAft>
              <a:buClr>
                <a:schemeClr val="dk1"/>
              </a:buClr>
              <a:buSzPts val="2700"/>
              <a:buFont typeface="Arial"/>
              <a:buNone/>
              <a:defRPr sz="2700" b="1" i="0" u="none" strike="noStrike" cap="none">
                <a:solidFill>
                  <a:schemeClr val="dk1"/>
                </a:solidFill>
                <a:latin typeface="Calibri"/>
                <a:ea typeface="Calibri"/>
                <a:cs typeface="Calibri"/>
                <a:sym typeface="Calibri"/>
              </a:defRPr>
            </a:lvl1pPr>
            <a:lvl2pPr marL="914400" marR="0" lvl="1" indent="-228600" algn="l" rtl="0">
              <a:spcBef>
                <a:spcPts val="44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2pPr>
            <a:lvl3pPr marL="1371600" marR="0" lvl="2"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5pPr>
            <a:lvl6pPr marL="2743200" marR="0" lvl="5"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6pPr>
            <a:lvl7pPr marL="3200400" marR="0" lvl="6"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7pPr>
            <a:lvl8pPr marL="3657600" marR="0" lvl="7"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8pPr>
            <a:lvl9pPr marL="4114800" marR="0" lvl="8"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4"/>
          </p:nvPr>
        </p:nvSpPr>
        <p:spPr>
          <a:xfrm>
            <a:off x="5355489" y="2319867"/>
            <a:ext cx="4659970" cy="4214707"/>
          </a:xfrm>
          <a:prstGeom prst="rect">
            <a:avLst/>
          </a:prstGeom>
          <a:noFill/>
          <a:ln>
            <a:noFill/>
          </a:ln>
        </p:spPr>
        <p:txBody>
          <a:bodyPr spcFirstLastPara="1" wrap="square" lIns="102025" tIns="51000" rIns="102025" bIns="51000" anchor="t" anchorCtr="0"/>
          <a:lstStyle>
            <a:lvl1pPr marL="457200" marR="0" lvl="0"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1pPr>
            <a:lvl2pPr marL="914400" marR="0" lvl="1"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dt" idx="10"/>
          </p:nvPr>
        </p:nvSpPr>
        <p:spPr>
          <a:xfrm>
            <a:off x="527130" y="6780107"/>
            <a:ext cx="2459937" cy="389467"/>
          </a:xfrm>
          <a:prstGeom prst="rect">
            <a:avLst/>
          </a:prstGeom>
          <a:noFill/>
          <a:ln>
            <a:noFill/>
          </a:ln>
        </p:spPr>
        <p:txBody>
          <a:bodyPr spcFirstLastPara="1" wrap="square" lIns="102025" tIns="51000" rIns="102025" bIns="51000" anchor="ctr" anchorCtr="0"/>
          <a:lstStyle>
            <a:lvl1pPr marR="0" lvl="0" algn="l"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dirty="0"/>
          </a:p>
        </p:txBody>
      </p:sp>
      <p:sp>
        <p:nvSpPr>
          <p:cNvPr id="47" name="Google Shape;47;p6"/>
          <p:cNvSpPr txBox="1">
            <a:spLocks noGrp="1"/>
          </p:cNvSpPr>
          <p:nvPr>
            <p:ph type="ftr" idx="11"/>
          </p:nvPr>
        </p:nvSpPr>
        <p:spPr>
          <a:xfrm>
            <a:off x="3602051" y="6780107"/>
            <a:ext cx="3338486" cy="389467"/>
          </a:xfrm>
          <a:prstGeom prst="rect">
            <a:avLst/>
          </a:prstGeom>
          <a:noFill/>
          <a:ln>
            <a:noFill/>
          </a:ln>
        </p:spPr>
        <p:txBody>
          <a:bodyPr spcFirstLastPara="1" wrap="square" lIns="102025" tIns="51000" rIns="102025" bIns="51000" anchor="ctr" anchorCtr="0"/>
          <a:lstStyle>
            <a:lvl1pPr marR="0" lvl="0" algn="ctr"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dirty="0"/>
          </a:p>
        </p:txBody>
      </p:sp>
      <p:sp>
        <p:nvSpPr>
          <p:cNvPr id="48" name="Google Shape;48;p6"/>
          <p:cNvSpPr txBox="1">
            <a:spLocks noGrp="1"/>
          </p:cNvSpPr>
          <p:nvPr>
            <p:ph type="sldNum" idx="12"/>
          </p:nvPr>
        </p:nvSpPr>
        <p:spPr>
          <a:xfrm>
            <a:off x="7555522" y="6780107"/>
            <a:ext cx="2459937" cy="389467"/>
          </a:xfrm>
          <a:prstGeom prst="rect">
            <a:avLst/>
          </a:prstGeom>
          <a:noFill/>
          <a:ln>
            <a:noFill/>
          </a:ln>
        </p:spPr>
        <p:txBody>
          <a:bodyPr spcFirstLastPara="1" wrap="square" lIns="102025" tIns="51000" rIns="102025" bIns="510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982409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27130" y="292947"/>
            <a:ext cx="9488329" cy="1219200"/>
          </a:xfrm>
          <a:prstGeom prst="rect">
            <a:avLst/>
          </a:prstGeom>
          <a:noFill/>
          <a:ln>
            <a:noFill/>
          </a:ln>
        </p:spPr>
        <p:txBody>
          <a:bodyPr spcFirstLastPara="1" wrap="square" lIns="102025" tIns="51000" rIns="102025" bIns="51000" anchor="ctr" anchorCtr="0"/>
          <a:lstStyle>
            <a:lvl1pPr marR="0" lvl="0" algn="ctr" rtl="0">
              <a:spcBef>
                <a:spcPts val="0"/>
              </a:spcBef>
              <a:spcAft>
                <a:spcPts val="0"/>
              </a:spcAft>
              <a:buClr>
                <a:schemeClr val="dk1"/>
              </a:buClr>
              <a:buSzPts val="4900"/>
              <a:buFont typeface="Calibri"/>
              <a:buNone/>
              <a:defRPr sz="49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7"/>
          <p:cNvSpPr txBox="1">
            <a:spLocks noGrp="1"/>
          </p:cNvSpPr>
          <p:nvPr>
            <p:ph type="dt" idx="10"/>
          </p:nvPr>
        </p:nvSpPr>
        <p:spPr>
          <a:xfrm>
            <a:off x="527130" y="6780107"/>
            <a:ext cx="2459937" cy="389467"/>
          </a:xfrm>
          <a:prstGeom prst="rect">
            <a:avLst/>
          </a:prstGeom>
          <a:noFill/>
          <a:ln>
            <a:noFill/>
          </a:ln>
        </p:spPr>
        <p:txBody>
          <a:bodyPr spcFirstLastPara="1" wrap="square" lIns="102025" tIns="51000" rIns="102025" bIns="51000" anchor="ctr" anchorCtr="0"/>
          <a:lstStyle>
            <a:lvl1pPr marR="0" lvl="0" algn="l"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dirty="0"/>
          </a:p>
        </p:txBody>
      </p:sp>
      <p:sp>
        <p:nvSpPr>
          <p:cNvPr id="52" name="Google Shape;52;p7"/>
          <p:cNvSpPr txBox="1">
            <a:spLocks noGrp="1"/>
          </p:cNvSpPr>
          <p:nvPr>
            <p:ph type="ftr" idx="11"/>
          </p:nvPr>
        </p:nvSpPr>
        <p:spPr>
          <a:xfrm>
            <a:off x="3602051" y="6780107"/>
            <a:ext cx="3338486" cy="389467"/>
          </a:xfrm>
          <a:prstGeom prst="rect">
            <a:avLst/>
          </a:prstGeom>
          <a:noFill/>
          <a:ln>
            <a:noFill/>
          </a:ln>
        </p:spPr>
        <p:txBody>
          <a:bodyPr spcFirstLastPara="1" wrap="square" lIns="102025" tIns="51000" rIns="102025" bIns="51000" anchor="ctr" anchorCtr="0"/>
          <a:lstStyle>
            <a:lvl1pPr marR="0" lvl="0" algn="ctr"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dirty="0"/>
          </a:p>
        </p:txBody>
      </p:sp>
      <p:sp>
        <p:nvSpPr>
          <p:cNvPr id="53" name="Google Shape;53;p7"/>
          <p:cNvSpPr txBox="1">
            <a:spLocks noGrp="1"/>
          </p:cNvSpPr>
          <p:nvPr>
            <p:ph type="sldNum" idx="12"/>
          </p:nvPr>
        </p:nvSpPr>
        <p:spPr>
          <a:xfrm>
            <a:off x="7555522" y="6780107"/>
            <a:ext cx="2459937" cy="389467"/>
          </a:xfrm>
          <a:prstGeom prst="rect">
            <a:avLst/>
          </a:prstGeom>
          <a:noFill/>
          <a:ln>
            <a:noFill/>
          </a:ln>
        </p:spPr>
        <p:txBody>
          <a:bodyPr spcFirstLastPara="1" wrap="square" lIns="102025" tIns="51000" rIns="102025" bIns="510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945360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27130" y="6780107"/>
            <a:ext cx="2459937" cy="389467"/>
          </a:xfrm>
          <a:prstGeom prst="rect">
            <a:avLst/>
          </a:prstGeom>
          <a:noFill/>
          <a:ln>
            <a:noFill/>
          </a:ln>
        </p:spPr>
        <p:txBody>
          <a:bodyPr spcFirstLastPara="1" wrap="square" lIns="102025" tIns="51000" rIns="102025" bIns="51000" anchor="ctr" anchorCtr="0"/>
          <a:lstStyle>
            <a:lvl1pPr marR="0" lvl="0" algn="l"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dirty="0"/>
          </a:p>
        </p:txBody>
      </p:sp>
      <p:sp>
        <p:nvSpPr>
          <p:cNvPr id="56" name="Google Shape;56;p8"/>
          <p:cNvSpPr txBox="1">
            <a:spLocks noGrp="1"/>
          </p:cNvSpPr>
          <p:nvPr>
            <p:ph type="ftr" idx="11"/>
          </p:nvPr>
        </p:nvSpPr>
        <p:spPr>
          <a:xfrm>
            <a:off x="3602051" y="6780107"/>
            <a:ext cx="3338486" cy="389467"/>
          </a:xfrm>
          <a:prstGeom prst="rect">
            <a:avLst/>
          </a:prstGeom>
          <a:noFill/>
          <a:ln>
            <a:noFill/>
          </a:ln>
        </p:spPr>
        <p:txBody>
          <a:bodyPr spcFirstLastPara="1" wrap="square" lIns="102025" tIns="51000" rIns="102025" bIns="51000" anchor="ctr" anchorCtr="0"/>
          <a:lstStyle>
            <a:lvl1pPr marR="0" lvl="0" algn="ctr"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dirty="0"/>
          </a:p>
        </p:txBody>
      </p:sp>
      <p:sp>
        <p:nvSpPr>
          <p:cNvPr id="57" name="Google Shape;57;p8"/>
          <p:cNvSpPr txBox="1">
            <a:spLocks noGrp="1"/>
          </p:cNvSpPr>
          <p:nvPr>
            <p:ph type="sldNum" idx="12"/>
          </p:nvPr>
        </p:nvSpPr>
        <p:spPr>
          <a:xfrm>
            <a:off x="7555522" y="6780107"/>
            <a:ext cx="2459937" cy="389467"/>
          </a:xfrm>
          <a:prstGeom prst="rect">
            <a:avLst/>
          </a:prstGeom>
          <a:noFill/>
          <a:ln>
            <a:noFill/>
          </a:ln>
        </p:spPr>
        <p:txBody>
          <a:bodyPr spcFirstLastPara="1" wrap="square" lIns="102025" tIns="51000" rIns="102025" bIns="510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863222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27130" y="291253"/>
            <a:ext cx="3468439" cy="1239520"/>
          </a:xfrm>
          <a:prstGeom prst="rect">
            <a:avLst/>
          </a:prstGeom>
          <a:noFill/>
          <a:ln>
            <a:noFill/>
          </a:ln>
        </p:spPr>
        <p:txBody>
          <a:bodyPr spcFirstLastPara="1" wrap="square" lIns="102025" tIns="51000" rIns="102025" bIns="51000" anchor="b" anchorCtr="0"/>
          <a:lstStyle>
            <a:lvl1pPr marR="0" lvl="0" algn="l" rtl="0">
              <a:spcBef>
                <a:spcPts val="0"/>
              </a:spcBef>
              <a:spcAft>
                <a:spcPts val="0"/>
              </a:spcAft>
              <a:buClr>
                <a:schemeClr val="dk1"/>
              </a:buClr>
              <a:buSzPts val="2200"/>
              <a:buFont typeface="Calibri"/>
              <a:buNone/>
              <a:defRPr sz="2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4121859" y="291254"/>
            <a:ext cx="5893600" cy="6243321"/>
          </a:xfrm>
          <a:prstGeom prst="rect">
            <a:avLst/>
          </a:prstGeom>
          <a:noFill/>
          <a:ln>
            <a:noFill/>
          </a:ln>
        </p:spPr>
        <p:txBody>
          <a:bodyPr spcFirstLastPara="1" wrap="square" lIns="102025" tIns="51000" rIns="102025" bIns="51000" anchor="t" anchorCtr="0"/>
          <a:lstStyle>
            <a:lvl1pPr marL="457200" marR="0" lvl="0" indent="-457200" algn="l" rtl="0">
              <a:spcBef>
                <a:spcPts val="72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1pPr>
            <a:lvl2pPr marL="914400" marR="0" lvl="1" indent="-425450" algn="l" rtl="0">
              <a:spcBef>
                <a:spcPts val="62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2pPr>
            <a:lvl3pPr marL="1371600" marR="0" lvl="2"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527130" y="1530774"/>
            <a:ext cx="3468439" cy="5003801"/>
          </a:xfrm>
          <a:prstGeom prst="rect">
            <a:avLst/>
          </a:prstGeom>
          <a:noFill/>
          <a:ln>
            <a:noFill/>
          </a:ln>
        </p:spPr>
        <p:txBody>
          <a:bodyPr spcFirstLastPara="1" wrap="square" lIns="102025" tIns="51000" rIns="102025" bIns="51000" anchor="t" anchorCtr="0"/>
          <a:lstStyle>
            <a:lvl1pPr marL="457200" marR="0" lvl="0" indent="-228600" algn="l" rtl="0">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spcBef>
                <a:spcPts val="26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2pPr>
            <a:lvl3pPr marL="1371600" marR="0" lvl="2" indent="-228600" algn="l" rtl="0">
              <a:spcBef>
                <a:spcPts val="22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3pPr>
            <a:lvl4pPr marL="1828800" marR="0" lvl="3"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527130" y="6780107"/>
            <a:ext cx="2459937" cy="389467"/>
          </a:xfrm>
          <a:prstGeom prst="rect">
            <a:avLst/>
          </a:prstGeom>
          <a:noFill/>
          <a:ln>
            <a:noFill/>
          </a:ln>
        </p:spPr>
        <p:txBody>
          <a:bodyPr spcFirstLastPara="1" wrap="square" lIns="102025" tIns="51000" rIns="102025" bIns="51000" anchor="ctr" anchorCtr="0"/>
          <a:lstStyle>
            <a:lvl1pPr marR="0" lvl="0" algn="l"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dirty="0"/>
          </a:p>
        </p:txBody>
      </p:sp>
      <p:sp>
        <p:nvSpPr>
          <p:cNvPr id="63" name="Google Shape;63;p9"/>
          <p:cNvSpPr txBox="1">
            <a:spLocks noGrp="1"/>
          </p:cNvSpPr>
          <p:nvPr>
            <p:ph type="ftr" idx="11"/>
          </p:nvPr>
        </p:nvSpPr>
        <p:spPr>
          <a:xfrm>
            <a:off x="3602051" y="6780107"/>
            <a:ext cx="3338486" cy="389467"/>
          </a:xfrm>
          <a:prstGeom prst="rect">
            <a:avLst/>
          </a:prstGeom>
          <a:noFill/>
          <a:ln>
            <a:noFill/>
          </a:ln>
        </p:spPr>
        <p:txBody>
          <a:bodyPr spcFirstLastPara="1" wrap="square" lIns="102025" tIns="51000" rIns="102025" bIns="51000" anchor="ctr" anchorCtr="0"/>
          <a:lstStyle>
            <a:lvl1pPr marR="0" lvl="0" algn="ctr"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dirty="0"/>
          </a:p>
        </p:txBody>
      </p:sp>
      <p:sp>
        <p:nvSpPr>
          <p:cNvPr id="64" name="Google Shape;64;p9"/>
          <p:cNvSpPr txBox="1">
            <a:spLocks noGrp="1"/>
          </p:cNvSpPr>
          <p:nvPr>
            <p:ph type="sldNum" idx="12"/>
          </p:nvPr>
        </p:nvSpPr>
        <p:spPr>
          <a:xfrm>
            <a:off x="7555522" y="6780107"/>
            <a:ext cx="2459937" cy="389467"/>
          </a:xfrm>
          <a:prstGeom prst="rect">
            <a:avLst/>
          </a:prstGeom>
          <a:noFill/>
          <a:ln>
            <a:noFill/>
          </a:ln>
        </p:spPr>
        <p:txBody>
          <a:bodyPr spcFirstLastPara="1" wrap="square" lIns="102025" tIns="51000" rIns="102025" bIns="510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896758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066421" y="5120640"/>
            <a:ext cx="6325553" cy="604521"/>
          </a:xfrm>
          <a:prstGeom prst="rect">
            <a:avLst/>
          </a:prstGeom>
          <a:noFill/>
          <a:ln>
            <a:noFill/>
          </a:ln>
        </p:spPr>
        <p:txBody>
          <a:bodyPr spcFirstLastPara="1" wrap="square" lIns="102025" tIns="51000" rIns="102025" bIns="51000" anchor="b" anchorCtr="0"/>
          <a:lstStyle>
            <a:lvl1pPr marR="0" lvl="0" algn="l" rtl="0">
              <a:spcBef>
                <a:spcPts val="0"/>
              </a:spcBef>
              <a:spcAft>
                <a:spcPts val="0"/>
              </a:spcAft>
              <a:buClr>
                <a:schemeClr val="dk1"/>
              </a:buClr>
              <a:buSzPts val="2200"/>
              <a:buFont typeface="Calibri"/>
              <a:buNone/>
              <a:defRPr sz="2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2066421" y="653627"/>
            <a:ext cx="6325553" cy="4389120"/>
          </a:xfrm>
          <a:prstGeom prst="rect">
            <a:avLst/>
          </a:prstGeom>
          <a:noFill/>
          <a:ln>
            <a:noFill/>
          </a:ln>
        </p:spPr>
        <p:txBody>
          <a:bodyPr spcFirstLastPara="1" wrap="square" lIns="102025" tIns="51000" rIns="102025" bIns="51000" anchor="t" anchorCtr="0"/>
          <a:lstStyle>
            <a:lvl1pPr marR="0" lvl="0" algn="l" rtl="0">
              <a:spcBef>
                <a:spcPts val="720"/>
              </a:spcBef>
              <a:spcAft>
                <a:spcPts val="0"/>
              </a:spcAft>
              <a:buClr>
                <a:schemeClr val="dk1"/>
              </a:buClr>
              <a:buSzPts val="3600"/>
              <a:buFont typeface="Arial"/>
              <a:buNone/>
              <a:defRPr sz="3600" b="0" i="0" u="none" strike="noStrike" cap="none">
                <a:solidFill>
                  <a:schemeClr val="dk1"/>
                </a:solidFill>
                <a:latin typeface="Calibri"/>
                <a:ea typeface="Calibri"/>
                <a:cs typeface="Calibri"/>
                <a:sym typeface="Calibri"/>
              </a:defRPr>
            </a:lvl1pPr>
            <a:lvl2pPr marR="0" lvl="1" algn="l" rtl="0">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2pPr>
            <a:lvl3pPr marR="0" lvl="2" algn="l" rtl="0">
              <a:spcBef>
                <a:spcPts val="54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3pPr>
            <a:lvl4pPr marR="0" lvl="3" algn="l" rtl="0">
              <a:spcBef>
                <a:spcPts val="44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4pPr>
            <a:lvl5pPr marR="0" lvl="4" algn="l" rtl="0">
              <a:spcBef>
                <a:spcPts val="44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5pPr>
            <a:lvl6pPr marR="0" lvl="5" algn="l" rtl="0">
              <a:spcBef>
                <a:spcPts val="44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6pPr>
            <a:lvl7pPr marR="0" lvl="6" algn="l" rtl="0">
              <a:spcBef>
                <a:spcPts val="44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7pPr>
            <a:lvl8pPr marR="0" lvl="7" algn="l" rtl="0">
              <a:spcBef>
                <a:spcPts val="44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8pPr>
            <a:lvl9pPr marR="0" lvl="8" algn="l" rtl="0">
              <a:spcBef>
                <a:spcPts val="44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9pPr>
          </a:lstStyle>
          <a:p>
            <a:endParaRPr dirty="0"/>
          </a:p>
        </p:txBody>
      </p:sp>
      <p:sp>
        <p:nvSpPr>
          <p:cNvPr id="68" name="Google Shape;68;p10"/>
          <p:cNvSpPr txBox="1">
            <a:spLocks noGrp="1"/>
          </p:cNvSpPr>
          <p:nvPr>
            <p:ph type="body" idx="1"/>
          </p:nvPr>
        </p:nvSpPr>
        <p:spPr>
          <a:xfrm>
            <a:off x="2066421" y="5725161"/>
            <a:ext cx="6325553" cy="858519"/>
          </a:xfrm>
          <a:prstGeom prst="rect">
            <a:avLst/>
          </a:prstGeom>
          <a:noFill/>
          <a:ln>
            <a:noFill/>
          </a:ln>
        </p:spPr>
        <p:txBody>
          <a:bodyPr spcFirstLastPara="1" wrap="square" lIns="102025" tIns="51000" rIns="102025" bIns="51000" anchor="t" anchorCtr="0"/>
          <a:lstStyle>
            <a:lvl1pPr marL="457200" marR="0" lvl="0" indent="-228600" algn="l" rtl="0">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spcBef>
                <a:spcPts val="26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2pPr>
            <a:lvl3pPr marL="1371600" marR="0" lvl="2" indent="-228600" algn="l" rtl="0">
              <a:spcBef>
                <a:spcPts val="22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3pPr>
            <a:lvl4pPr marL="1828800" marR="0" lvl="3"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527130" y="6780107"/>
            <a:ext cx="2459937" cy="389467"/>
          </a:xfrm>
          <a:prstGeom prst="rect">
            <a:avLst/>
          </a:prstGeom>
          <a:noFill/>
          <a:ln>
            <a:noFill/>
          </a:ln>
        </p:spPr>
        <p:txBody>
          <a:bodyPr spcFirstLastPara="1" wrap="square" lIns="102025" tIns="51000" rIns="102025" bIns="51000" anchor="ctr" anchorCtr="0"/>
          <a:lstStyle>
            <a:lvl1pPr marR="0" lvl="0" algn="l"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dirty="0"/>
          </a:p>
        </p:txBody>
      </p:sp>
      <p:sp>
        <p:nvSpPr>
          <p:cNvPr id="70" name="Google Shape;70;p10"/>
          <p:cNvSpPr txBox="1">
            <a:spLocks noGrp="1"/>
          </p:cNvSpPr>
          <p:nvPr>
            <p:ph type="ftr" idx="11"/>
          </p:nvPr>
        </p:nvSpPr>
        <p:spPr>
          <a:xfrm>
            <a:off x="3602051" y="6780107"/>
            <a:ext cx="3338486" cy="389467"/>
          </a:xfrm>
          <a:prstGeom prst="rect">
            <a:avLst/>
          </a:prstGeom>
          <a:noFill/>
          <a:ln>
            <a:noFill/>
          </a:ln>
        </p:spPr>
        <p:txBody>
          <a:bodyPr spcFirstLastPara="1" wrap="square" lIns="102025" tIns="51000" rIns="102025" bIns="51000" anchor="ctr" anchorCtr="0"/>
          <a:lstStyle>
            <a:lvl1pPr marR="0" lvl="0" algn="ctr"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dirty="0"/>
          </a:p>
        </p:txBody>
      </p:sp>
      <p:sp>
        <p:nvSpPr>
          <p:cNvPr id="71" name="Google Shape;71;p10"/>
          <p:cNvSpPr txBox="1">
            <a:spLocks noGrp="1"/>
          </p:cNvSpPr>
          <p:nvPr>
            <p:ph type="sldNum" idx="12"/>
          </p:nvPr>
        </p:nvSpPr>
        <p:spPr>
          <a:xfrm>
            <a:off x="7555522" y="6780107"/>
            <a:ext cx="2459937" cy="389467"/>
          </a:xfrm>
          <a:prstGeom prst="rect">
            <a:avLst/>
          </a:prstGeom>
          <a:noFill/>
          <a:ln>
            <a:noFill/>
          </a:ln>
        </p:spPr>
        <p:txBody>
          <a:bodyPr spcFirstLastPara="1" wrap="square" lIns="102025" tIns="51000" rIns="102025" bIns="510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839069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F3CA43-9EA8-CA4E-88B5-77FF878F0D05}" type="datetimeFigureOut">
              <a:rPr lang="en-US" smtClean="0"/>
              <a:t>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5FF9AA-F95D-FB48-9ACD-EF030B60DCA1}" type="slidenum">
              <a:rPr lang="en-US" smtClean="0"/>
              <a:t>‹#›</a:t>
            </a:fld>
            <a:endParaRPr lang="en-US" dirty="0"/>
          </a:p>
        </p:txBody>
      </p:sp>
    </p:spTree>
    <p:extLst>
      <p:ext uri="{BB962C8B-B14F-4D97-AF65-F5344CB8AC3E}">
        <p14:creationId xmlns:p14="http://schemas.microsoft.com/office/powerpoint/2010/main" val="624622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27130" y="292947"/>
            <a:ext cx="9488329" cy="1219200"/>
          </a:xfrm>
          <a:prstGeom prst="rect">
            <a:avLst/>
          </a:prstGeom>
          <a:noFill/>
          <a:ln>
            <a:noFill/>
          </a:ln>
        </p:spPr>
        <p:txBody>
          <a:bodyPr spcFirstLastPara="1" wrap="square" lIns="102025" tIns="51000" rIns="102025" bIns="51000" anchor="ctr" anchorCtr="0"/>
          <a:lstStyle>
            <a:lvl1pPr marR="0" lvl="0" algn="ctr" rtl="0">
              <a:spcBef>
                <a:spcPts val="0"/>
              </a:spcBef>
              <a:spcAft>
                <a:spcPts val="0"/>
              </a:spcAft>
              <a:buClr>
                <a:schemeClr val="dk1"/>
              </a:buClr>
              <a:buSzPts val="4900"/>
              <a:buFont typeface="Calibri"/>
              <a:buNone/>
              <a:defRPr sz="49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2857448" y="-623437"/>
            <a:ext cx="4827694" cy="9488329"/>
          </a:xfrm>
          <a:prstGeom prst="rect">
            <a:avLst/>
          </a:prstGeom>
          <a:noFill/>
          <a:ln>
            <a:noFill/>
          </a:ln>
        </p:spPr>
        <p:txBody>
          <a:bodyPr spcFirstLastPara="1" wrap="square" lIns="102025" tIns="51000" rIns="102025" bIns="51000" anchor="t" anchorCtr="0"/>
          <a:lstStyle>
            <a:lvl1pPr marL="457200" marR="0" lvl="0" indent="-457200" algn="l" rtl="0">
              <a:spcBef>
                <a:spcPts val="72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1pPr>
            <a:lvl2pPr marL="914400" marR="0" lvl="1" indent="-425450" algn="l" rtl="0">
              <a:spcBef>
                <a:spcPts val="62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2pPr>
            <a:lvl3pPr marL="1371600" marR="0" lvl="2"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527130" y="6780107"/>
            <a:ext cx="2459937" cy="389467"/>
          </a:xfrm>
          <a:prstGeom prst="rect">
            <a:avLst/>
          </a:prstGeom>
          <a:noFill/>
          <a:ln>
            <a:noFill/>
          </a:ln>
        </p:spPr>
        <p:txBody>
          <a:bodyPr spcFirstLastPara="1" wrap="square" lIns="102025" tIns="51000" rIns="102025" bIns="51000" anchor="ctr" anchorCtr="0"/>
          <a:lstStyle>
            <a:lvl1pPr marR="0" lvl="0" algn="l"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dirty="0"/>
          </a:p>
        </p:txBody>
      </p:sp>
      <p:sp>
        <p:nvSpPr>
          <p:cNvPr id="76" name="Google Shape;76;p11"/>
          <p:cNvSpPr txBox="1">
            <a:spLocks noGrp="1"/>
          </p:cNvSpPr>
          <p:nvPr>
            <p:ph type="ftr" idx="11"/>
          </p:nvPr>
        </p:nvSpPr>
        <p:spPr>
          <a:xfrm>
            <a:off x="3602051" y="6780107"/>
            <a:ext cx="3338486" cy="389467"/>
          </a:xfrm>
          <a:prstGeom prst="rect">
            <a:avLst/>
          </a:prstGeom>
          <a:noFill/>
          <a:ln>
            <a:noFill/>
          </a:ln>
        </p:spPr>
        <p:txBody>
          <a:bodyPr spcFirstLastPara="1" wrap="square" lIns="102025" tIns="51000" rIns="102025" bIns="51000" anchor="ctr" anchorCtr="0"/>
          <a:lstStyle>
            <a:lvl1pPr marR="0" lvl="0" algn="ctr"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dirty="0"/>
          </a:p>
        </p:txBody>
      </p:sp>
      <p:sp>
        <p:nvSpPr>
          <p:cNvPr id="77" name="Google Shape;77;p11"/>
          <p:cNvSpPr txBox="1">
            <a:spLocks noGrp="1"/>
          </p:cNvSpPr>
          <p:nvPr>
            <p:ph type="sldNum" idx="12"/>
          </p:nvPr>
        </p:nvSpPr>
        <p:spPr>
          <a:xfrm>
            <a:off x="7555522" y="6780107"/>
            <a:ext cx="2459937" cy="389467"/>
          </a:xfrm>
          <a:prstGeom prst="rect">
            <a:avLst/>
          </a:prstGeom>
          <a:noFill/>
          <a:ln>
            <a:noFill/>
          </a:ln>
        </p:spPr>
        <p:txBody>
          <a:bodyPr spcFirstLastPara="1" wrap="square" lIns="102025" tIns="51000" rIns="102025" bIns="510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481734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6851941" y="2274272"/>
            <a:ext cx="6656493" cy="2734484"/>
          </a:xfrm>
          <a:prstGeom prst="rect">
            <a:avLst/>
          </a:prstGeom>
          <a:noFill/>
          <a:ln>
            <a:noFill/>
          </a:ln>
        </p:spPr>
        <p:txBody>
          <a:bodyPr spcFirstLastPara="1" wrap="square" lIns="102025" tIns="51000" rIns="102025" bIns="51000" anchor="ctr" anchorCtr="0"/>
          <a:lstStyle>
            <a:lvl1pPr marR="0" lvl="0" algn="ctr" rtl="0">
              <a:spcBef>
                <a:spcPts val="0"/>
              </a:spcBef>
              <a:spcAft>
                <a:spcPts val="0"/>
              </a:spcAft>
              <a:buClr>
                <a:schemeClr val="dk1"/>
              </a:buClr>
              <a:buSzPts val="4900"/>
              <a:buFont typeface="Calibri"/>
              <a:buNone/>
              <a:defRPr sz="49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1294203" y="-373272"/>
            <a:ext cx="6656493" cy="8029572"/>
          </a:xfrm>
          <a:prstGeom prst="rect">
            <a:avLst/>
          </a:prstGeom>
          <a:noFill/>
          <a:ln>
            <a:noFill/>
          </a:ln>
        </p:spPr>
        <p:txBody>
          <a:bodyPr spcFirstLastPara="1" wrap="square" lIns="102025" tIns="51000" rIns="102025" bIns="51000" anchor="t" anchorCtr="0"/>
          <a:lstStyle>
            <a:lvl1pPr marL="457200" marR="0" lvl="0" indent="-457200" algn="l" rtl="0">
              <a:spcBef>
                <a:spcPts val="72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1pPr>
            <a:lvl2pPr marL="914400" marR="0" lvl="1" indent="-425450" algn="l" rtl="0">
              <a:spcBef>
                <a:spcPts val="62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2pPr>
            <a:lvl3pPr marL="1371600" marR="0" lvl="2"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527130" y="6780107"/>
            <a:ext cx="2459937" cy="389467"/>
          </a:xfrm>
          <a:prstGeom prst="rect">
            <a:avLst/>
          </a:prstGeom>
          <a:noFill/>
          <a:ln>
            <a:noFill/>
          </a:ln>
        </p:spPr>
        <p:txBody>
          <a:bodyPr spcFirstLastPara="1" wrap="square" lIns="102025" tIns="51000" rIns="102025" bIns="51000" anchor="ctr" anchorCtr="0"/>
          <a:lstStyle>
            <a:lvl1pPr marR="0" lvl="0" algn="l"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dirty="0"/>
          </a:p>
        </p:txBody>
      </p:sp>
      <p:sp>
        <p:nvSpPr>
          <p:cNvPr id="82" name="Google Shape;82;p12"/>
          <p:cNvSpPr txBox="1">
            <a:spLocks noGrp="1"/>
          </p:cNvSpPr>
          <p:nvPr>
            <p:ph type="ftr" idx="11"/>
          </p:nvPr>
        </p:nvSpPr>
        <p:spPr>
          <a:xfrm>
            <a:off x="3602051" y="6780107"/>
            <a:ext cx="3338486" cy="389467"/>
          </a:xfrm>
          <a:prstGeom prst="rect">
            <a:avLst/>
          </a:prstGeom>
          <a:noFill/>
          <a:ln>
            <a:noFill/>
          </a:ln>
        </p:spPr>
        <p:txBody>
          <a:bodyPr spcFirstLastPara="1" wrap="square" lIns="102025" tIns="51000" rIns="102025" bIns="51000" anchor="ctr" anchorCtr="0"/>
          <a:lstStyle>
            <a:lvl1pPr marR="0" lvl="0" algn="ctr"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dirty="0"/>
          </a:p>
        </p:txBody>
      </p:sp>
      <p:sp>
        <p:nvSpPr>
          <p:cNvPr id="83" name="Google Shape;83;p12"/>
          <p:cNvSpPr txBox="1">
            <a:spLocks noGrp="1"/>
          </p:cNvSpPr>
          <p:nvPr>
            <p:ph type="sldNum" idx="12"/>
          </p:nvPr>
        </p:nvSpPr>
        <p:spPr>
          <a:xfrm>
            <a:off x="7555522" y="6780107"/>
            <a:ext cx="2459937" cy="389467"/>
          </a:xfrm>
          <a:prstGeom prst="rect">
            <a:avLst/>
          </a:prstGeom>
          <a:noFill/>
          <a:ln>
            <a:noFill/>
          </a:ln>
        </p:spPr>
        <p:txBody>
          <a:bodyPr spcFirstLastPara="1" wrap="square" lIns="102025" tIns="51000" rIns="102025" bIns="510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017098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2792" y="4700694"/>
            <a:ext cx="8961200" cy="1452880"/>
          </a:xfrm>
          <a:prstGeom prst="rect">
            <a:avLst/>
          </a:prstGeom>
          <a:noFill/>
          <a:ln>
            <a:noFill/>
          </a:ln>
        </p:spPr>
        <p:txBody>
          <a:bodyPr spcFirstLastPara="1" wrap="square" lIns="102025" tIns="51000" rIns="102025" bIns="51000" anchor="t" anchorCtr="0"/>
          <a:lstStyle>
            <a:lvl1pPr marR="0" lvl="0" algn="l" rtl="0">
              <a:spcBef>
                <a:spcPts val="0"/>
              </a:spcBef>
              <a:spcAft>
                <a:spcPts val="0"/>
              </a:spcAft>
              <a:buClr>
                <a:schemeClr val="dk1"/>
              </a:buClr>
              <a:buSzPts val="4500"/>
              <a:buFont typeface="Calibri"/>
              <a:buNone/>
              <a:defRPr sz="45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txBox="1">
            <a:spLocks noGrp="1"/>
          </p:cNvSpPr>
          <p:nvPr>
            <p:ph type="body" idx="1"/>
          </p:nvPr>
        </p:nvSpPr>
        <p:spPr>
          <a:xfrm>
            <a:off x="832792" y="3100495"/>
            <a:ext cx="8961200" cy="1600199"/>
          </a:xfrm>
          <a:prstGeom prst="rect">
            <a:avLst/>
          </a:prstGeom>
          <a:noFill/>
          <a:ln>
            <a:noFill/>
          </a:ln>
        </p:spPr>
        <p:txBody>
          <a:bodyPr spcFirstLastPara="1" wrap="square" lIns="102025" tIns="51000" rIns="102025" bIns="51000" anchor="b" anchorCtr="0"/>
          <a:lstStyle>
            <a:lvl1pPr marL="457200" marR="0" lvl="0" indent="-228600" algn="l" rtl="0">
              <a:spcBef>
                <a:spcPts val="440"/>
              </a:spcBef>
              <a:spcAft>
                <a:spcPts val="0"/>
              </a:spcAft>
              <a:buClr>
                <a:srgbClr val="888888"/>
              </a:buClr>
              <a:buSzPts val="2200"/>
              <a:buFont typeface="Arial"/>
              <a:buNone/>
              <a:defRPr sz="2200" b="0" i="0" u="none" strike="noStrike" cap="none">
                <a:solidFill>
                  <a:srgbClr val="888888"/>
                </a:solidFill>
                <a:latin typeface="Calibri"/>
                <a:ea typeface="Calibri"/>
                <a:cs typeface="Calibri"/>
                <a:sym typeface="Calibri"/>
              </a:defRPr>
            </a:lvl1pPr>
            <a:lvl2pPr marL="914400" marR="0" lvl="1"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527130" y="6780107"/>
            <a:ext cx="2459937" cy="389467"/>
          </a:xfrm>
          <a:prstGeom prst="rect">
            <a:avLst/>
          </a:prstGeom>
          <a:noFill/>
          <a:ln>
            <a:noFill/>
          </a:ln>
        </p:spPr>
        <p:txBody>
          <a:bodyPr spcFirstLastPara="1" wrap="square" lIns="102025" tIns="51000" rIns="102025" bIns="51000" anchor="ctr" anchorCtr="0"/>
          <a:lstStyle>
            <a:lvl1pPr marR="0" lvl="0" algn="l" rtl="0">
              <a:spcBef>
                <a:spcPts val="0"/>
              </a:spcBef>
              <a:spcAft>
                <a:spcPts val="0"/>
              </a:spcAft>
              <a:buSzPts val="1400"/>
              <a:buNone/>
              <a:defRPr sz="13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pPr marL="0" marR="0" lvl="0" indent="0" algn="l" defTabSz="510189" rtl="0" eaLnBrk="1" fontAlgn="auto" latinLnBrk="0" hangingPunct="1">
              <a:lnSpc>
                <a:spcPct val="100000"/>
              </a:lnSpc>
              <a:spcBef>
                <a:spcPts val="0"/>
              </a:spcBef>
              <a:spcAft>
                <a:spcPts val="0"/>
              </a:spcAft>
              <a:buClrTx/>
              <a:buSzPts val="1400"/>
              <a:buFontTx/>
              <a:buNone/>
              <a:tabLst/>
              <a:defRPr/>
            </a:pPr>
            <a:endParaRPr kumimoji="0" sz="1300" b="0" i="0" u="none" strike="noStrike" kern="1200" cap="none" spc="0" normalizeH="0" baseline="0" noProof="0" dirty="0">
              <a:ln>
                <a:noFill/>
              </a:ln>
              <a:solidFill>
                <a:srgbClr val="888888"/>
              </a:solidFill>
              <a:effectLst/>
              <a:uLnTx/>
              <a:uFillTx/>
              <a:latin typeface="Calibri"/>
              <a:cs typeface="Calibri"/>
              <a:sym typeface="Calibri"/>
            </a:endParaRPr>
          </a:p>
        </p:txBody>
      </p:sp>
      <p:sp>
        <p:nvSpPr>
          <p:cNvPr id="19" name="Google Shape;19;p2"/>
          <p:cNvSpPr txBox="1">
            <a:spLocks noGrp="1"/>
          </p:cNvSpPr>
          <p:nvPr>
            <p:ph type="ftr" idx="11"/>
          </p:nvPr>
        </p:nvSpPr>
        <p:spPr>
          <a:xfrm>
            <a:off x="3602051" y="6780107"/>
            <a:ext cx="3338486" cy="389467"/>
          </a:xfrm>
          <a:prstGeom prst="rect">
            <a:avLst/>
          </a:prstGeom>
          <a:noFill/>
          <a:ln>
            <a:noFill/>
          </a:ln>
        </p:spPr>
        <p:txBody>
          <a:bodyPr spcFirstLastPara="1" wrap="square" lIns="102025" tIns="51000" rIns="102025" bIns="51000" anchor="ctr" anchorCtr="0"/>
          <a:lstStyle>
            <a:lvl1pPr marR="0" lvl="0" algn="ctr" rtl="0">
              <a:spcBef>
                <a:spcPts val="0"/>
              </a:spcBef>
              <a:spcAft>
                <a:spcPts val="0"/>
              </a:spcAft>
              <a:buSzPts val="1400"/>
              <a:buNone/>
              <a:defRPr sz="13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pPr marL="0" marR="0" lvl="0" indent="0" algn="ctr" defTabSz="510189" rtl="0" eaLnBrk="1" fontAlgn="auto" latinLnBrk="0" hangingPunct="1">
              <a:lnSpc>
                <a:spcPct val="100000"/>
              </a:lnSpc>
              <a:spcBef>
                <a:spcPts val="0"/>
              </a:spcBef>
              <a:spcAft>
                <a:spcPts val="0"/>
              </a:spcAft>
              <a:buClrTx/>
              <a:buSzPts val="1400"/>
              <a:buFontTx/>
              <a:buNone/>
              <a:tabLst/>
              <a:defRPr/>
            </a:pPr>
            <a:endParaRPr kumimoji="0" sz="1300" b="0" i="0" u="none" strike="noStrike" kern="1200" cap="none" spc="0" normalizeH="0" baseline="0" noProof="0" dirty="0">
              <a:ln>
                <a:noFill/>
              </a:ln>
              <a:solidFill>
                <a:srgbClr val="888888"/>
              </a:solidFill>
              <a:effectLst/>
              <a:uLnTx/>
              <a:uFillTx/>
              <a:latin typeface="Calibri"/>
              <a:cs typeface="Calibri"/>
              <a:sym typeface="Calibri"/>
            </a:endParaRPr>
          </a:p>
        </p:txBody>
      </p:sp>
      <p:sp>
        <p:nvSpPr>
          <p:cNvPr id="20" name="Google Shape;20;p2"/>
          <p:cNvSpPr txBox="1">
            <a:spLocks noGrp="1"/>
          </p:cNvSpPr>
          <p:nvPr>
            <p:ph type="sldNum" idx="12"/>
          </p:nvPr>
        </p:nvSpPr>
        <p:spPr>
          <a:xfrm>
            <a:off x="7555522" y="6780107"/>
            <a:ext cx="2459937" cy="389467"/>
          </a:xfrm>
          <a:prstGeom prst="rect">
            <a:avLst/>
          </a:prstGeom>
          <a:noFill/>
          <a:ln>
            <a:noFill/>
          </a:ln>
        </p:spPr>
        <p:txBody>
          <a:bodyPr spcFirstLastPara="1" wrap="square" lIns="102025" tIns="51000" rIns="102025" bIns="51000" anchor="ctr" anchorCtr="0">
            <a:noAutofit/>
          </a:bodyPr>
          <a:lstStyle>
            <a:lvl1pPr marL="0" marR="0" lvl="0" indent="0" algn="r" rtl="0">
              <a:spcBef>
                <a:spcPts val="0"/>
              </a:spcBef>
              <a:buNone/>
              <a:defRPr sz="1300" b="0" i="0" u="none" strike="noStrike" cap="none">
                <a:solidFill>
                  <a:srgbClr val="888888"/>
                </a:solidFill>
                <a:latin typeface="Calibri"/>
                <a:ea typeface="Calibri"/>
                <a:cs typeface="Calibri"/>
                <a:sym typeface="Calibri"/>
              </a:defRPr>
            </a:lvl1pPr>
            <a:lvl2pPr marL="0" marR="0" lvl="1" indent="0" algn="r" rtl="0">
              <a:spcBef>
                <a:spcPts val="0"/>
              </a:spcBef>
              <a:buNone/>
              <a:defRPr sz="1300" b="0" i="0" u="none" strike="noStrike" cap="none">
                <a:solidFill>
                  <a:srgbClr val="888888"/>
                </a:solidFill>
                <a:latin typeface="Calibri"/>
                <a:ea typeface="Calibri"/>
                <a:cs typeface="Calibri"/>
                <a:sym typeface="Calibri"/>
              </a:defRPr>
            </a:lvl2pPr>
            <a:lvl3pPr marL="0" marR="0" lvl="2" indent="0" algn="r" rtl="0">
              <a:spcBef>
                <a:spcPts val="0"/>
              </a:spcBef>
              <a:buNone/>
              <a:defRPr sz="1300" b="0" i="0" u="none" strike="noStrike" cap="none">
                <a:solidFill>
                  <a:srgbClr val="888888"/>
                </a:solidFill>
                <a:latin typeface="Calibri"/>
                <a:ea typeface="Calibri"/>
                <a:cs typeface="Calibri"/>
                <a:sym typeface="Calibri"/>
              </a:defRPr>
            </a:lvl3pPr>
            <a:lvl4pPr marL="0" marR="0" lvl="3" indent="0" algn="r" rtl="0">
              <a:spcBef>
                <a:spcPts val="0"/>
              </a:spcBef>
              <a:buNone/>
              <a:defRPr sz="1300" b="0" i="0" u="none" strike="noStrike" cap="none">
                <a:solidFill>
                  <a:srgbClr val="888888"/>
                </a:solidFill>
                <a:latin typeface="Calibri"/>
                <a:ea typeface="Calibri"/>
                <a:cs typeface="Calibri"/>
                <a:sym typeface="Calibri"/>
              </a:defRPr>
            </a:lvl4pPr>
            <a:lvl5pPr marL="0" marR="0" lvl="4" indent="0" algn="r" rtl="0">
              <a:spcBef>
                <a:spcPts val="0"/>
              </a:spcBef>
              <a:buNone/>
              <a:defRPr sz="1300" b="0" i="0" u="none" strike="noStrike" cap="none">
                <a:solidFill>
                  <a:srgbClr val="888888"/>
                </a:solidFill>
                <a:latin typeface="Calibri"/>
                <a:ea typeface="Calibri"/>
                <a:cs typeface="Calibri"/>
                <a:sym typeface="Calibri"/>
              </a:defRPr>
            </a:lvl5pPr>
            <a:lvl6pPr marL="0" marR="0" lvl="5" indent="0" algn="r" rtl="0">
              <a:spcBef>
                <a:spcPts val="0"/>
              </a:spcBef>
              <a:buNone/>
              <a:defRPr sz="1300" b="0" i="0" u="none" strike="noStrike" cap="none">
                <a:solidFill>
                  <a:srgbClr val="888888"/>
                </a:solidFill>
                <a:latin typeface="Calibri"/>
                <a:ea typeface="Calibri"/>
                <a:cs typeface="Calibri"/>
                <a:sym typeface="Calibri"/>
              </a:defRPr>
            </a:lvl6pPr>
            <a:lvl7pPr marL="0" marR="0" lvl="6" indent="0" algn="r" rtl="0">
              <a:spcBef>
                <a:spcPts val="0"/>
              </a:spcBef>
              <a:buNone/>
              <a:defRPr sz="1300" b="0" i="0" u="none" strike="noStrike" cap="none">
                <a:solidFill>
                  <a:srgbClr val="888888"/>
                </a:solidFill>
                <a:latin typeface="Calibri"/>
                <a:ea typeface="Calibri"/>
                <a:cs typeface="Calibri"/>
                <a:sym typeface="Calibri"/>
              </a:defRPr>
            </a:lvl7pPr>
            <a:lvl8pPr marL="0" marR="0" lvl="7" indent="0" algn="r" rtl="0">
              <a:spcBef>
                <a:spcPts val="0"/>
              </a:spcBef>
              <a:buNone/>
              <a:defRPr sz="1300" b="0" i="0" u="none" strike="noStrike" cap="none">
                <a:solidFill>
                  <a:srgbClr val="888888"/>
                </a:solidFill>
                <a:latin typeface="Calibri"/>
                <a:ea typeface="Calibri"/>
                <a:cs typeface="Calibri"/>
                <a:sym typeface="Calibri"/>
              </a:defRPr>
            </a:lvl8pPr>
            <a:lvl9pPr marL="0" marR="0" lvl="8" indent="0" algn="r" rtl="0">
              <a:spcBef>
                <a:spcPts val="0"/>
              </a:spcBef>
              <a:buNone/>
              <a:defRPr sz="1300" b="0" i="0" u="none" strike="noStrike" cap="none">
                <a:solidFill>
                  <a:srgbClr val="888888"/>
                </a:solidFill>
                <a:latin typeface="Calibri"/>
                <a:ea typeface="Calibri"/>
                <a:cs typeface="Calibri"/>
                <a:sym typeface="Calibri"/>
              </a:defRPr>
            </a:lvl9pPr>
          </a:lstStyle>
          <a:p>
            <a:pPr marL="0" marR="0" lvl="0" indent="0" algn="r" defTabSz="510189"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300" b="0" i="0" u="none" strike="noStrike" kern="1200" cap="none" spc="0" normalizeH="0" baseline="0" noProof="0">
                <a:ln>
                  <a:noFill/>
                </a:ln>
                <a:solidFill>
                  <a:srgbClr val="888888"/>
                </a:solidFill>
                <a:effectLst/>
                <a:uLnTx/>
                <a:uFillTx/>
                <a:latin typeface="Calibri"/>
                <a:cs typeface="Calibri"/>
                <a:sym typeface="Calibri"/>
              </a:rPr>
              <a:pPr marL="0" marR="0" lvl="0" indent="0" algn="r" defTabSz="510189" rtl="0" eaLnBrk="1" fontAlgn="auto" latinLnBrk="0" hangingPunct="1">
                <a:lnSpc>
                  <a:spcPct val="100000"/>
                </a:lnSpc>
                <a:spcBef>
                  <a:spcPts val="0"/>
                </a:spcBef>
                <a:spcAft>
                  <a:spcPts val="0"/>
                </a:spcAft>
                <a:buClrTx/>
                <a:buSzTx/>
                <a:buFontTx/>
                <a:buNone/>
                <a:tabLst/>
                <a:defRPr/>
              </a:pPr>
              <a:t>‹#›</a:t>
            </a:fld>
            <a:endParaRPr kumimoji="0" sz="1300" b="0" i="0" u="none" strike="noStrike" kern="120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4285476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792" y="4700694"/>
            <a:ext cx="8961200" cy="145288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832792" y="3100495"/>
            <a:ext cx="8961200" cy="1600199"/>
          </a:xfrm>
        </p:spPr>
        <p:txBody>
          <a:bodyPr anchor="b"/>
          <a:lstStyle>
            <a:lvl1pPr marL="0" indent="0">
              <a:buNone/>
              <a:defRPr sz="2200">
                <a:solidFill>
                  <a:schemeClr val="tx1">
                    <a:tint val="75000"/>
                  </a:schemeClr>
                </a:solidFill>
              </a:defRPr>
            </a:lvl1pPr>
            <a:lvl2pPr marL="510189" indent="0">
              <a:buNone/>
              <a:defRPr sz="2000">
                <a:solidFill>
                  <a:schemeClr val="tx1">
                    <a:tint val="75000"/>
                  </a:schemeClr>
                </a:solidFill>
              </a:defRPr>
            </a:lvl2pPr>
            <a:lvl3pPr marL="1020379" indent="0">
              <a:buNone/>
              <a:defRPr sz="1800">
                <a:solidFill>
                  <a:schemeClr val="tx1">
                    <a:tint val="75000"/>
                  </a:schemeClr>
                </a:solidFill>
              </a:defRPr>
            </a:lvl3pPr>
            <a:lvl4pPr marL="1530568" indent="0">
              <a:buNone/>
              <a:defRPr sz="1600">
                <a:solidFill>
                  <a:schemeClr val="tx1">
                    <a:tint val="75000"/>
                  </a:schemeClr>
                </a:solidFill>
              </a:defRPr>
            </a:lvl4pPr>
            <a:lvl5pPr marL="2040758" indent="0">
              <a:buNone/>
              <a:defRPr sz="1600">
                <a:solidFill>
                  <a:schemeClr val="tx1">
                    <a:tint val="75000"/>
                  </a:schemeClr>
                </a:solidFill>
              </a:defRPr>
            </a:lvl5pPr>
            <a:lvl6pPr marL="2550947" indent="0">
              <a:buNone/>
              <a:defRPr sz="1600">
                <a:solidFill>
                  <a:schemeClr val="tx1">
                    <a:tint val="75000"/>
                  </a:schemeClr>
                </a:solidFill>
              </a:defRPr>
            </a:lvl6pPr>
            <a:lvl7pPr marL="3061137" indent="0">
              <a:buNone/>
              <a:defRPr sz="1600">
                <a:solidFill>
                  <a:schemeClr val="tx1">
                    <a:tint val="75000"/>
                  </a:schemeClr>
                </a:solidFill>
              </a:defRPr>
            </a:lvl7pPr>
            <a:lvl8pPr marL="3571326" indent="0">
              <a:buNone/>
              <a:defRPr sz="1600">
                <a:solidFill>
                  <a:schemeClr val="tx1">
                    <a:tint val="75000"/>
                  </a:schemeClr>
                </a:solidFill>
              </a:defRPr>
            </a:lvl8pPr>
            <a:lvl9pPr marL="408151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F3CA43-9EA8-CA4E-88B5-77FF878F0D05}" type="datetimeFigureOut">
              <a:rPr lang="en-US" smtClean="0"/>
              <a:t>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5FF9AA-F95D-FB48-9ACD-EF030B60DCA1}" type="slidenum">
              <a:rPr lang="en-US" smtClean="0"/>
              <a:t>‹#›</a:t>
            </a:fld>
            <a:endParaRPr lang="en-US" dirty="0"/>
          </a:p>
        </p:txBody>
      </p:sp>
    </p:spTree>
    <p:extLst>
      <p:ext uri="{BB962C8B-B14F-4D97-AF65-F5344CB8AC3E}">
        <p14:creationId xmlns:p14="http://schemas.microsoft.com/office/powerpoint/2010/main" val="3635814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7663" y="1820334"/>
            <a:ext cx="5381113" cy="514942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4485" y="1820334"/>
            <a:ext cx="5382944" cy="514942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F3CA43-9EA8-CA4E-88B5-77FF878F0D05}" type="datetimeFigureOut">
              <a:rPr lang="en-US" smtClean="0"/>
              <a:t>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5FF9AA-F95D-FB48-9ACD-EF030B60DCA1}" type="slidenum">
              <a:rPr lang="en-US" smtClean="0"/>
              <a:t>‹#›</a:t>
            </a:fld>
            <a:endParaRPr lang="en-US" dirty="0"/>
          </a:p>
        </p:txBody>
      </p:sp>
    </p:spTree>
    <p:extLst>
      <p:ext uri="{BB962C8B-B14F-4D97-AF65-F5344CB8AC3E}">
        <p14:creationId xmlns:p14="http://schemas.microsoft.com/office/powerpoint/2010/main" val="369925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7130" y="292947"/>
            <a:ext cx="9488329" cy="1219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27129" y="1637454"/>
            <a:ext cx="4658141" cy="682413"/>
          </a:xfrm>
        </p:spPr>
        <p:txBody>
          <a:bodyPr anchor="b"/>
          <a:lstStyle>
            <a:lvl1pPr marL="0" indent="0">
              <a:buNone/>
              <a:defRPr sz="2700" b="1"/>
            </a:lvl1pPr>
            <a:lvl2pPr marL="510189" indent="0">
              <a:buNone/>
              <a:defRPr sz="2200" b="1"/>
            </a:lvl2pPr>
            <a:lvl3pPr marL="1020379" indent="0">
              <a:buNone/>
              <a:defRPr sz="2000" b="1"/>
            </a:lvl3pPr>
            <a:lvl4pPr marL="1530568" indent="0">
              <a:buNone/>
              <a:defRPr sz="1800" b="1"/>
            </a:lvl4pPr>
            <a:lvl5pPr marL="2040758" indent="0">
              <a:buNone/>
              <a:defRPr sz="1800" b="1"/>
            </a:lvl5pPr>
            <a:lvl6pPr marL="2550947" indent="0">
              <a:buNone/>
              <a:defRPr sz="1800" b="1"/>
            </a:lvl6pPr>
            <a:lvl7pPr marL="3061137" indent="0">
              <a:buNone/>
              <a:defRPr sz="1800" b="1"/>
            </a:lvl7pPr>
            <a:lvl8pPr marL="3571326" indent="0">
              <a:buNone/>
              <a:defRPr sz="1800" b="1"/>
            </a:lvl8pPr>
            <a:lvl9pPr marL="4081516" indent="0">
              <a:buNone/>
              <a:defRPr sz="1800" b="1"/>
            </a:lvl9pPr>
          </a:lstStyle>
          <a:p>
            <a:pPr lvl="0"/>
            <a:r>
              <a:rPr lang="en-US"/>
              <a:t>Click to edit Master text styles</a:t>
            </a:r>
          </a:p>
        </p:txBody>
      </p:sp>
      <p:sp>
        <p:nvSpPr>
          <p:cNvPr id="4" name="Content Placeholder 3"/>
          <p:cNvSpPr>
            <a:spLocks noGrp="1"/>
          </p:cNvSpPr>
          <p:nvPr>
            <p:ph sz="half" idx="2"/>
          </p:nvPr>
        </p:nvSpPr>
        <p:spPr>
          <a:xfrm>
            <a:off x="527129" y="2319867"/>
            <a:ext cx="4658141" cy="4214707"/>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355489" y="1637454"/>
            <a:ext cx="4659970" cy="682413"/>
          </a:xfrm>
        </p:spPr>
        <p:txBody>
          <a:bodyPr anchor="b"/>
          <a:lstStyle>
            <a:lvl1pPr marL="0" indent="0">
              <a:buNone/>
              <a:defRPr sz="2700" b="1"/>
            </a:lvl1pPr>
            <a:lvl2pPr marL="510189" indent="0">
              <a:buNone/>
              <a:defRPr sz="2200" b="1"/>
            </a:lvl2pPr>
            <a:lvl3pPr marL="1020379" indent="0">
              <a:buNone/>
              <a:defRPr sz="2000" b="1"/>
            </a:lvl3pPr>
            <a:lvl4pPr marL="1530568" indent="0">
              <a:buNone/>
              <a:defRPr sz="1800" b="1"/>
            </a:lvl4pPr>
            <a:lvl5pPr marL="2040758" indent="0">
              <a:buNone/>
              <a:defRPr sz="1800" b="1"/>
            </a:lvl5pPr>
            <a:lvl6pPr marL="2550947" indent="0">
              <a:buNone/>
              <a:defRPr sz="1800" b="1"/>
            </a:lvl6pPr>
            <a:lvl7pPr marL="3061137" indent="0">
              <a:buNone/>
              <a:defRPr sz="1800" b="1"/>
            </a:lvl7pPr>
            <a:lvl8pPr marL="3571326" indent="0">
              <a:buNone/>
              <a:defRPr sz="1800" b="1"/>
            </a:lvl8pPr>
            <a:lvl9pPr marL="4081516"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355489" y="2319867"/>
            <a:ext cx="4659970" cy="4214707"/>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F3CA43-9EA8-CA4E-88B5-77FF878F0D05}" type="datetimeFigureOut">
              <a:rPr lang="en-US" smtClean="0"/>
              <a:t>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5FF9AA-F95D-FB48-9ACD-EF030B60DCA1}" type="slidenum">
              <a:rPr lang="en-US" smtClean="0"/>
              <a:t>‹#›</a:t>
            </a:fld>
            <a:endParaRPr lang="en-US" dirty="0"/>
          </a:p>
        </p:txBody>
      </p:sp>
    </p:spTree>
    <p:extLst>
      <p:ext uri="{BB962C8B-B14F-4D97-AF65-F5344CB8AC3E}">
        <p14:creationId xmlns:p14="http://schemas.microsoft.com/office/powerpoint/2010/main" val="2161753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F3CA43-9EA8-CA4E-88B5-77FF878F0D05}" type="datetimeFigureOut">
              <a:rPr lang="en-US" smtClean="0"/>
              <a:t>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5FF9AA-F95D-FB48-9ACD-EF030B60DCA1}" type="slidenum">
              <a:rPr lang="en-US" smtClean="0"/>
              <a:t>‹#›</a:t>
            </a:fld>
            <a:endParaRPr lang="en-US" dirty="0"/>
          </a:p>
        </p:txBody>
      </p:sp>
    </p:spTree>
    <p:extLst>
      <p:ext uri="{BB962C8B-B14F-4D97-AF65-F5344CB8AC3E}">
        <p14:creationId xmlns:p14="http://schemas.microsoft.com/office/powerpoint/2010/main" val="1774620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F3CA43-9EA8-CA4E-88B5-77FF878F0D05}" type="datetimeFigureOut">
              <a:rPr lang="en-US" smtClean="0"/>
              <a:t>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5FF9AA-F95D-FB48-9ACD-EF030B60DCA1}" type="slidenum">
              <a:rPr lang="en-US" smtClean="0"/>
              <a:t>‹#›</a:t>
            </a:fld>
            <a:endParaRPr lang="en-US" dirty="0"/>
          </a:p>
        </p:txBody>
      </p:sp>
    </p:spTree>
    <p:extLst>
      <p:ext uri="{BB962C8B-B14F-4D97-AF65-F5344CB8AC3E}">
        <p14:creationId xmlns:p14="http://schemas.microsoft.com/office/powerpoint/2010/main" val="620085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7130" y="291253"/>
            <a:ext cx="3468439" cy="123952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4121859" y="291254"/>
            <a:ext cx="5893600" cy="6243321"/>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27130" y="1530774"/>
            <a:ext cx="3468439" cy="5003801"/>
          </a:xfrm>
        </p:spPr>
        <p:txBody>
          <a:bodyPr/>
          <a:lstStyle>
            <a:lvl1pPr marL="0" indent="0">
              <a:buNone/>
              <a:defRPr sz="1600"/>
            </a:lvl1pPr>
            <a:lvl2pPr marL="510189" indent="0">
              <a:buNone/>
              <a:defRPr sz="1300"/>
            </a:lvl2pPr>
            <a:lvl3pPr marL="1020379" indent="0">
              <a:buNone/>
              <a:defRPr sz="1100"/>
            </a:lvl3pPr>
            <a:lvl4pPr marL="1530568" indent="0">
              <a:buNone/>
              <a:defRPr sz="1000"/>
            </a:lvl4pPr>
            <a:lvl5pPr marL="2040758" indent="0">
              <a:buNone/>
              <a:defRPr sz="1000"/>
            </a:lvl5pPr>
            <a:lvl6pPr marL="2550947" indent="0">
              <a:buNone/>
              <a:defRPr sz="1000"/>
            </a:lvl6pPr>
            <a:lvl7pPr marL="3061137" indent="0">
              <a:buNone/>
              <a:defRPr sz="1000"/>
            </a:lvl7pPr>
            <a:lvl8pPr marL="3571326" indent="0">
              <a:buNone/>
              <a:defRPr sz="1000"/>
            </a:lvl8pPr>
            <a:lvl9pPr marL="408151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F3CA43-9EA8-CA4E-88B5-77FF878F0D05}" type="datetimeFigureOut">
              <a:rPr lang="en-US" smtClean="0"/>
              <a:t>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5FF9AA-F95D-FB48-9ACD-EF030B60DCA1}" type="slidenum">
              <a:rPr lang="en-US" smtClean="0"/>
              <a:t>‹#›</a:t>
            </a:fld>
            <a:endParaRPr lang="en-US" dirty="0"/>
          </a:p>
        </p:txBody>
      </p:sp>
    </p:spTree>
    <p:extLst>
      <p:ext uri="{BB962C8B-B14F-4D97-AF65-F5344CB8AC3E}">
        <p14:creationId xmlns:p14="http://schemas.microsoft.com/office/powerpoint/2010/main" val="1332353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66421" y="5120640"/>
            <a:ext cx="6325553" cy="604521"/>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2066421" y="653627"/>
            <a:ext cx="6325553" cy="4389120"/>
          </a:xfrm>
        </p:spPr>
        <p:txBody>
          <a:bodyPr/>
          <a:lstStyle>
            <a:lvl1pPr marL="0" indent="0">
              <a:buNone/>
              <a:defRPr sz="3600"/>
            </a:lvl1pPr>
            <a:lvl2pPr marL="510189" indent="0">
              <a:buNone/>
              <a:defRPr sz="3100"/>
            </a:lvl2pPr>
            <a:lvl3pPr marL="1020379" indent="0">
              <a:buNone/>
              <a:defRPr sz="2700"/>
            </a:lvl3pPr>
            <a:lvl4pPr marL="1530568" indent="0">
              <a:buNone/>
              <a:defRPr sz="2200"/>
            </a:lvl4pPr>
            <a:lvl5pPr marL="2040758" indent="0">
              <a:buNone/>
              <a:defRPr sz="2200"/>
            </a:lvl5pPr>
            <a:lvl6pPr marL="2550947" indent="0">
              <a:buNone/>
              <a:defRPr sz="2200"/>
            </a:lvl6pPr>
            <a:lvl7pPr marL="3061137" indent="0">
              <a:buNone/>
              <a:defRPr sz="2200"/>
            </a:lvl7pPr>
            <a:lvl8pPr marL="3571326" indent="0">
              <a:buNone/>
              <a:defRPr sz="2200"/>
            </a:lvl8pPr>
            <a:lvl9pPr marL="4081516" indent="0">
              <a:buNone/>
              <a:defRPr sz="2200"/>
            </a:lvl9pPr>
          </a:lstStyle>
          <a:p>
            <a:endParaRPr lang="en-US" dirty="0"/>
          </a:p>
        </p:txBody>
      </p:sp>
      <p:sp>
        <p:nvSpPr>
          <p:cNvPr id="4" name="Text Placeholder 3"/>
          <p:cNvSpPr>
            <a:spLocks noGrp="1"/>
          </p:cNvSpPr>
          <p:nvPr>
            <p:ph type="body" sz="half" idx="2"/>
          </p:nvPr>
        </p:nvSpPr>
        <p:spPr>
          <a:xfrm>
            <a:off x="2066421" y="5725161"/>
            <a:ext cx="6325553" cy="858519"/>
          </a:xfrm>
        </p:spPr>
        <p:txBody>
          <a:bodyPr/>
          <a:lstStyle>
            <a:lvl1pPr marL="0" indent="0">
              <a:buNone/>
              <a:defRPr sz="1600"/>
            </a:lvl1pPr>
            <a:lvl2pPr marL="510189" indent="0">
              <a:buNone/>
              <a:defRPr sz="1300"/>
            </a:lvl2pPr>
            <a:lvl3pPr marL="1020379" indent="0">
              <a:buNone/>
              <a:defRPr sz="1100"/>
            </a:lvl3pPr>
            <a:lvl4pPr marL="1530568" indent="0">
              <a:buNone/>
              <a:defRPr sz="1000"/>
            </a:lvl4pPr>
            <a:lvl5pPr marL="2040758" indent="0">
              <a:buNone/>
              <a:defRPr sz="1000"/>
            </a:lvl5pPr>
            <a:lvl6pPr marL="2550947" indent="0">
              <a:buNone/>
              <a:defRPr sz="1000"/>
            </a:lvl6pPr>
            <a:lvl7pPr marL="3061137" indent="0">
              <a:buNone/>
              <a:defRPr sz="1000"/>
            </a:lvl7pPr>
            <a:lvl8pPr marL="3571326" indent="0">
              <a:buNone/>
              <a:defRPr sz="1000"/>
            </a:lvl8pPr>
            <a:lvl9pPr marL="408151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F3CA43-9EA8-CA4E-88B5-77FF878F0D05}" type="datetimeFigureOut">
              <a:rPr lang="en-US" smtClean="0"/>
              <a:t>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5FF9AA-F95D-FB48-9ACD-EF030B60DCA1}" type="slidenum">
              <a:rPr lang="en-US" smtClean="0"/>
              <a:t>‹#›</a:t>
            </a:fld>
            <a:endParaRPr lang="en-US" dirty="0"/>
          </a:p>
        </p:txBody>
      </p:sp>
    </p:spTree>
    <p:extLst>
      <p:ext uri="{BB962C8B-B14F-4D97-AF65-F5344CB8AC3E}">
        <p14:creationId xmlns:p14="http://schemas.microsoft.com/office/powerpoint/2010/main" val="1262949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7130" y="292947"/>
            <a:ext cx="9488329" cy="1219200"/>
          </a:xfrm>
          <a:prstGeom prst="rect">
            <a:avLst/>
          </a:prstGeom>
        </p:spPr>
        <p:txBody>
          <a:bodyPr vert="horz" lIns="102038" tIns="51019" rIns="102038" bIns="51019" rtlCol="0" anchor="ctr">
            <a:normAutofit/>
          </a:bodyPr>
          <a:lstStyle/>
          <a:p>
            <a:r>
              <a:rPr lang="en-US"/>
              <a:t>Click to edit Master title style</a:t>
            </a:r>
          </a:p>
        </p:txBody>
      </p:sp>
      <p:sp>
        <p:nvSpPr>
          <p:cNvPr id="3" name="Text Placeholder 2"/>
          <p:cNvSpPr>
            <a:spLocks noGrp="1"/>
          </p:cNvSpPr>
          <p:nvPr>
            <p:ph type="body" idx="1"/>
          </p:nvPr>
        </p:nvSpPr>
        <p:spPr>
          <a:xfrm>
            <a:off x="527130" y="1706880"/>
            <a:ext cx="9488329" cy="4827694"/>
          </a:xfrm>
          <a:prstGeom prst="rect">
            <a:avLst/>
          </a:prstGeom>
        </p:spPr>
        <p:txBody>
          <a:bodyPr vert="horz" lIns="102038" tIns="51019" rIns="102038" bIns="510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27130" y="6780107"/>
            <a:ext cx="2459937" cy="389467"/>
          </a:xfrm>
          <a:prstGeom prst="rect">
            <a:avLst/>
          </a:prstGeom>
        </p:spPr>
        <p:txBody>
          <a:bodyPr vert="horz" lIns="102038" tIns="51019" rIns="102038" bIns="51019" rtlCol="0" anchor="ctr"/>
          <a:lstStyle>
            <a:lvl1pPr algn="l">
              <a:defRPr sz="1300">
                <a:solidFill>
                  <a:schemeClr val="tx1">
                    <a:tint val="75000"/>
                  </a:schemeClr>
                </a:solidFill>
              </a:defRPr>
            </a:lvl1pPr>
          </a:lstStyle>
          <a:p>
            <a:fld id="{66F3CA43-9EA8-CA4E-88B5-77FF878F0D05}" type="datetimeFigureOut">
              <a:rPr lang="en-US" smtClean="0"/>
              <a:t>1/2/2019</a:t>
            </a:fld>
            <a:endParaRPr lang="en-US" dirty="0"/>
          </a:p>
        </p:txBody>
      </p:sp>
      <p:sp>
        <p:nvSpPr>
          <p:cNvPr id="5" name="Footer Placeholder 4"/>
          <p:cNvSpPr>
            <a:spLocks noGrp="1"/>
          </p:cNvSpPr>
          <p:nvPr>
            <p:ph type="ftr" sz="quarter" idx="3"/>
          </p:nvPr>
        </p:nvSpPr>
        <p:spPr>
          <a:xfrm>
            <a:off x="3602051" y="6780107"/>
            <a:ext cx="3338486" cy="389467"/>
          </a:xfrm>
          <a:prstGeom prst="rect">
            <a:avLst/>
          </a:prstGeom>
        </p:spPr>
        <p:txBody>
          <a:bodyPr vert="horz" lIns="102038" tIns="51019" rIns="102038" bIns="51019"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555522" y="6780107"/>
            <a:ext cx="2459937" cy="389467"/>
          </a:xfrm>
          <a:prstGeom prst="rect">
            <a:avLst/>
          </a:prstGeom>
        </p:spPr>
        <p:txBody>
          <a:bodyPr vert="horz" lIns="102038" tIns="51019" rIns="102038" bIns="51019" rtlCol="0" anchor="ctr"/>
          <a:lstStyle>
            <a:lvl1pPr algn="r">
              <a:defRPr sz="1300">
                <a:solidFill>
                  <a:schemeClr val="tx1">
                    <a:tint val="75000"/>
                  </a:schemeClr>
                </a:solidFill>
              </a:defRPr>
            </a:lvl1pPr>
          </a:lstStyle>
          <a:p>
            <a:fld id="{A05FF9AA-F95D-FB48-9ACD-EF030B60DCA1}" type="slidenum">
              <a:rPr lang="en-US" smtClean="0"/>
              <a:t>‹#›</a:t>
            </a:fld>
            <a:endParaRPr lang="en-US" dirty="0"/>
          </a:p>
        </p:txBody>
      </p:sp>
    </p:spTree>
    <p:extLst>
      <p:ext uri="{BB962C8B-B14F-4D97-AF65-F5344CB8AC3E}">
        <p14:creationId xmlns:p14="http://schemas.microsoft.com/office/powerpoint/2010/main" val="513612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10189" rtl="0" eaLnBrk="1" latinLnBrk="0" hangingPunct="1">
        <a:spcBef>
          <a:spcPct val="0"/>
        </a:spcBef>
        <a:buNone/>
        <a:defRPr sz="4900" kern="1200">
          <a:solidFill>
            <a:schemeClr val="tx1"/>
          </a:solidFill>
          <a:latin typeface="+mj-lt"/>
          <a:ea typeface="+mj-ea"/>
          <a:cs typeface="+mj-cs"/>
        </a:defRPr>
      </a:lvl1pPr>
    </p:titleStyle>
    <p:bodyStyle>
      <a:lvl1pPr marL="382642" indent="-382642" algn="l" defTabSz="510189" rtl="0" eaLnBrk="1" latinLnBrk="0" hangingPunct="1">
        <a:spcBef>
          <a:spcPct val="20000"/>
        </a:spcBef>
        <a:buFont typeface="Arial"/>
        <a:buChar char="•"/>
        <a:defRPr sz="3600" kern="1200">
          <a:solidFill>
            <a:schemeClr val="tx1"/>
          </a:solidFill>
          <a:latin typeface="+mn-lt"/>
          <a:ea typeface="+mn-ea"/>
          <a:cs typeface="+mn-cs"/>
        </a:defRPr>
      </a:lvl1pPr>
      <a:lvl2pPr marL="829058" indent="-318868" algn="l" defTabSz="510189" rtl="0" eaLnBrk="1" latinLnBrk="0" hangingPunct="1">
        <a:spcBef>
          <a:spcPct val="20000"/>
        </a:spcBef>
        <a:buFont typeface="Arial"/>
        <a:buChar char="–"/>
        <a:defRPr sz="3100" kern="1200">
          <a:solidFill>
            <a:schemeClr val="tx1"/>
          </a:solidFill>
          <a:latin typeface="+mn-lt"/>
          <a:ea typeface="+mn-ea"/>
          <a:cs typeface="+mn-cs"/>
        </a:defRPr>
      </a:lvl2pPr>
      <a:lvl3pPr marL="1275474" indent="-255095" algn="l" defTabSz="510189" rtl="0" eaLnBrk="1" latinLnBrk="0" hangingPunct="1">
        <a:spcBef>
          <a:spcPct val="20000"/>
        </a:spcBef>
        <a:buFont typeface="Arial"/>
        <a:buChar char="•"/>
        <a:defRPr sz="2700" kern="1200">
          <a:solidFill>
            <a:schemeClr val="tx1"/>
          </a:solidFill>
          <a:latin typeface="+mn-lt"/>
          <a:ea typeface="+mn-ea"/>
          <a:cs typeface="+mn-cs"/>
        </a:defRPr>
      </a:lvl3pPr>
      <a:lvl4pPr marL="1785663" indent="-255095" algn="l" defTabSz="510189" rtl="0" eaLnBrk="1" latinLnBrk="0" hangingPunct="1">
        <a:spcBef>
          <a:spcPct val="20000"/>
        </a:spcBef>
        <a:buFont typeface="Arial"/>
        <a:buChar char="–"/>
        <a:defRPr sz="2200" kern="1200">
          <a:solidFill>
            <a:schemeClr val="tx1"/>
          </a:solidFill>
          <a:latin typeface="+mn-lt"/>
          <a:ea typeface="+mn-ea"/>
          <a:cs typeface="+mn-cs"/>
        </a:defRPr>
      </a:lvl4pPr>
      <a:lvl5pPr marL="2295853" indent="-255095" algn="l" defTabSz="510189" rtl="0" eaLnBrk="1" latinLnBrk="0" hangingPunct="1">
        <a:spcBef>
          <a:spcPct val="20000"/>
        </a:spcBef>
        <a:buFont typeface="Arial"/>
        <a:buChar char="»"/>
        <a:defRPr sz="2200" kern="1200">
          <a:solidFill>
            <a:schemeClr val="tx1"/>
          </a:solidFill>
          <a:latin typeface="+mn-lt"/>
          <a:ea typeface="+mn-ea"/>
          <a:cs typeface="+mn-cs"/>
        </a:defRPr>
      </a:lvl5pPr>
      <a:lvl6pPr marL="2806042" indent="-255095" algn="l" defTabSz="510189" rtl="0" eaLnBrk="1" latinLnBrk="0" hangingPunct="1">
        <a:spcBef>
          <a:spcPct val="20000"/>
        </a:spcBef>
        <a:buFont typeface="Arial"/>
        <a:buChar char="•"/>
        <a:defRPr sz="2200" kern="1200">
          <a:solidFill>
            <a:schemeClr val="tx1"/>
          </a:solidFill>
          <a:latin typeface="+mn-lt"/>
          <a:ea typeface="+mn-ea"/>
          <a:cs typeface="+mn-cs"/>
        </a:defRPr>
      </a:lvl6pPr>
      <a:lvl7pPr marL="3316232" indent="-255095" algn="l" defTabSz="510189" rtl="0" eaLnBrk="1" latinLnBrk="0" hangingPunct="1">
        <a:spcBef>
          <a:spcPct val="20000"/>
        </a:spcBef>
        <a:buFont typeface="Arial"/>
        <a:buChar char="•"/>
        <a:defRPr sz="2200" kern="1200">
          <a:solidFill>
            <a:schemeClr val="tx1"/>
          </a:solidFill>
          <a:latin typeface="+mn-lt"/>
          <a:ea typeface="+mn-ea"/>
          <a:cs typeface="+mn-cs"/>
        </a:defRPr>
      </a:lvl7pPr>
      <a:lvl8pPr marL="3826421" indent="-255095" algn="l" defTabSz="510189" rtl="0" eaLnBrk="1" latinLnBrk="0" hangingPunct="1">
        <a:spcBef>
          <a:spcPct val="20000"/>
        </a:spcBef>
        <a:buFont typeface="Arial"/>
        <a:buChar char="•"/>
        <a:defRPr sz="2200" kern="1200">
          <a:solidFill>
            <a:schemeClr val="tx1"/>
          </a:solidFill>
          <a:latin typeface="+mn-lt"/>
          <a:ea typeface="+mn-ea"/>
          <a:cs typeface="+mn-cs"/>
        </a:defRPr>
      </a:lvl8pPr>
      <a:lvl9pPr marL="4336611" indent="-255095" algn="l" defTabSz="510189"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10189" rtl="0" eaLnBrk="1" latinLnBrk="0" hangingPunct="1">
        <a:defRPr sz="2000" kern="1200">
          <a:solidFill>
            <a:schemeClr val="tx1"/>
          </a:solidFill>
          <a:latin typeface="+mn-lt"/>
          <a:ea typeface="+mn-ea"/>
          <a:cs typeface="+mn-cs"/>
        </a:defRPr>
      </a:lvl1pPr>
      <a:lvl2pPr marL="510189" algn="l" defTabSz="510189" rtl="0" eaLnBrk="1" latinLnBrk="0" hangingPunct="1">
        <a:defRPr sz="2000" kern="1200">
          <a:solidFill>
            <a:schemeClr val="tx1"/>
          </a:solidFill>
          <a:latin typeface="+mn-lt"/>
          <a:ea typeface="+mn-ea"/>
          <a:cs typeface="+mn-cs"/>
        </a:defRPr>
      </a:lvl2pPr>
      <a:lvl3pPr marL="1020379" algn="l" defTabSz="510189" rtl="0" eaLnBrk="1" latinLnBrk="0" hangingPunct="1">
        <a:defRPr sz="2000" kern="1200">
          <a:solidFill>
            <a:schemeClr val="tx1"/>
          </a:solidFill>
          <a:latin typeface="+mn-lt"/>
          <a:ea typeface="+mn-ea"/>
          <a:cs typeface="+mn-cs"/>
        </a:defRPr>
      </a:lvl3pPr>
      <a:lvl4pPr marL="1530568" algn="l" defTabSz="510189" rtl="0" eaLnBrk="1" latinLnBrk="0" hangingPunct="1">
        <a:defRPr sz="2000" kern="1200">
          <a:solidFill>
            <a:schemeClr val="tx1"/>
          </a:solidFill>
          <a:latin typeface="+mn-lt"/>
          <a:ea typeface="+mn-ea"/>
          <a:cs typeface="+mn-cs"/>
        </a:defRPr>
      </a:lvl4pPr>
      <a:lvl5pPr marL="2040758" algn="l" defTabSz="510189" rtl="0" eaLnBrk="1" latinLnBrk="0" hangingPunct="1">
        <a:defRPr sz="2000" kern="1200">
          <a:solidFill>
            <a:schemeClr val="tx1"/>
          </a:solidFill>
          <a:latin typeface="+mn-lt"/>
          <a:ea typeface="+mn-ea"/>
          <a:cs typeface="+mn-cs"/>
        </a:defRPr>
      </a:lvl5pPr>
      <a:lvl6pPr marL="2550947" algn="l" defTabSz="510189" rtl="0" eaLnBrk="1" latinLnBrk="0" hangingPunct="1">
        <a:defRPr sz="2000" kern="1200">
          <a:solidFill>
            <a:schemeClr val="tx1"/>
          </a:solidFill>
          <a:latin typeface="+mn-lt"/>
          <a:ea typeface="+mn-ea"/>
          <a:cs typeface="+mn-cs"/>
        </a:defRPr>
      </a:lvl6pPr>
      <a:lvl7pPr marL="3061137" algn="l" defTabSz="510189" rtl="0" eaLnBrk="1" latinLnBrk="0" hangingPunct="1">
        <a:defRPr sz="2000" kern="1200">
          <a:solidFill>
            <a:schemeClr val="tx1"/>
          </a:solidFill>
          <a:latin typeface="+mn-lt"/>
          <a:ea typeface="+mn-ea"/>
          <a:cs typeface="+mn-cs"/>
        </a:defRPr>
      </a:lvl7pPr>
      <a:lvl8pPr marL="3571326" algn="l" defTabSz="510189" rtl="0" eaLnBrk="1" latinLnBrk="0" hangingPunct="1">
        <a:defRPr sz="2000" kern="1200">
          <a:solidFill>
            <a:schemeClr val="tx1"/>
          </a:solidFill>
          <a:latin typeface="+mn-lt"/>
          <a:ea typeface="+mn-ea"/>
          <a:cs typeface="+mn-cs"/>
        </a:defRPr>
      </a:lvl8pPr>
      <a:lvl9pPr marL="4081516" algn="l" defTabSz="510189"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27130" y="292947"/>
            <a:ext cx="9488329" cy="1219200"/>
          </a:xfrm>
          <a:prstGeom prst="rect">
            <a:avLst/>
          </a:prstGeom>
          <a:noFill/>
          <a:ln>
            <a:noFill/>
          </a:ln>
        </p:spPr>
        <p:txBody>
          <a:bodyPr spcFirstLastPara="1" wrap="square" lIns="102025" tIns="51000" rIns="102025" bIns="51000" anchor="ctr" anchorCtr="0"/>
          <a:lstStyle>
            <a:lvl1pPr marR="0" lvl="0" algn="ctr" rtl="0">
              <a:spcBef>
                <a:spcPts val="0"/>
              </a:spcBef>
              <a:spcAft>
                <a:spcPts val="0"/>
              </a:spcAft>
              <a:buClr>
                <a:schemeClr val="dk1"/>
              </a:buClr>
              <a:buSzPts val="4900"/>
              <a:buFont typeface="Calibri"/>
              <a:buNone/>
              <a:defRPr sz="49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27130" y="1706880"/>
            <a:ext cx="9488329" cy="4827694"/>
          </a:xfrm>
          <a:prstGeom prst="rect">
            <a:avLst/>
          </a:prstGeom>
          <a:noFill/>
          <a:ln>
            <a:noFill/>
          </a:ln>
        </p:spPr>
        <p:txBody>
          <a:bodyPr spcFirstLastPara="1" wrap="square" lIns="102025" tIns="51000" rIns="102025" bIns="51000" anchor="t" anchorCtr="0"/>
          <a:lstStyle>
            <a:lvl1pPr marL="457200" marR="0" lvl="0" indent="-457200" algn="l" rtl="0">
              <a:spcBef>
                <a:spcPts val="72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1pPr>
            <a:lvl2pPr marL="914400" marR="0" lvl="1" indent="-425450" algn="l" rtl="0">
              <a:spcBef>
                <a:spcPts val="62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2pPr>
            <a:lvl3pPr marL="1371600" marR="0" lvl="2"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27130" y="6780107"/>
            <a:ext cx="2459937" cy="389467"/>
          </a:xfrm>
          <a:prstGeom prst="rect">
            <a:avLst/>
          </a:prstGeom>
          <a:noFill/>
          <a:ln>
            <a:noFill/>
          </a:ln>
        </p:spPr>
        <p:txBody>
          <a:bodyPr spcFirstLastPara="1" wrap="square" lIns="102025" tIns="51000" rIns="102025" bIns="51000" anchor="ctr" anchorCtr="0"/>
          <a:lstStyle>
            <a:lvl1pPr marR="0" lvl="0" algn="l" rtl="0">
              <a:spcBef>
                <a:spcPts val="0"/>
              </a:spcBef>
              <a:spcAft>
                <a:spcPts val="0"/>
              </a:spcAft>
              <a:buSzPts val="1400"/>
              <a:buNone/>
              <a:defRPr sz="13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dirty="0"/>
          </a:p>
        </p:txBody>
      </p:sp>
      <p:sp>
        <p:nvSpPr>
          <p:cNvPr id="13" name="Google Shape;13;p1"/>
          <p:cNvSpPr txBox="1">
            <a:spLocks noGrp="1"/>
          </p:cNvSpPr>
          <p:nvPr>
            <p:ph type="ftr" idx="11"/>
          </p:nvPr>
        </p:nvSpPr>
        <p:spPr>
          <a:xfrm>
            <a:off x="3602051" y="6780107"/>
            <a:ext cx="3338486" cy="389467"/>
          </a:xfrm>
          <a:prstGeom prst="rect">
            <a:avLst/>
          </a:prstGeom>
          <a:noFill/>
          <a:ln>
            <a:noFill/>
          </a:ln>
        </p:spPr>
        <p:txBody>
          <a:bodyPr spcFirstLastPara="1" wrap="square" lIns="102025" tIns="51000" rIns="102025" bIns="51000" anchor="ctr" anchorCtr="0"/>
          <a:lstStyle>
            <a:lvl1pPr marR="0" lvl="0" algn="ctr" rtl="0">
              <a:spcBef>
                <a:spcPts val="0"/>
              </a:spcBef>
              <a:spcAft>
                <a:spcPts val="0"/>
              </a:spcAft>
              <a:buSzPts val="1400"/>
              <a:buNone/>
              <a:defRPr sz="13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dirty="0"/>
          </a:p>
        </p:txBody>
      </p:sp>
      <p:sp>
        <p:nvSpPr>
          <p:cNvPr id="14" name="Google Shape;14;p1"/>
          <p:cNvSpPr txBox="1">
            <a:spLocks noGrp="1"/>
          </p:cNvSpPr>
          <p:nvPr>
            <p:ph type="sldNum" idx="12"/>
          </p:nvPr>
        </p:nvSpPr>
        <p:spPr>
          <a:xfrm>
            <a:off x="7555522" y="6780107"/>
            <a:ext cx="2459937" cy="389467"/>
          </a:xfrm>
          <a:prstGeom prst="rect">
            <a:avLst/>
          </a:prstGeom>
          <a:noFill/>
          <a:ln>
            <a:noFill/>
          </a:ln>
        </p:spPr>
        <p:txBody>
          <a:bodyPr spcFirstLastPara="1" wrap="square" lIns="102025" tIns="51000" rIns="102025" bIns="51000" anchor="ctr" anchorCtr="0">
            <a:noAutofit/>
          </a:bodyPr>
          <a:lstStyle>
            <a:lvl1pPr marL="0" marR="0" lvl="0" indent="0" algn="r" rtl="0">
              <a:spcBef>
                <a:spcPts val="0"/>
              </a:spcBef>
              <a:buNone/>
              <a:defRPr sz="1300" b="0" i="0" u="none" strike="noStrike" cap="none">
                <a:solidFill>
                  <a:srgbClr val="888888"/>
                </a:solidFill>
                <a:latin typeface="Calibri"/>
                <a:ea typeface="Calibri"/>
                <a:cs typeface="Calibri"/>
                <a:sym typeface="Calibri"/>
              </a:defRPr>
            </a:lvl1pPr>
            <a:lvl2pPr marL="0" marR="0" lvl="1" indent="0" algn="r" rtl="0">
              <a:spcBef>
                <a:spcPts val="0"/>
              </a:spcBef>
              <a:buNone/>
              <a:defRPr sz="1300" b="0" i="0" u="none" strike="noStrike" cap="none">
                <a:solidFill>
                  <a:srgbClr val="888888"/>
                </a:solidFill>
                <a:latin typeface="Calibri"/>
                <a:ea typeface="Calibri"/>
                <a:cs typeface="Calibri"/>
                <a:sym typeface="Calibri"/>
              </a:defRPr>
            </a:lvl2pPr>
            <a:lvl3pPr marL="0" marR="0" lvl="2" indent="0" algn="r" rtl="0">
              <a:spcBef>
                <a:spcPts val="0"/>
              </a:spcBef>
              <a:buNone/>
              <a:defRPr sz="1300" b="0" i="0" u="none" strike="noStrike" cap="none">
                <a:solidFill>
                  <a:srgbClr val="888888"/>
                </a:solidFill>
                <a:latin typeface="Calibri"/>
                <a:ea typeface="Calibri"/>
                <a:cs typeface="Calibri"/>
                <a:sym typeface="Calibri"/>
              </a:defRPr>
            </a:lvl3pPr>
            <a:lvl4pPr marL="0" marR="0" lvl="3" indent="0" algn="r" rtl="0">
              <a:spcBef>
                <a:spcPts val="0"/>
              </a:spcBef>
              <a:buNone/>
              <a:defRPr sz="1300" b="0" i="0" u="none" strike="noStrike" cap="none">
                <a:solidFill>
                  <a:srgbClr val="888888"/>
                </a:solidFill>
                <a:latin typeface="Calibri"/>
                <a:ea typeface="Calibri"/>
                <a:cs typeface="Calibri"/>
                <a:sym typeface="Calibri"/>
              </a:defRPr>
            </a:lvl4pPr>
            <a:lvl5pPr marL="0" marR="0" lvl="4" indent="0" algn="r" rtl="0">
              <a:spcBef>
                <a:spcPts val="0"/>
              </a:spcBef>
              <a:buNone/>
              <a:defRPr sz="1300" b="0" i="0" u="none" strike="noStrike" cap="none">
                <a:solidFill>
                  <a:srgbClr val="888888"/>
                </a:solidFill>
                <a:latin typeface="Calibri"/>
                <a:ea typeface="Calibri"/>
                <a:cs typeface="Calibri"/>
                <a:sym typeface="Calibri"/>
              </a:defRPr>
            </a:lvl5pPr>
            <a:lvl6pPr marL="0" marR="0" lvl="5" indent="0" algn="r" rtl="0">
              <a:spcBef>
                <a:spcPts val="0"/>
              </a:spcBef>
              <a:buNone/>
              <a:defRPr sz="1300" b="0" i="0" u="none" strike="noStrike" cap="none">
                <a:solidFill>
                  <a:srgbClr val="888888"/>
                </a:solidFill>
                <a:latin typeface="Calibri"/>
                <a:ea typeface="Calibri"/>
                <a:cs typeface="Calibri"/>
                <a:sym typeface="Calibri"/>
              </a:defRPr>
            </a:lvl6pPr>
            <a:lvl7pPr marL="0" marR="0" lvl="6" indent="0" algn="r" rtl="0">
              <a:spcBef>
                <a:spcPts val="0"/>
              </a:spcBef>
              <a:buNone/>
              <a:defRPr sz="1300" b="0" i="0" u="none" strike="noStrike" cap="none">
                <a:solidFill>
                  <a:srgbClr val="888888"/>
                </a:solidFill>
                <a:latin typeface="Calibri"/>
                <a:ea typeface="Calibri"/>
                <a:cs typeface="Calibri"/>
                <a:sym typeface="Calibri"/>
              </a:defRPr>
            </a:lvl7pPr>
            <a:lvl8pPr marL="0" marR="0" lvl="7" indent="0" algn="r" rtl="0">
              <a:spcBef>
                <a:spcPts val="0"/>
              </a:spcBef>
              <a:buNone/>
              <a:defRPr sz="1300" b="0" i="0" u="none" strike="noStrike" cap="none">
                <a:solidFill>
                  <a:srgbClr val="888888"/>
                </a:solidFill>
                <a:latin typeface="Calibri"/>
                <a:ea typeface="Calibri"/>
                <a:cs typeface="Calibri"/>
                <a:sym typeface="Calibri"/>
              </a:defRPr>
            </a:lvl8pPr>
            <a:lvl9pPr marL="0" marR="0" lvl="8" indent="0" algn="r" rtl="0">
              <a:spcBef>
                <a:spcPts val="0"/>
              </a:spcBef>
              <a:buNone/>
              <a:defRPr sz="13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030638232"/>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file://localhost/Users/SundaeRyeStudio/Google%20Drive/Veridus%20Group/McCordsville/Graphics/0824-McCordsville_Template1.p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file://localhost/Users/SundaeRyeStudio/Google%20Drive/Veridus%20Group/McCordsville/Graphics/0824-McCordsville_Template2.p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file://localhost/Users/SundaeRyeStudio/Google%20Drive/Veridus%20Group/McCordsville/Graphics/0824-McCordsville_Template5.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file://localhost/Users/SundaeRyeStudio/Google%20Drive/Veridus%20Group/McCordsville/Graphics/0824-McCordsville_Template2.png"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file://localhost/Users/SundaeRyeStudio/Google%20Drive/Veridus%20Group/McCordsville/Graphics/0824-McCordsville_Template5.png"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file://localhost/Users/SundaeRyeStudio/Google%20Drive/Veridus%20Group/McCordsville/Graphics/0824-McCordsville_Template5.png"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3" Type="http://schemas.openxmlformats.org/officeDocument/2006/relationships/image" Target="file://localhost/Users/SundaeRyeStudio/Google%20Drive/Veridus%20Group/McCordsville/Graphics/0824-McCordsville_Template5.png" TargetMode="External"/><Relationship Id="rId7"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3" Type="http://schemas.openxmlformats.org/officeDocument/2006/relationships/image" Target="file://localhost/Users/SundaeRyeStudio/Google%20Drive/Veridus%20Group/McCordsville/Graphics/0824-McCordsville_Template5.png"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image" Target="file://localhost/Users/SundaeRyeStudio/Google%20Drive/Veridus%20Group/McCordsville/Graphics/0824-McCordsville_Template5.png"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file://localhost/Users/SundaeRyeStudio/Google%20Drive/Veridus%20Group/McCordsville/Graphics/0824-McCordsville_Template5.png"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file://localhost/Users/SundaeRyeStudio/Google%20Drive/Veridus%20Group/McCordsville/Graphics/0824-McCordsville_Template5.png"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27.xml.rels><?xml version="1.0" encoding="UTF-8" standalone="yes"?>
<Relationships xmlns="http://schemas.openxmlformats.org/package/2006/relationships"><Relationship Id="rId3" Type="http://schemas.openxmlformats.org/officeDocument/2006/relationships/image" Target="file://localhost/Users/SundaeRyeStudio/Google%20Drive/Veridus%20Group/McCordsville/Graphics/0824-McCordsville_Template5.png"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file://localhost/Users/SundaeRyeStudio/Google%20Drive/Veridus%20Group/McCordsville/Graphics/0824-McCordsville_Template5.png"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file://localhost/Users/SundaeRyeStudio/Google%20Drive/Veridus%20Group/McCordsville/Graphics/0824-McCordsville_Template2.p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file://localhost/Users/SundaeRyeStudio/Google%20Drive/Veridus%20Group/McCordsville/Graphics/0824-McCordsville_Template5.pn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file://localhost/Users/SundaeRyeStudio/Google%20Drive/Veridus%20Group/McCordsville/Graphics/0824-McCordsville_Template5.pn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file://localhost/Users/SundaeRyeStudio/Google%20Drive/Veridus%20Group/McCordsville/Graphics/0824-McCordsville_Template5.png"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file://localhost/Users/SundaeRyeStudio/Google%20Drive/Veridus%20Group/McCordsville/Graphics/0824-McCordsville_Template1.png"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file://localhost/Users/SundaeRyeStudio/Google%20Drive/Veridus%20Group/McCordsville/Graphics/0824-McCordsville_Template5.png" TargetMode="Externa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file://localhost/Users/SundaeRyeStudio/Google%20Drive/Veridus%20Group/McCordsville/Graphics/0824-McCordsville_Template5.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824-McCordsville-Template_Template2.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0"/>
            <a:ext cx="10537298" cy="7315200"/>
          </a:xfrm>
          <a:prstGeom prst="rect">
            <a:avLst/>
          </a:prstGeom>
        </p:spPr>
      </p:pic>
      <p:sp>
        <p:nvSpPr>
          <p:cNvPr id="6" name="TextBox 5"/>
          <p:cNvSpPr txBox="1"/>
          <p:nvPr/>
        </p:nvSpPr>
        <p:spPr>
          <a:xfrm>
            <a:off x="5022960" y="2986734"/>
            <a:ext cx="10537299" cy="523220"/>
          </a:xfrm>
          <a:prstGeom prst="rect">
            <a:avLst/>
          </a:prstGeom>
          <a:noFill/>
        </p:spPr>
        <p:txBody>
          <a:bodyPr wrap="square" rtlCol="0">
            <a:spAutoFit/>
          </a:bodyPr>
          <a:lstStyle/>
          <a:p>
            <a:r>
              <a:rPr lang="en-US" sz="2800" b="1" dirty="0">
                <a:solidFill>
                  <a:srgbClr val="5E7237"/>
                </a:solidFill>
                <a:latin typeface="Century Gothic"/>
                <a:cs typeface="Century Gothic"/>
              </a:rPr>
              <a:t>McCordsville Market Analysis</a:t>
            </a:r>
          </a:p>
        </p:txBody>
      </p:sp>
      <p:sp>
        <p:nvSpPr>
          <p:cNvPr id="4" name="TextBox 3"/>
          <p:cNvSpPr txBox="1"/>
          <p:nvPr/>
        </p:nvSpPr>
        <p:spPr>
          <a:xfrm>
            <a:off x="5033908" y="3437450"/>
            <a:ext cx="10537299" cy="338554"/>
          </a:xfrm>
          <a:prstGeom prst="rect">
            <a:avLst/>
          </a:prstGeom>
          <a:noFill/>
        </p:spPr>
        <p:txBody>
          <a:bodyPr wrap="square" rtlCol="0">
            <a:spAutoFit/>
          </a:bodyPr>
          <a:lstStyle/>
          <a:p>
            <a:r>
              <a:rPr lang="en-US" sz="1600" dirty="0">
                <a:solidFill>
                  <a:srgbClr val="242011"/>
                </a:solidFill>
                <a:latin typeface="Century Gothic"/>
                <a:cs typeface="Century Gothic"/>
              </a:rPr>
              <a:t>January 2019</a:t>
            </a:r>
          </a:p>
        </p:txBody>
      </p:sp>
      <p:sp>
        <p:nvSpPr>
          <p:cNvPr id="8" name="TextBox 7"/>
          <p:cNvSpPr txBox="1"/>
          <p:nvPr/>
        </p:nvSpPr>
        <p:spPr>
          <a:xfrm>
            <a:off x="6524799" y="7038201"/>
            <a:ext cx="4012499" cy="276999"/>
          </a:xfrm>
          <a:prstGeom prst="rect">
            <a:avLst/>
          </a:prstGeom>
          <a:noFill/>
        </p:spPr>
        <p:txBody>
          <a:bodyPr wrap="square" rtlCol="0">
            <a:spAutoFit/>
          </a:bodyPr>
          <a:lstStyle/>
          <a:p>
            <a:pPr algn="ctr"/>
            <a:r>
              <a:rPr lang="en-US" sz="1200" dirty="0">
                <a:solidFill>
                  <a:srgbClr val="E4E7E1"/>
                </a:solidFill>
                <a:latin typeface="Century Gothic"/>
                <a:cs typeface="Century Gothic"/>
              </a:rPr>
              <a:t>Infographics by Chris M Brock</a:t>
            </a:r>
          </a:p>
        </p:txBody>
      </p:sp>
    </p:spTree>
    <p:extLst>
      <p:ext uri="{BB962C8B-B14F-4D97-AF65-F5344CB8AC3E}">
        <p14:creationId xmlns:p14="http://schemas.microsoft.com/office/powerpoint/2010/main" val="1563168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0" y="2500425"/>
            <a:ext cx="10542600" cy="747600"/>
          </a:xfrm>
          <a:prstGeom prst="rect">
            <a:avLst/>
          </a:prstGeom>
          <a:noFill/>
          <a:ln>
            <a:noFill/>
          </a:ln>
        </p:spPr>
        <p:txBody>
          <a:bodyPr spcFirstLastPara="1" wrap="square" lIns="102025" tIns="51000" rIns="102025" bIns="51000" anchor="t" anchorCtr="0">
            <a:noAutofit/>
          </a:bodyPr>
          <a:lstStyle/>
          <a:p>
            <a:pPr marL="0" marR="0" lvl="0" indent="0" algn="ctr" rtl="0">
              <a:spcBef>
                <a:spcPts val="0"/>
              </a:spcBef>
              <a:spcAft>
                <a:spcPts val="0"/>
              </a:spcAft>
              <a:buClr>
                <a:schemeClr val="dk1"/>
              </a:buClr>
              <a:buSzPts val="4500"/>
              <a:buFont typeface="Calibri"/>
              <a:buNone/>
            </a:pPr>
            <a:r>
              <a:rPr lang="en-US" b="0" dirty="0">
                <a:solidFill>
                  <a:srgbClr val="FFFFFF"/>
                </a:solidFill>
                <a:latin typeface="Century Gothic"/>
                <a:ea typeface="Century Gothic"/>
                <a:cs typeface="Century Gothic"/>
                <a:sym typeface="Century Gothic"/>
              </a:rPr>
              <a:t>MARKET AREA CHARACTERISTICS</a:t>
            </a:r>
            <a:endParaRPr b="0" dirty="0">
              <a:solidFill>
                <a:srgbClr val="FFFFFF"/>
              </a:solidFill>
              <a:latin typeface="Century Gothic"/>
              <a:ea typeface="Century Gothic"/>
              <a:cs typeface="Century Gothic"/>
              <a:sym typeface="Century Gothic"/>
            </a:endParaRPr>
          </a:p>
        </p:txBody>
      </p:sp>
      <p:sp>
        <p:nvSpPr>
          <p:cNvPr id="3" name="TextBox 2">
            <a:extLst>
              <a:ext uri="{FF2B5EF4-FFF2-40B4-BE49-F238E27FC236}">
                <a16:creationId xmlns:a16="http://schemas.microsoft.com/office/drawing/2014/main" id="{33DA0493-8F63-4BA0-AF9A-2A4181837E56}"/>
              </a:ext>
            </a:extLst>
          </p:cNvPr>
          <p:cNvSpPr txBox="1"/>
          <p:nvPr/>
        </p:nvSpPr>
        <p:spPr>
          <a:xfrm>
            <a:off x="0" y="6962734"/>
            <a:ext cx="10542588" cy="276999"/>
          </a:xfrm>
          <a:prstGeom prst="rect">
            <a:avLst/>
          </a:prstGeom>
          <a:noFill/>
        </p:spPr>
        <p:txBody>
          <a:bodyPr wrap="square" rtlCol="0">
            <a:spAutoFit/>
          </a:bodyPr>
          <a:lstStyle/>
          <a:p>
            <a:pPr algn="ctr"/>
            <a:r>
              <a:rPr lang="en-US" sz="1200" dirty="0">
                <a:solidFill>
                  <a:srgbClr val="5E7237"/>
                </a:solidFill>
                <a:latin typeface="Century Gothic"/>
                <a:cs typeface="Century Gothic"/>
              </a:rPr>
              <a:t>McCordsville  |  Market Analysis  |  January 2019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0"/>
        <p:cNvGrpSpPr/>
        <p:nvPr/>
      </p:nvGrpSpPr>
      <p:grpSpPr>
        <a:xfrm>
          <a:off x="0" y="0"/>
          <a:ext cx="0" cy="0"/>
          <a:chOff x="0" y="0"/>
          <a:chExt cx="0" cy="0"/>
        </a:xfrm>
      </p:grpSpPr>
      <p:sp>
        <p:nvSpPr>
          <p:cNvPr id="191" name="Google Shape;191;p18"/>
          <p:cNvSpPr txBox="1"/>
          <p:nvPr/>
        </p:nvSpPr>
        <p:spPr>
          <a:xfrm>
            <a:off x="9351519" y="6653625"/>
            <a:ext cx="908214" cy="276999"/>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2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192" name="Google Shape;192;p18"/>
          <p:cNvSpPr txBox="1"/>
          <p:nvPr/>
        </p:nvSpPr>
        <p:spPr>
          <a:xfrm>
            <a:off x="358900" y="1390304"/>
            <a:ext cx="9830100" cy="1160094"/>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The </a:t>
            </a:r>
            <a:r>
              <a:rPr kumimoji="0" lang="en-US" sz="2400"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demographics of the both the Primary and Secondary Market Areas are favorable for retail. The Primary Market is particularly strong, as it is:</a:t>
            </a:r>
            <a:endParaRPr kumimoji="0" sz="240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7" name="Google Shape;197;p18"/>
          <p:cNvSpPr txBox="1"/>
          <p:nvPr/>
        </p:nvSpPr>
        <p:spPr>
          <a:xfrm>
            <a:off x="320098" y="368012"/>
            <a:ext cx="9830100" cy="461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242011"/>
                </a:solidFill>
                <a:effectLst/>
                <a:uLnTx/>
                <a:uFillTx/>
                <a:latin typeface="Century Gothic"/>
                <a:ea typeface="Century Gothic"/>
                <a:cs typeface="Century Gothic"/>
                <a:sym typeface="Century Gothic"/>
              </a:rPr>
              <a:t>Market Area Demographics</a:t>
            </a:r>
            <a:endParaRPr kumimoji="0" sz="32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2" name="Group 1">
            <a:extLst>
              <a:ext uri="{FF2B5EF4-FFF2-40B4-BE49-F238E27FC236}">
                <a16:creationId xmlns:a16="http://schemas.microsoft.com/office/drawing/2014/main" id="{12588CD2-B9C1-4F48-B595-4E6960BCB36B}"/>
              </a:ext>
            </a:extLst>
          </p:cNvPr>
          <p:cNvGrpSpPr/>
          <p:nvPr/>
        </p:nvGrpSpPr>
        <p:grpSpPr>
          <a:xfrm>
            <a:off x="631585" y="2917336"/>
            <a:ext cx="9207126" cy="2595650"/>
            <a:chOff x="691950" y="1804350"/>
            <a:chExt cx="9207126" cy="2595650"/>
          </a:xfrm>
        </p:grpSpPr>
        <p:pic>
          <p:nvPicPr>
            <p:cNvPr id="193" name="Google Shape;193;p18"/>
            <p:cNvPicPr preferRelativeResize="0"/>
            <p:nvPr/>
          </p:nvPicPr>
          <p:blipFill>
            <a:blip r:embed="rId4">
              <a:alphaModFix/>
            </a:blip>
            <a:stretch>
              <a:fillRect/>
            </a:stretch>
          </p:blipFill>
          <p:spPr>
            <a:xfrm>
              <a:off x="7765116" y="2034599"/>
              <a:ext cx="2133960" cy="2133960"/>
            </a:xfrm>
            <a:prstGeom prst="rect">
              <a:avLst/>
            </a:prstGeom>
            <a:noFill/>
            <a:ln>
              <a:noFill/>
            </a:ln>
          </p:spPr>
        </p:pic>
        <p:pic>
          <p:nvPicPr>
            <p:cNvPr id="194" name="Google Shape;194;p18"/>
            <p:cNvPicPr preferRelativeResize="0"/>
            <p:nvPr/>
          </p:nvPicPr>
          <p:blipFill>
            <a:blip r:embed="rId5">
              <a:alphaModFix/>
            </a:blip>
            <a:stretch>
              <a:fillRect/>
            </a:stretch>
          </p:blipFill>
          <p:spPr>
            <a:xfrm>
              <a:off x="5491927" y="2034598"/>
              <a:ext cx="2133960" cy="2133960"/>
            </a:xfrm>
            <a:prstGeom prst="rect">
              <a:avLst/>
            </a:prstGeom>
            <a:noFill/>
            <a:ln>
              <a:noFill/>
            </a:ln>
          </p:spPr>
        </p:pic>
        <p:pic>
          <p:nvPicPr>
            <p:cNvPr id="195" name="Google Shape;195;p18"/>
            <p:cNvPicPr preferRelativeResize="0"/>
            <p:nvPr/>
          </p:nvPicPr>
          <p:blipFill>
            <a:blip r:embed="rId6">
              <a:alphaModFix/>
            </a:blip>
            <a:stretch>
              <a:fillRect/>
            </a:stretch>
          </p:blipFill>
          <p:spPr>
            <a:xfrm>
              <a:off x="691950" y="1804350"/>
              <a:ext cx="2133960" cy="2133960"/>
            </a:xfrm>
            <a:prstGeom prst="rect">
              <a:avLst/>
            </a:prstGeom>
            <a:noFill/>
            <a:ln>
              <a:noFill/>
            </a:ln>
          </p:spPr>
        </p:pic>
        <p:pic>
          <p:nvPicPr>
            <p:cNvPr id="196" name="Google Shape;196;p18"/>
            <p:cNvPicPr preferRelativeResize="0"/>
            <p:nvPr/>
          </p:nvPicPr>
          <p:blipFill>
            <a:blip r:embed="rId7">
              <a:alphaModFix/>
            </a:blip>
            <a:stretch>
              <a:fillRect/>
            </a:stretch>
          </p:blipFill>
          <p:spPr>
            <a:xfrm>
              <a:off x="3078076" y="2034615"/>
              <a:ext cx="2133960" cy="2133960"/>
            </a:xfrm>
            <a:prstGeom prst="rect">
              <a:avLst/>
            </a:prstGeom>
            <a:noFill/>
            <a:ln>
              <a:noFill/>
            </a:ln>
          </p:spPr>
        </p:pic>
        <p:sp>
          <p:nvSpPr>
            <p:cNvPr id="198" name="Google Shape;198;p18"/>
            <p:cNvSpPr txBox="1"/>
            <p:nvPr/>
          </p:nvSpPr>
          <p:spPr>
            <a:xfrm>
              <a:off x="868900" y="3938300"/>
              <a:ext cx="1684800" cy="4617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Fast-Growing</a:t>
              </a:r>
              <a:endParaRPr kumimoji="0" sz="2400" b="0" i="0" u="none" strike="noStrike" kern="0" cap="none" spc="0" normalizeH="0" baseline="0" noProof="0" dirty="0">
                <a:ln>
                  <a:noFill/>
                </a:ln>
                <a:solidFill>
                  <a:srgbClr val="5E7237"/>
                </a:solidFill>
                <a:effectLst/>
                <a:uLnTx/>
                <a:uFillTx/>
                <a:latin typeface="Arial"/>
                <a:ea typeface="+mn-ea"/>
                <a:cs typeface="Arial"/>
                <a:sym typeface="Arial"/>
              </a:endParaRPr>
            </a:p>
            <a:p>
              <a:pPr marL="28575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a:p>
              <a:pPr marL="28575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a:p>
              <a:pPr marL="28575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a:p>
              <a:pPr marL="28575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a:p>
              <a:pPr marL="28575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00" name="Google Shape;200;p18"/>
            <p:cNvSpPr txBox="1"/>
            <p:nvPr/>
          </p:nvSpPr>
          <p:spPr>
            <a:xfrm>
              <a:off x="5604138" y="3938300"/>
              <a:ext cx="1909500" cy="4617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Densely Populated</a:t>
              </a:r>
              <a:endParaRPr kumimoji="0" sz="2400" b="0" i="0" u="none" strike="noStrike" kern="0" cap="none" spc="0" normalizeH="0" baseline="0" noProof="0" dirty="0">
                <a:ln>
                  <a:noFill/>
                </a:ln>
                <a:solidFill>
                  <a:srgbClr val="5E7237"/>
                </a:solidFill>
                <a:effectLst/>
                <a:uLnTx/>
                <a:uFillTx/>
                <a:latin typeface="Arial"/>
                <a:ea typeface="+mn-ea"/>
                <a:cs typeface="Arial"/>
                <a:sym typeface="Arial"/>
              </a:endParaRPr>
            </a:p>
            <a:p>
              <a:pPr marL="28575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a:p>
              <a:pPr marL="28575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a:p>
              <a:pPr marL="28575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a:p>
              <a:pPr marL="28575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a:p>
              <a:pPr marL="28575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01" name="Google Shape;201;p18"/>
            <p:cNvSpPr txBox="1"/>
            <p:nvPr/>
          </p:nvSpPr>
          <p:spPr>
            <a:xfrm>
              <a:off x="3132375" y="3938300"/>
              <a:ext cx="2040600" cy="4617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Relatively Affluent</a:t>
              </a:r>
              <a:endParaRPr kumimoji="0" sz="2400" b="0" i="0" u="none" strike="noStrike" kern="0" cap="none" spc="0" normalizeH="0" baseline="0" noProof="0" dirty="0">
                <a:ln>
                  <a:noFill/>
                </a:ln>
                <a:solidFill>
                  <a:srgbClr val="5E7237"/>
                </a:solidFill>
                <a:effectLst/>
                <a:uLnTx/>
                <a:uFillTx/>
                <a:latin typeface="Arial"/>
                <a:ea typeface="+mn-ea"/>
                <a:cs typeface="Arial"/>
                <a:sym typeface="Arial"/>
              </a:endParaRPr>
            </a:p>
            <a:p>
              <a:pPr marL="28575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a:p>
              <a:pPr marL="28575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a:p>
              <a:pPr marL="28575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a:p>
              <a:pPr marL="28575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a:p>
              <a:pPr marL="28575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02" name="Google Shape;202;p18"/>
            <p:cNvSpPr txBox="1"/>
            <p:nvPr/>
          </p:nvSpPr>
          <p:spPr>
            <a:xfrm>
              <a:off x="7989688" y="3938300"/>
              <a:ext cx="1684800" cy="4617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Highly-Educated</a:t>
              </a:r>
              <a:endParaRPr kumimoji="0" sz="2400" b="0" i="0" u="none" strike="noStrike" kern="0" cap="none" spc="0" normalizeH="0" baseline="0" noProof="0" dirty="0">
                <a:ln>
                  <a:noFill/>
                </a:ln>
                <a:solidFill>
                  <a:srgbClr val="5E7237"/>
                </a:solidFill>
                <a:effectLst/>
                <a:uLnTx/>
                <a:uFillTx/>
                <a:latin typeface="Arial"/>
                <a:ea typeface="+mn-ea"/>
                <a:cs typeface="Arial"/>
                <a:sym typeface="Arial"/>
              </a:endParaRPr>
            </a:p>
            <a:p>
              <a:pPr marL="28575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a:p>
              <a:pPr marL="28575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a:p>
              <a:pPr marL="28575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a:p>
              <a:pPr marL="28575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a:p>
              <a:pPr marL="28575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18" name="TextBox 17">
            <a:extLst>
              <a:ext uri="{FF2B5EF4-FFF2-40B4-BE49-F238E27FC236}">
                <a16:creationId xmlns:a16="http://schemas.microsoft.com/office/drawing/2014/main" id="{335D86EF-9D55-4DA7-A6DC-83E8027162AE}"/>
              </a:ext>
            </a:extLst>
          </p:cNvPr>
          <p:cNvSpPr txBox="1"/>
          <p:nvPr/>
        </p:nvSpPr>
        <p:spPr>
          <a:xfrm>
            <a:off x="361402" y="6886091"/>
            <a:ext cx="8415484" cy="276999"/>
          </a:xfrm>
          <a:prstGeom prst="rect">
            <a:avLst/>
          </a:prstGeom>
          <a:noFill/>
        </p:spPr>
        <p:txBody>
          <a:bodyPr wrap="square" rtlCol="0">
            <a:spAutoFit/>
          </a:bodyPr>
          <a:lstStyle/>
          <a:p>
            <a:r>
              <a:rPr lang="en-US" sz="1200" dirty="0">
                <a:solidFill>
                  <a:schemeClr val="bg1"/>
                </a:solidFill>
                <a:latin typeface="Century Gothic"/>
                <a:cs typeface="Century Gothic"/>
              </a:rPr>
              <a:t>McCordsville  |  Market Analysis  |  January 2019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1"/>
        <p:cNvGrpSpPr/>
        <p:nvPr/>
      </p:nvGrpSpPr>
      <p:grpSpPr>
        <a:xfrm>
          <a:off x="0" y="0"/>
          <a:ext cx="0" cy="0"/>
          <a:chOff x="0" y="0"/>
          <a:chExt cx="0" cy="0"/>
        </a:xfrm>
      </p:grpSpPr>
      <p:pic>
        <p:nvPicPr>
          <p:cNvPr id="232" name="Google Shape;232;p21"/>
          <p:cNvPicPr preferRelativeResize="0">
            <a:picLocks noChangeAspect="1"/>
          </p:cNvPicPr>
          <p:nvPr/>
        </p:nvPicPr>
        <p:blipFill rotWithShape="1">
          <a:blip r:embed="rId4">
            <a:alphaModFix/>
          </a:blip>
          <a:srcRect t="15545" r="50372"/>
          <a:stretch/>
        </p:blipFill>
        <p:spPr>
          <a:xfrm>
            <a:off x="1613875" y="848350"/>
            <a:ext cx="7314837" cy="6176240"/>
          </a:xfrm>
          <a:prstGeom prst="rect">
            <a:avLst/>
          </a:prstGeom>
          <a:noFill/>
          <a:ln>
            <a:noFill/>
          </a:ln>
        </p:spPr>
      </p:pic>
      <p:sp>
        <p:nvSpPr>
          <p:cNvPr id="233" name="Google Shape;233;p21"/>
          <p:cNvSpPr txBox="1"/>
          <p:nvPr/>
        </p:nvSpPr>
        <p:spPr>
          <a:xfrm>
            <a:off x="9351519" y="6653625"/>
            <a:ext cx="908214" cy="276999"/>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2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235" name="Google Shape;235;p21"/>
          <p:cNvSpPr txBox="1"/>
          <p:nvPr/>
        </p:nvSpPr>
        <p:spPr>
          <a:xfrm>
            <a:off x="7401464" y="986850"/>
            <a:ext cx="2858136" cy="970800"/>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700" b="1" i="0" u="none" strike="noStrike" kern="0" cap="none" spc="0" normalizeH="0" baseline="0" noProof="0" dirty="0">
              <a:ln>
                <a:noFill/>
              </a:ln>
              <a:solidFill>
                <a:srgbClr val="C0504D"/>
              </a:solidFill>
              <a:effectLst/>
              <a:uLnTx/>
              <a:uFillTx/>
              <a:latin typeface="Century Gothic"/>
              <a:ea typeface="+mn-ea"/>
              <a:cs typeface="Arial"/>
              <a:sym typeface="Century Gothic"/>
            </a:endParaRPr>
          </a:p>
        </p:txBody>
      </p:sp>
      <p:sp>
        <p:nvSpPr>
          <p:cNvPr id="245" name="Google Shape;245;p21"/>
          <p:cNvSpPr txBox="1"/>
          <p:nvPr/>
        </p:nvSpPr>
        <p:spPr>
          <a:xfrm>
            <a:off x="320098" y="368012"/>
            <a:ext cx="9830100" cy="461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242011"/>
                </a:solidFill>
                <a:effectLst/>
                <a:uLnTx/>
                <a:uFillTx/>
                <a:latin typeface="Century Gothic"/>
                <a:ea typeface="Century Gothic"/>
                <a:cs typeface="Century Gothic"/>
                <a:sym typeface="Century Gothic"/>
              </a:rPr>
              <a:t>Market Segmentation</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6" name="TextBox 15">
            <a:extLst>
              <a:ext uri="{FF2B5EF4-FFF2-40B4-BE49-F238E27FC236}">
                <a16:creationId xmlns:a16="http://schemas.microsoft.com/office/drawing/2014/main" id="{DFD6B16B-2985-4F5E-B0E4-EED9520C42B2}"/>
              </a:ext>
            </a:extLst>
          </p:cNvPr>
          <p:cNvSpPr txBox="1"/>
          <p:nvPr/>
        </p:nvSpPr>
        <p:spPr>
          <a:xfrm>
            <a:off x="361402" y="6886091"/>
            <a:ext cx="8415484" cy="276999"/>
          </a:xfrm>
          <a:prstGeom prst="rect">
            <a:avLst/>
          </a:prstGeom>
          <a:noFill/>
        </p:spPr>
        <p:txBody>
          <a:bodyPr wrap="square" rtlCol="0">
            <a:spAutoFit/>
          </a:bodyPr>
          <a:lstStyle/>
          <a:p>
            <a:r>
              <a:rPr lang="en-US" sz="1200" dirty="0">
                <a:solidFill>
                  <a:schemeClr val="bg1"/>
                </a:solidFill>
                <a:latin typeface="Century Gothic"/>
                <a:cs typeface="Century Gothic"/>
              </a:rPr>
              <a:t>McCordsville  |  Market Analysis  |  January 2019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5"/>
        <p:cNvGrpSpPr/>
        <p:nvPr/>
      </p:nvGrpSpPr>
      <p:grpSpPr>
        <a:xfrm>
          <a:off x="0" y="0"/>
          <a:ext cx="0" cy="0"/>
          <a:chOff x="0" y="0"/>
          <a:chExt cx="0" cy="0"/>
        </a:xfrm>
      </p:grpSpPr>
      <p:sp>
        <p:nvSpPr>
          <p:cNvPr id="217" name="Google Shape;217;p20"/>
          <p:cNvSpPr txBox="1"/>
          <p:nvPr/>
        </p:nvSpPr>
        <p:spPr>
          <a:xfrm>
            <a:off x="9351519" y="6653625"/>
            <a:ext cx="908214" cy="276999"/>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2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220" name="Google Shape;220;p20"/>
          <p:cNvSpPr txBox="1"/>
          <p:nvPr/>
        </p:nvSpPr>
        <p:spPr>
          <a:xfrm>
            <a:off x="320098" y="368012"/>
            <a:ext cx="9830100" cy="461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242011"/>
                </a:solidFill>
                <a:effectLst/>
                <a:uLnTx/>
                <a:uFillTx/>
                <a:latin typeface="Century Gothic"/>
                <a:ea typeface="Century Gothic"/>
                <a:cs typeface="Century Gothic"/>
                <a:sym typeface="Century Gothic"/>
              </a:rPr>
              <a:t>Detailed Market Segmentation for the Primary Market</a:t>
            </a:r>
            <a:endParaRPr kumimoji="0" sz="2400" b="1" i="0" u="none" strike="noStrike" kern="0" cap="none" spc="0" normalizeH="0" baseline="0" noProof="0" dirty="0">
              <a:ln>
                <a:noFill/>
              </a:ln>
              <a:solidFill>
                <a:srgbClr val="242011"/>
              </a:solidFill>
              <a:effectLst/>
              <a:uLnTx/>
              <a:uFillTx/>
              <a:latin typeface="Century Gothic"/>
              <a:ea typeface="Century Gothic"/>
              <a:cs typeface="Century Gothic"/>
              <a:sym typeface="Century Gothic"/>
            </a:endParaRPr>
          </a:p>
        </p:txBody>
      </p:sp>
      <p:sp>
        <p:nvSpPr>
          <p:cNvPr id="22" name="TextBox 21">
            <a:extLst>
              <a:ext uri="{FF2B5EF4-FFF2-40B4-BE49-F238E27FC236}">
                <a16:creationId xmlns:a16="http://schemas.microsoft.com/office/drawing/2014/main" id="{145AEF25-F7C2-4D29-9D20-CA3A5DE6878E}"/>
              </a:ext>
            </a:extLst>
          </p:cNvPr>
          <p:cNvSpPr txBox="1"/>
          <p:nvPr/>
        </p:nvSpPr>
        <p:spPr>
          <a:xfrm>
            <a:off x="361402" y="6886091"/>
            <a:ext cx="8415484" cy="276999"/>
          </a:xfrm>
          <a:prstGeom prst="rect">
            <a:avLst/>
          </a:prstGeom>
          <a:noFill/>
        </p:spPr>
        <p:txBody>
          <a:bodyPr wrap="square" rtlCol="0">
            <a:spAutoFit/>
          </a:bodyPr>
          <a:lstStyle/>
          <a:p>
            <a:r>
              <a:rPr lang="en-US" sz="1200" dirty="0">
                <a:solidFill>
                  <a:schemeClr val="bg1"/>
                </a:solidFill>
                <a:latin typeface="Century Gothic"/>
                <a:cs typeface="Century Gothic"/>
              </a:rPr>
              <a:t>McCordsville  |  Market Analysis  |  January 2019 </a:t>
            </a:r>
          </a:p>
        </p:txBody>
      </p:sp>
      <p:pic>
        <p:nvPicPr>
          <p:cNvPr id="10" name="Picture 9">
            <a:extLst>
              <a:ext uri="{FF2B5EF4-FFF2-40B4-BE49-F238E27FC236}">
                <a16:creationId xmlns:a16="http://schemas.microsoft.com/office/drawing/2014/main" id="{AB5D11AF-C8BB-4E2C-9701-541683FA2E13}"/>
              </a:ext>
            </a:extLst>
          </p:cNvPr>
          <p:cNvPicPr>
            <a:picLocks noChangeAspect="1"/>
          </p:cNvPicPr>
          <p:nvPr/>
        </p:nvPicPr>
        <p:blipFill>
          <a:blip r:embed="rId4"/>
          <a:stretch>
            <a:fillRect/>
          </a:stretch>
        </p:blipFill>
        <p:spPr>
          <a:xfrm>
            <a:off x="316369" y="1214650"/>
            <a:ext cx="9909850" cy="514520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4"/>
        <p:cNvGrpSpPr/>
        <p:nvPr/>
      </p:nvGrpSpPr>
      <p:grpSpPr>
        <a:xfrm>
          <a:off x="0" y="0"/>
          <a:ext cx="0" cy="0"/>
          <a:chOff x="0" y="0"/>
          <a:chExt cx="0" cy="0"/>
        </a:xfrm>
      </p:grpSpPr>
      <p:sp>
        <p:nvSpPr>
          <p:cNvPr id="315" name="Google Shape;315;p27"/>
          <p:cNvSpPr txBox="1">
            <a:spLocks noGrp="1"/>
          </p:cNvSpPr>
          <p:nvPr>
            <p:ph type="title"/>
          </p:nvPr>
        </p:nvSpPr>
        <p:spPr>
          <a:xfrm>
            <a:off x="0" y="2500425"/>
            <a:ext cx="10542600" cy="747600"/>
          </a:xfrm>
          <a:prstGeom prst="rect">
            <a:avLst/>
          </a:prstGeom>
          <a:noFill/>
          <a:ln>
            <a:noFill/>
          </a:ln>
        </p:spPr>
        <p:txBody>
          <a:bodyPr spcFirstLastPara="1" wrap="square" lIns="102025" tIns="51000" rIns="102025" bIns="51000" anchor="t" anchorCtr="0">
            <a:noAutofit/>
          </a:bodyPr>
          <a:lstStyle/>
          <a:p>
            <a:pPr marL="0" marR="0" lvl="0" indent="0" algn="ctr" rtl="0">
              <a:spcBef>
                <a:spcPts val="0"/>
              </a:spcBef>
              <a:spcAft>
                <a:spcPts val="0"/>
              </a:spcAft>
              <a:buClr>
                <a:schemeClr val="dk1"/>
              </a:buClr>
              <a:buSzPts val="4500"/>
              <a:buFont typeface="Calibri"/>
              <a:buNone/>
            </a:pPr>
            <a:r>
              <a:rPr lang="en-US" sz="4500" b="0" i="0" u="none" strike="noStrike" cap="none" dirty="0">
                <a:solidFill>
                  <a:srgbClr val="FFFFFF"/>
                </a:solidFill>
                <a:latin typeface="Century Gothic"/>
                <a:ea typeface="Century Gothic"/>
                <a:cs typeface="Century Gothic"/>
                <a:sym typeface="Century Gothic"/>
              </a:rPr>
              <a:t>RETAIL ANALYSIS</a:t>
            </a:r>
            <a:endParaRPr b="0" dirty="0">
              <a:solidFill>
                <a:srgbClr val="FFFFFF"/>
              </a:solidFill>
              <a:latin typeface="Century Gothic"/>
              <a:ea typeface="Century Gothic"/>
              <a:cs typeface="Century Gothic"/>
              <a:sym typeface="Century Gothic"/>
            </a:endParaRPr>
          </a:p>
        </p:txBody>
      </p:sp>
      <p:sp>
        <p:nvSpPr>
          <p:cNvPr id="3" name="TextBox 2">
            <a:extLst>
              <a:ext uri="{FF2B5EF4-FFF2-40B4-BE49-F238E27FC236}">
                <a16:creationId xmlns:a16="http://schemas.microsoft.com/office/drawing/2014/main" id="{6874D9AF-BA56-4840-9526-A607C1BBEC66}"/>
              </a:ext>
            </a:extLst>
          </p:cNvPr>
          <p:cNvSpPr txBox="1"/>
          <p:nvPr/>
        </p:nvSpPr>
        <p:spPr>
          <a:xfrm>
            <a:off x="0" y="6962734"/>
            <a:ext cx="10542588" cy="276999"/>
          </a:xfrm>
          <a:prstGeom prst="rect">
            <a:avLst/>
          </a:prstGeom>
          <a:noFill/>
        </p:spPr>
        <p:txBody>
          <a:bodyPr wrap="square" rtlCol="0">
            <a:spAutoFit/>
          </a:bodyPr>
          <a:lstStyle/>
          <a:p>
            <a:pPr algn="ctr"/>
            <a:r>
              <a:rPr lang="en-US" sz="1200" dirty="0">
                <a:solidFill>
                  <a:srgbClr val="5E7237"/>
                </a:solidFill>
                <a:latin typeface="Century Gothic"/>
                <a:cs typeface="Century Gothic"/>
              </a:rPr>
              <a:t>McCordsville  |  Market Analysis  |  January 2019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9"/>
        <p:cNvGrpSpPr/>
        <p:nvPr/>
      </p:nvGrpSpPr>
      <p:grpSpPr>
        <a:xfrm>
          <a:off x="0" y="0"/>
          <a:ext cx="0" cy="0"/>
          <a:chOff x="0" y="0"/>
          <a:chExt cx="0" cy="0"/>
        </a:xfrm>
      </p:grpSpPr>
      <p:sp>
        <p:nvSpPr>
          <p:cNvPr id="320" name="Google Shape;320;p28"/>
          <p:cNvSpPr txBox="1"/>
          <p:nvPr/>
        </p:nvSpPr>
        <p:spPr>
          <a:xfrm>
            <a:off x="9351519" y="6653625"/>
            <a:ext cx="908214" cy="276999"/>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2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322" name="Google Shape;322;p28"/>
          <p:cNvSpPr txBox="1"/>
          <p:nvPr/>
        </p:nvSpPr>
        <p:spPr>
          <a:xfrm>
            <a:off x="444306" y="4556886"/>
            <a:ext cx="3161783" cy="1531274"/>
          </a:xfrm>
          <a:prstGeom prst="rect">
            <a:avLst/>
          </a:prstGeom>
          <a:noFill/>
          <a:ln>
            <a:noFill/>
          </a:ln>
        </p:spPr>
        <p:txBody>
          <a:bodyPr spcFirstLastPara="1" wrap="square" lIns="91425" tIns="45700" rIns="91425" bIns="45700" anchor="t" anchorCtr="0">
            <a:no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The Secondary Market is a net </a:t>
            </a:r>
            <a:r>
              <a:rPr kumimoji="0" lang="en-US" sz="24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exporter </a:t>
            </a:r>
            <a:r>
              <a:rPr kumimoji="0" lang="en-US" sz="2400"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of retail goods. </a:t>
            </a:r>
            <a:endParaRPr kumimoji="0" sz="2400" i="0" u="none" strike="noStrike" kern="0" cap="none" spc="0" normalizeH="0" baseline="0" noProof="0" dirty="0">
              <a:ln>
                <a:noFill/>
              </a:ln>
              <a:solidFill>
                <a:srgbClr val="5E7237"/>
              </a:solidFill>
              <a:effectLst/>
              <a:uLnTx/>
              <a:uFillTx/>
              <a:latin typeface="Century Gothic"/>
              <a:ea typeface="Century Gothic"/>
              <a:cs typeface="Century Gothic"/>
              <a:sym typeface="Century Gothic"/>
            </a:endParaRP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endParaRPr>
          </a:p>
        </p:txBody>
      </p:sp>
      <p:sp>
        <p:nvSpPr>
          <p:cNvPr id="323" name="Google Shape;323;p28"/>
          <p:cNvSpPr txBox="1"/>
          <p:nvPr/>
        </p:nvSpPr>
        <p:spPr>
          <a:xfrm>
            <a:off x="320099" y="368000"/>
            <a:ext cx="6947400" cy="461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242011"/>
                </a:solidFill>
                <a:effectLst/>
                <a:uLnTx/>
                <a:uFillTx/>
                <a:latin typeface="Century Gothic"/>
                <a:ea typeface="Century Gothic"/>
                <a:cs typeface="Century Gothic"/>
                <a:sym typeface="Century Gothic"/>
              </a:rPr>
              <a:t>Retail Gaps</a:t>
            </a:r>
            <a:endParaRPr kumimoji="0" sz="3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 name="TextBox 8">
            <a:extLst>
              <a:ext uri="{FF2B5EF4-FFF2-40B4-BE49-F238E27FC236}">
                <a16:creationId xmlns:a16="http://schemas.microsoft.com/office/drawing/2014/main" id="{6B6FAB17-5634-40CB-BCBB-BBCFAFE3F29E}"/>
              </a:ext>
            </a:extLst>
          </p:cNvPr>
          <p:cNvSpPr txBox="1"/>
          <p:nvPr/>
        </p:nvSpPr>
        <p:spPr>
          <a:xfrm>
            <a:off x="361402" y="6886091"/>
            <a:ext cx="8415484" cy="276999"/>
          </a:xfrm>
          <a:prstGeom prst="rect">
            <a:avLst/>
          </a:prstGeom>
          <a:noFill/>
        </p:spPr>
        <p:txBody>
          <a:bodyPr wrap="square" rtlCol="0">
            <a:spAutoFit/>
          </a:bodyPr>
          <a:lstStyle/>
          <a:p>
            <a:r>
              <a:rPr lang="en-US" sz="1200" dirty="0">
                <a:solidFill>
                  <a:schemeClr val="bg1"/>
                </a:solidFill>
                <a:latin typeface="Century Gothic"/>
                <a:cs typeface="Century Gothic"/>
              </a:rPr>
              <a:t>McCordsville  |  Market Analysis  |  January 2019 </a:t>
            </a:r>
          </a:p>
        </p:txBody>
      </p:sp>
      <p:sp>
        <p:nvSpPr>
          <p:cNvPr id="321" name="Google Shape;321;p28"/>
          <p:cNvSpPr txBox="1"/>
          <p:nvPr/>
        </p:nvSpPr>
        <p:spPr>
          <a:xfrm>
            <a:off x="361402" y="1661771"/>
            <a:ext cx="3118685" cy="1238060"/>
          </a:xfrm>
          <a:prstGeom prst="rect">
            <a:avLst/>
          </a:prstGeom>
          <a:noFill/>
          <a:ln>
            <a:noFill/>
          </a:ln>
        </p:spPr>
        <p:txBody>
          <a:bodyPr spcFirstLastPara="1" wrap="square" lIns="91425" tIns="45700" rIns="91425" bIns="45700" anchor="t" anchorCtr="0">
            <a:no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i="0" u="none" strike="noStrike" kern="0" cap="none" spc="0" normalizeH="0" baseline="0" noProof="0" dirty="0">
                <a:ln>
                  <a:noFill/>
                </a:ln>
                <a:solidFill>
                  <a:srgbClr val="C0504D"/>
                </a:solidFill>
                <a:effectLst/>
                <a:uLnTx/>
                <a:uFillTx/>
                <a:latin typeface="Century Gothic"/>
                <a:ea typeface="Century Gothic"/>
                <a:cs typeface="Century Gothic"/>
                <a:sym typeface="Century Gothic"/>
              </a:rPr>
              <a:t>The Primary Market is a net </a:t>
            </a:r>
            <a:r>
              <a:rPr kumimoji="0" lang="en-US" sz="2400" b="1" i="0" u="none" strike="noStrike" kern="0" cap="none" spc="0" normalizeH="0" baseline="0" noProof="0" dirty="0">
                <a:ln>
                  <a:noFill/>
                </a:ln>
                <a:solidFill>
                  <a:srgbClr val="C0504D"/>
                </a:solidFill>
                <a:effectLst/>
                <a:uLnTx/>
                <a:uFillTx/>
                <a:latin typeface="Century Gothic"/>
                <a:ea typeface="Century Gothic"/>
                <a:cs typeface="Century Gothic"/>
                <a:sym typeface="Century Gothic"/>
              </a:rPr>
              <a:t>importer </a:t>
            </a:r>
            <a:r>
              <a:rPr kumimoji="0" lang="en-US" sz="2400" i="0" u="none" strike="noStrike" kern="0" cap="none" spc="0" normalizeH="0" baseline="0" noProof="0" dirty="0">
                <a:ln>
                  <a:noFill/>
                </a:ln>
                <a:solidFill>
                  <a:srgbClr val="C0504D"/>
                </a:solidFill>
                <a:effectLst/>
                <a:uLnTx/>
                <a:uFillTx/>
                <a:latin typeface="Century Gothic"/>
                <a:ea typeface="Century Gothic"/>
                <a:cs typeface="Century Gothic"/>
                <a:sym typeface="Century Gothic"/>
              </a:rPr>
              <a:t>of retail goods. </a:t>
            </a:r>
            <a:endParaRPr kumimoji="0" sz="2400" i="0" u="none" strike="noStrike" kern="0" cap="none" spc="0" normalizeH="0" baseline="0" noProof="0" dirty="0">
              <a:ln>
                <a:noFill/>
              </a:ln>
              <a:solidFill>
                <a:srgbClr val="C0504D"/>
              </a:solidFill>
              <a:effectLst/>
              <a:uLnTx/>
              <a:uFillTx/>
              <a:latin typeface="Century Gothic"/>
              <a:ea typeface="Century Gothic"/>
              <a:cs typeface="Century Gothic"/>
              <a:sym typeface="Century Gothic"/>
            </a:endParaRPr>
          </a:p>
        </p:txBody>
      </p:sp>
      <p:pic>
        <p:nvPicPr>
          <p:cNvPr id="324" name="Google Shape;324;p28"/>
          <p:cNvPicPr preferRelativeResize="0"/>
          <p:nvPr/>
        </p:nvPicPr>
        <p:blipFill rotWithShape="1">
          <a:blip r:embed="rId4">
            <a:alphaModFix/>
          </a:blip>
          <a:srcRect r="45272"/>
          <a:stretch/>
        </p:blipFill>
        <p:spPr>
          <a:xfrm>
            <a:off x="4000612" y="429758"/>
            <a:ext cx="2706555" cy="3345590"/>
          </a:xfrm>
          <a:prstGeom prst="rect">
            <a:avLst/>
          </a:prstGeom>
          <a:noFill/>
          <a:ln>
            <a:noFill/>
          </a:ln>
        </p:spPr>
      </p:pic>
      <p:pic>
        <p:nvPicPr>
          <p:cNvPr id="325" name="Google Shape;325;p28"/>
          <p:cNvPicPr preferRelativeResize="0"/>
          <p:nvPr/>
        </p:nvPicPr>
        <p:blipFill rotWithShape="1">
          <a:blip r:embed="rId5">
            <a:alphaModFix/>
          </a:blip>
          <a:srcRect r="44963"/>
          <a:stretch/>
        </p:blipFill>
        <p:spPr>
          <a:xfrm>
            <a:off x="3941500" y="3679007"/>
            <a:ext cx="2706624" cy="3345583"/>
          </a:xfrm>
          <a:prstGeom prst="rect">
            <a:avLst/>
          </a:prstGeom>
          <a:noFill/>
          <a:ln>
            <a:noFill/>
          </a:ln>
        </p:spPr>
      </p:pic>
      <p:grpSp>
        <p:nvGrpSpPr>
          <p:cNvPr id="11" name="Group 10">
            <a:extLst>
              <a:ext uri="{FF2B5EF4-FFF2-40B4-BE49-F238E27FC236}">
                <a16:creationId xmlns:a16="http://schemas.microsoft.com/office/drawing/2014/main" id="{4CFBC1E4-62C3-4646-99C8-BA7E75CAC2A2}"/>
              </a:ext>
            </a:extLst>
          </p:cNvPr>
          <p:cNvGrpSpPr/>
          <p:nvPr/>
        </p:nvGrpSpPr>
        <p:grpSpPr>
          <a:xfrm>
            <a:off x="6592996" y="1168600"/>
            <a:ext cx="3033951" cy="2199046"/>
            <a:chOff x="6592996" y="1168600"/>
            <a:chExt cx="3033951" cy="2199046"/>
          </a:xfrm>
        </p:grpSpPr>
        <p:sp>
          <p:nvSpPr>
            <p:cNvPr id="8" name="TextBox 7">
              <a:extLst>
                <a:ext uri="{FF2B5EF4-FFF2-40B4-BE49-F238E27FC236}">
                  <a16:creationId xmlns:a16="http://schemas.microsoft.com/office/drawing/2014/main" id="{7AEC1C00-2128-4FAB-8DBC-0EE4E4F5B658}"/>
                </a:ext>
              </a:extLst>
            </p:cNvPr>
            <p:cNvSpPr txBox="1"/>
            <p:nvPr/>
          </p:nvSpPr>
          <p:spPr>
            <a:xfrm>
              <a:off x="6983535" y="1861996"/>
              <a:ext cx="2247475" cy="442674"/>
            </a:xfrm>
            <a:prstGeom prst="roundRect">
              <a:avLst/>
            </a:prstGeom>
            <a:solidFill>
              <a:srgbClr val="B85752"/>
            </a:solidFill>
          </p:spPr>
          <p:txBody>
            <a:bodyPr wrap="square" rtlCol="0">
              <a:spAutoFit/>
            </a:bodyPr>
            <a:lstStyle/>
            <a:p>
              <a:pPr algn="ctr"/>
              <a:r>
                <a:rPr lang="en-US" kern="0" dirty="0">
                  <a:solidFill>
                    <a:schemeClr val="bg1"/>
                  </a:solidFill>
                  <a:latin typeface="Century Gothic"/>
                </a:rPr>
                <a:t>Local Supply</a:t>
              </a:r>
            </a:p>
          </p:txBody>
        </p:sp>
        <p:sp>
          <p:nvSpPr>
            <p:cNvPr id="24" name="TextBox 23">
              <a:extLst>
                <a:ext uri="{FF2B5EF4-FFF2-40B4-BE49-F238E27FC236}">
                  <a16:creationId xmlns:a16="http://schemas.microsoft.com/office/drawing/2014/main" id="{60C4A8AC-6C0D-48CD-ACA3-16B0F06ED1D4}"/>
                </a:ext>
              </a:extLst>
            </p:cNvPr>
            <p:cNvSpPr txBox="1"/>
            <p:nvPr/>
          </p:nvSpPr>
          <p:spPr>
            <a:xfrm>
              <a:off x="6592996" y="2924972"/>
              <a:ext cx="3033951" cy="442674"/>
            </a:xfrm>
            <a:prstGeom prst="roundRect">
              <a:avLst/>
            </a:prstGeom>
            <a:solidFill>
              <a:srgbClr val="912F31"/>
            </a:solidFill>
          </p:spPr>
          <p:txBody>
            <a:bodyPr wrap="square" rtlCol="0">
              <a:spAutoFit/>
            </a:bodyPr>
            <a:lstStyle/>
            <a:p>
              <a:pPr algn="ctr"/>
              <a:r>
                <a:rPr lang="en-US" kern="0" dirty="0">
                  <a:solidFill>
                    <a:schemeClr val="bg1"/>
                  </a:solidFill>
                  <a:latin typeface="Century Gothic"/>
                </a:rPr>
                <a:t>Imports (“Leakage”)</a:t>
              </a:r>
            </a:p>
          </p:txBody>
        </p:sp>
        <p:sp>
          <p:nvSpPr>
            <p:cNvPr id="10" name="Plus Sign 9">
              <a:extLst>
                <a:ext uri="{FF2B5EF4-FFF2-40B4-BE49-F238E27FC236}">
                  <a16:creationId xmlns:a16="http://schemas.microsoft.com/office/drawing/2014/main" id="{4AD76942-5E62-46C9-8854-3E343FBCBC8A}"/>
                </a:ext>
              </a:extLst>
            </p:cNvPr>
            <p:cNvSpPr/>
            <p:nvPr/>
          </p:nvSpPr>
          <p:spPr>
            <a:xfrm>
              <a:off x="7881371" y="2374286"/>
              <a:ext cx="457200" cy="457200"/>
            </a:xfrm>
            <a:prstGeom prst="mathPlus">
              <a:avLst/>
            </a:prstGeom>
            <a:solidFill>
              <a:srgbClr val="B85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E73E0435-E6C2-46D1-9A24-C1C054C29ADB}"/>
                </a:ext>
              </a:extLst>
            </p:cNvPr>
            <p:cNvSpPr txBox="1"/>
            <p:nvPr/>
          </p:nvSpPr>
          <p:spPr>
            <a:xfrm>
              <a:off x="6983535" y="1168600"/>
              <a:ext cx="2252875" cy="461665"/>
            </a:xfrm>
            <a:prstGeom prst="rect">
              <a:avLst/>
            </a:prstGeom>
            <a:noFill/>
            <a:ln>
              <a:noFill/>
            </a:ln>
          </p:spPr>
          <p:txBody>
            <a:bodyPr wrap="square" rtlCol="0">
              <a:spAutoFit/>
            </a:bodyPr>
            <a:lstStyle/>
            <a:p>
              <a:pPr algn="ctr"/>
              <a:r>
                <a:rPr lang="en-US" sz="2400" b="1" kern="0" dirty="0">
                  <a:solidFill>
                    <a:srgbClr val="C0504D"/>
                  </a:solidFill>
                  <a:latin typeface="Century Gothic"/>
                </a:rPr>
                <a:t>Retail</a:t>
              </a:r>
              <a:r>
                <a:rPr lang="en-US" sz="2400" b="1" dirty="0">
                  <a:solidFill>
                    <a:srgbClr val="912F31"/>
                  </a:solidFill>
                </a:rPr>
                <a:t> </a:t>
              </a:r>
              <a:r>
                <a:rPr lang="en-US" sz="2400" b="1" kern="0" dirty="0">
                  <a:solidFill>
                    <a:srgbClr val="C0504D"/>
                  </a:solidFill>
                  <a:latin typeface="Century Gothic"/>
                </a:rPr>
                <a:t>Market:</a:t>
              </a:r>
            </a:p>
          </p:txBody>
        </p:sp>
      </p:grpSp>
      <p:grpSp>
        <p:nvGrpSpPr>
          <p:cNvPr id="30" name="Group 29">
            <a:extLst>
              <a:ext uri="{FF2B5EF4-FFF2-40B4-BE49-F238E27FC236}">
                <a16:creationId xmlns:a16="http://schemas.microsoft.com/office/drawing/2014/main" id="{6852CBCB-96D9-4B2D-BC2E-572F09C4C58C}"/>
              </a:ext>
            </a:extLst>
          </p:cNvPr>
          <p:cNvGrpSpPr/>
          <p:nvPr/>
        </p:nvGrpSpPr>
        <p:grpSpPr>
          <a:xfrm>
            <a:off x="6592996" y="4210322"/>
            <a:ext cx="3033951" cy="2199046"/>
            <a:chOff x="6592996" y="1168600"/>
            <a:chExt cx="3033951" cy="2199046"/>
          </a:xfrm>
        </p:grpSpPr>
        <p:sp>
          <p:nvSpPr>
            <p:cNvPr id="31" name="TextBox 30">
              <a:extLst>
                <a:ext uri="{FF2B5EF4-FFF2-40B4-BE49-F238E27FC236}">
                  <a16:creationId xmlns:a16="http://schemas.microsoft.com/office/drawing/2014/main" id="{B67DCFCD-1F9B-427E-BF3C-ADD7D40E7483}"/>
                </a:ext>
              </a:extLst>
            </p:cNvPr>
            <p:cNvSpPr txBox="1"/>
            <p:nvPr/>
          </p:nvSpPr>
          <p:spPr>
            <a:xfrm>
              <a:off x="6983534" y="1798153"/>
              <a:ext cx="2247475" cy="442674"/>
            </a:xfrm>
            <a:prstGeom prst="roundRect">
              <a:avLst/>
            </a:prstGeom>
            <a:solidFill>
              <a:srgbClr val="828D70"/>
            </a:solidFill>
          </p:spPr>
          <p:txBody>
            <a:bodyPr wrap="square" rtlCol="0">
              <a:spAutoFit/>
            </a:bodyPr>
            <a:lstStyle/>
            <a:p>
              <a:pPr algn="ctr"/>
              <a:r>
                <a:rPr lang="en-US" kern="0" dirty="0">
                  <a:solidFill>
                    <a:schemeClr val="bg1"/>
                  </a:solidFill>
                  <a:latin typeface="Century Gothic"/>
                </a:rPr>
                <a:t>Local Demand</a:t>
              </a:r>
            </a:p>
          </p:txBody>
        </p:sp>
        <p:sp>
          <p:nvSpPr>
            <p:cNvPr id="32" name="TextBox 31">
              <a:extLst>
                <a:ext uri="{FF2B5EF4-FFF2-40B4-BE49-F238E27FC236}">
                  <a16:creationId xmlns:a16="http://schemas.microsoft.com/office/drawing/2014/main" id="{B88F5FBF-3D9C-4292-B36C-EB12214B9CBC}"/>
                </a:ext>
              </a:extLst>
            </p:cNvPr>
            <p:cNvSpPr txBox="1"/>
            <p:nvPr/>
          </p:nvSpPr>
          <p:spPr>
            <a:xfrm>
              <a:off x="6592996" y="2924972"/>
              <a:ext cx="3033951" cy="442674"/>
            </a:xfrm>
            <a:prstGeom prst="roundRect">
              <a:avLst/>
            </a:prstGeom>
            <a:solidFill>
              <a:srgbClr val="586641"/>
            </a:solidFill>
          </p:spPr>
          <p:txBody>
            <a:bodyPr wrap="square" rtlCol="0">
              <a:spAutoFit/>
            </a:bodyPr>
            <a:lstStyle/>
            <a:p>
              <a:pPr algn="ctr"/>
              <a:r>
                <a:rPr lang="en-US" kern="0" dirty="0">
                  <a:solidFill>
                    <a:schemeClr val="bg1"/>
                  </a:solidFill>
                  <a:latin typeface="Century Gothic"/>
                </a:rPr>
                <a:t>Exports (“Surplus”)</a:t>
              </a:r>
            </a:p>
          </p:txBody>
        </p:sp>
        <p:sp>
          <p:nvSpPr>
            <p:cNvPr id="33" name="Plus Sign 32">
              <a:extLst>
                <a:ext uri="{FF2B5EF4-FFF2-40B4-BE49-F238E27FC236}">
                  <a16:creationId xmlns:a16="http://schemas.microsoft.com/office/drawing/2014/main" id="{4A38E925-B2AE-4485-A837-CD617E58EDE2}"/>
                </a:ext>
              </a:extLst>
            </p:cNvPr>
            <p:cNvSpPr/>
            <p:nvPr/>
          </p:nvSpPr>
          <p:spPr>
            <a:xfrm>
              <a:off x="7881371" y="2374286"/>
              <a:ext cx="457200" cy="457200"/>
            </a:xfrm>
            <a:prstGeom prst="mathPlus">
              <a:avLst/>
            </a:prstGeom>
            <a:solidFill>
              <a:srgbClr val="5E7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375D64C-480F-4577-BE56-12C07C13869A}"/>
                </a:ext>
              </a:extLst>
            </p:cNvPr>
            <p:cNvSpPr txBox="1"/>
            <p:nvPr/>
          </p:nvSpPr>
          <p:spPr>
            <a:xfrm>
              <a:off x="6983535" y="1168600"/>
              <a:ext cx="2252875" cy="461665"/>
            </a:xfrm>
            <a:prstGeom prst="rect">
              <a:avLst/>
            </a:prstGeom>
            <a:noFill/>
            <a:ln>
              <a:noFill/>
            </a:ln>
          </p:spPr>
          <p:txBody>
            <a:bodyPr wrap="square" rtlCol="0">
              <a:spAutoFit/>
            </a:bodyPr>
            <a:lstStyle/>
            <a:p>
              <a:pPr algn="ctr"/>
              <a:r>
                <a:rPr lang="en-US" sz="2400" b="1" kern="0" dirty="0">
                  <a:solidFill>
                    <a:srgbClr val="5E7237"/>
                  </a:solidFill>
                  <a:latin typeface="Century Gothic"/>
                </a:rPr>
                <a:t>Retail</a:t>
              </a:r>
              <a:r>
                <a:rPr lang="en-US" sz="2400" b="1" dirty="0">
                  <a:solidFill>
                    <a:srgbClr val="5E7237"/>
                  </a:solidFill>
                </a:rPr>
                <a:t> </a:t>
              </a:r>
              <a:r>
                <a:rPr lang="en-US" sz="2400" b="1" kern="0" dirty="0">
                  <a:solidFill>
                    <a:srgbClr val="5E7237"/>
                  </a:solidFill>
                  <a:latin typeface="Century Gothic"/>
                </a:rPr>
                <a:t>Market:</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0"/>
        <p:cNvGrpSpPr/>
        <p:nvPr/>
      </p:nvGrpSpPr>
      <p:grpSpPr>
        <a:xfrm>
          <a:off x="0" y="0"/>
          <a:ext cx="0" cy="0"/>
          <a:chOff x="0" y="0"/>
          <a:chExt cx="0" cy="0"/>
        </a:xfrm>
      </p:grpSpPr>
      <p:sp>
        <p:nvSpPr>
          <p:cNvPr id="331" name="Google Shape;331;p29"/>
          <p:cNvSpPr txBox="1"/>
          <p:nvPr/>
        </p:nvSpPr>
        <p:spPr>
          <a:xfrm>
            <a:off x="9351519" y="6653625"/>
            <a:ext cx="908214" cy="276999"/>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2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pic>
        <p:nvPicPr>
          <p:cNvPr id="333" name="Google Shape;333;p29"/>
          <p:cNvPicPr preferRelativeResize="0"/>
          <p:nvPr/>
        </p:nvPicPr>
        <p:blipFill rotWithShape="1">
          <a:blip r:embed="rId4">
            <a:alphaModFix/>
          </a:blip>
          <a:srcRect/>
          <a:stretch/>
        </p:blipFill>
        <p:spPr>
          <a:xfrm>
            <a:off x="0" y="1195250"/>
            <a:ext cx="10542569" cy="5282256"/>
          </a:xfrm>
          <a:prstGeom prst="rect">
            <a:avLst/>
          </a:prstGeom>
          <a:noFill/>
          <a:ln>
            <a:noFill/>
          </a:ln>
        </p:spPr>
      </p:pic>
      <p:sp>
        <p:nvSpPr>
          <p:cNvPr id="334" name="Google Shape;334;p29"/>
          <p:cNvSpPr txBox="1"/>
          <p:nvPr/>
        </p:nvSpPr>
        <p:spPr>
          <a:xfrm>
            <a:off x="320100" y="368000"/>
            <a:ext cx="9633600" cy="461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242011"/>
                </a:solidFill>
                <a:effectLst/>
                <a:uLnTx/>
                <a:uFillTx/>
                <a:latin typeface="Century Gothic"/>
                <a:ea typeface="Century Gothic"/>
                <a:cs typeface="Century Gothic"/>
                <a:sym typeface="Century Gothic"/>
              </a:rPr>
              <a:t>Leakage in the Primary and Secondary Markets</a:t>
            </a:r>
            <a:endParaRPr kumimoji="0" sz="3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 name="TextBox 5">
            <a:extLst>
              <a:ext uri="{FF2B5EF4-FFF2-40B4-BE49-F238E27FC236}">
                <a16:creationId xmlns:a16="http://schemas.microsoft.com/office/drawing/2014/main" id="{BE6BC8E9-E3DE-46BF-BCF2-2CF9452A7D7C}"/>
              </a:ext>
            </a:extLst>
          </p:cNvPr>
          <p:cNvSpPr txBox="1"/>
          <p:nvPr/>
        </p:nvSpPr>
        <p:spPr>
          <a:xfrm>
            <a:off x="361402" y="6886091"/>
            <a:ext cx="8415484" cy="276999"/>
          </a:xfrm>
          <a:prstGeom prst="rect">
            <a:avLst/>
          </a:prstGeom>
          <a:noFill/>
        </p:spPr>
        <p:txBody>
          <a:bodyPr wrap="square" rtlCol="0">
            <a:spAutoFit/>
          </a:bodyPr>
          <a:lstStyle/>
          <a:p>
            <a:r>
              <a:rPr lang="en-US" sz="1200" dirty="0">
                <a:solidFill>
                  <a:schemeClr val="bg1"/>
                </a:solidFill>
                <a:latin typeface="Century Gothic"/>
                <a:cs typeface="Century Gothic"/>
              </a:rPr>
              <a:t>McCordsville  |  Market Analysis  |  January 2019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8"/>
        <p:cNvGrpSpPr/>
        <p:nvPr/>
      </p:nvGrpSpPr>
      <p:grpSpPr>
        <a:xfrm>
          <a:off x="0" y="0"/>
          <a:ext cx="0" cy="0"/>
          <a:chOff x="0" y="0"/>
          <a:chExt cx="0" cy="0"/>
        </a:xfrm>
      </p:grpSpPr>
      <p:sp>
        <p:nvSpPr>
          <p:cNvPr id="339" name="Google Shape;339;p30"/>
          <p:cNvSpPr txBox="1"/>
          <p:nvPr/>
        </p:nvSpPr>
        <p:spPr>
          <a:xfrm>
            <a:off x="9351519" y="6653625"/>
            <a:ext cx="908214" cy="276999"/>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2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340" name="Google Shape;340;p30"/>
          <p:cNvSpPr txBox="1"/>
          <p:nvPr/>
        </p:nvSpPr>
        <p:spPr>
          <a:xfrm>
            <a:off x="361400" y="6064800"/>
            <a:ext cx="9788700" cy="802500"/>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5E7237"/>
              </a:solidFill>
              <a:effectLst/>
              <a:uLnTx/>
              <a:uFillTx/>
              <a:latin typeface="Century Gothic"/>
              <a:ea typeface="Century Gothic"/>
              <a:cs typeface="Century Gothic"/>
              <a:sym typeface="Century Gothic"/>
            </a:endParaRPr>
          </a:p>
        </p:txBody>
      </p:sp>
      <p:sp>
        <p:nvSpPr>
          <p:cNvPr id="342" name="Google Shape;342;p30"/>
          <p:cNvSpPr txBox="1"/>
          <p:nvPr/>
        </p:nvSpPr>
        <p:spPr>
          <a:xfrm>
            <a:off x="320100" y="368000"/>
            <a:ext cx="9633600" cy="461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100" b="1" i="0" u="none" strike="noStrike" kern="0" cap="none" spc="0" normalizeH="0" baseline="0" noProof="0" dirty="0">
                <a:ln>
                  <a:noFill/>
                </a:ln>
                <a:solidFill>
                  <a:srgbClr val="242011"/>
                </a:solidFill>
                <a:effectLst/>
                <a:uLnTx/>
                <a:uFillTx/>
                <a:latin typeface="Century Gothic"/>
                <a:ea typeface="Century Gothic"/>
                <a:cs typeface="Century Gothic"/>
                <a:sym typeface="Century Gothic"/>
              </a:rPr>
              <a:t>Leakage in the Primary, Surplus in the Secondary</a:t>
            </a:r>
            <a:endParaRPr kumimoji="0" sz="31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343" name="Google Shape;343;p30"/>
          <p:cNvPicPr preferRelativeResize="0"/>
          <p:nvPr/>
        </p:nvPicPr>
        <p:blipFill>
          <a:blip r:embed="rId4"/>
          <a:stretch>
            <a:fillRect/>
          </a:stretch>
        </p:blipFill>
        <p:spPr>
          <a:xfrm>
            <a:off x="320100" y="1301064"/>
            <a:ext cx="10170648" cy="5113662"/>
          </a:xfrm>
          <a:prstGeom prst="rect">
            <a:avLst/>
          </a:prstGeom>
          <a:noFill/>
          <a:ln>
            <a:noFill/>
          </a:ln>
        </p:spPr>
      </p:pic>
      <p:sp>
        <p:nvSpPr>
          <p:cNvPr id="7" name="TextBox 6">
            <a:extLst>
              <a:ext uri="{FF2B5EF4-FFF2-40B4-BE49-F238E27FC236}">
                <a16:creationId xmlns:a16="http://schemas.microsoft.com/office/drawing/2014/main" id="{24723886-AE79-467A-97C0-512122559D57}"/>
              </a:ext>
            </a:extLst>
          </p:cNvPr>
          <p:cNvSpPr txBox="1"/>
          <p:nvPr/>
        </p:nvSpPr>
        <p:spPr>
          <a:xfrm>
            <a:off x="361402" y="6886091"/>
            <a:ext cx="8415484" cy="276999"/>
          </a:xfrm>
          <a:prstGeom prst="rect">
            <a:avLst/>
          </a:prstGeom>
          <a:noFill/>
        </p:spPr>
        <p:txBody>
          <a:bodyPr wrap="square" rtlCol="0">
            <a:spAutoFit/>
          </a:bodyPr>
          <a:lstStyle/>
          <a:p>
            <a:r>
              <a:rPr lang="en-US" sz="1200" dirty="0">
                <a:solidFill>
                  <a:schemeClr val="bg1"/>
                </a:solidFill>
                <a:latin typeface="Century Gothic"/>
                <a:cs typeface="Century Gothic"/>
              </a:rPr>
              <a:t>McCordsville  |  Market Analysis  |  January 2019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824-McCordsville-Template_Template2.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0"/>
            <a:ext cx="10537298" cy="7315200"/>
          </a:xfrm>
          <a:prstGeom prst="rect">
            <a:avLst/>
          </a:prstGeom>
        </p:spPr>
      </p:pic>
      <p:sp>
        <p:nvSpPr>
          <p:cNvPr id="6" name="TextBox 5"/>
          <p:cNvSpPr txBox="1"/>
          <p:nvPr/>
        </p:nvSpPr>
        <p:spPr>
          <a:xfrm>
            <a:off x="0" y="2495106"/>
            <a:ext cx="10537299" cy="707886"/>
          </a:xfrm>
          <a:prstGeom prst="rect">
            <a:avLst/>
          </a:prstGeom>
          <a:noFill/>
        </p:spPr>
        <p:txBody>
          <a:bodyPr wrap="square" rtlCol="0">
            <a:spAutoFit/>
          </a:bodyPr>
          <a:lstStyle/>
          <a:p>
            <a:pPr marL="0" marR="0" lvl="0" indent="0" algn="ctr" defTabSz="510189"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4E7E1"/>
                </a:solidFill>
                <a:effectLst/>
                <a:uLnTx/>
                <a:uFillTx/>
                <a:latin typeface="Century Gothic"/>
                <a:ea typeface="+mn-ea"/>
                <a:cs typeface="Century Gothic"/>
              </a:rPr>
              <a:t>ONLINE SURVEY</a:t>
            </a:r>
          </a:p>
        </p:txBody>
      </p:sp>
      <p:sp>
        <p:nvSpPr>
          <p:cNvPr id="7" name="TextBox 6">
            <a:extLst>
              <a:ext uri="{FF2B5EF4-FFF2-40B4-BE49-F238E27FC236}">
                <a16:creationId xmlns:a16="http://schemas.microsoft.com/office/drawing/2014/main" id="{B45AC7D1-97D3-4607-BA91-960A366A3F05}"/>
              </a:ext>
            </a:extLst>
          </p:cNvPr>
          <p:cNvSpPr txBox="1"/>
          <p:nvPr/>
        </p:nvSpPr>
        <p:spPr>
          <a:xfrm>
            <a:off x="0" y="6962734"/>
            <a:ext cx="10542588" cy="276999"/>
          </a:xfrm>
          <a:prstGeom prst="rect">
            <a:avLst/>
          </a:prstGeom>
          <a:noFill/>
        </p:spPr>
        <p:txBody>
          <a:bodyPr wrap="square" rtlCol="0">
            <a:spAutoFit/>
          </a:bodyPr>
          <a:lstStyle/>
          <a:p>
            <a:pPr algn="ctr"/>
            <a:r>
              <a:rPr lang="en-US" sz="1200" dirty="0">
                <a:solidFill>
                  <a:srgbClr val="5E7237"/>
                </a:solidFill>
                <a:latin typeface="Century Gothic"/>
                <a:cs typeface="Century Gothic"/>
              </a:rPr>
              <a:t>McCordsville  |  Market Analysis  |  January 2019 </a:t>
            </a:r>
          </a:p>
        </p:txBody>
      </p:sp>
    </p:spTree>
    <p:extLst>
      <p:ext uri="{BB962C8B-B14F-4D97-AF65-F5344CB8AC3E}">
        <p14:creationId xmlns:p14="http://schemas.microsoft.com/office/powerpoint/2010/main" val="3272412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824-McCordsville-Template_Template2.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5290" y="0"/>
            <a:ext cx="10537298" cy="7315200"/>
          </a:xfrm>
          <a:prstGeom prst="rect">
            <a:avLst/>
          </a:prstGeom>
        </p:spPr>
      </p:pic>
      <p:sp>
        <p:nvSpPr>
          <p:cNvPr id="7" name="TextBox 6"/>
          <p:cNvSpPr txBox="1"/>
          <p:nvPr/>
        </p:nvSpPr>
        <p:spPr>
          <a:xfrm>
            <a:off x="9351519" y="6653625"/>
            <a:ext cx="908214" cy="276999"/>
          </a:xfrm>
          <a:prstGeom prst="rect">
            <a:avLst/>
          </a:prstGeom>
          <a:noFill/>
        </p:spPr>
        <p:txBody>
          <a:bodyPr wrap="square" rtlCol="0">
            <a:spAutoFit/>
          </a:bodyPr>
          <a:lstStyle/>
          <a:p>
            <a:pPr marL="0" marR="0" lvl="0" indent="0" algn="ctr" defTabSz="510189" rtl="0" eaLnBrk="1" fontAlgn="auto" latinLnBrk="0" hangingPunct="1">
              <a:lnSpc>
                <a:spcPct val="100000"/>
              </a:lnSpc>
              <a:spcBef>
                <a:spcPts val="0"/>
              </a:spcBef>
              <a:spcAft>
                <a:spcPts val="0"/>
              </a:spcAft>
              <a:buClrTx/>
              <a:buSzTx/>
              <a:buFontTx/>
              <a:buNone/>
              <a:tabLst/>
              <a:defRPr/>
            </a:pPr>
            <a:fld id="{C65E5110-A765-9A47-BC85-5145FB87781B}" type="slidenum">
              <a:rPr kumimoji="0" lang="en-US" sz="1200" b="0" i="0" u="none" strike="noStrike" kern="1200" cap="none" spc="0" normalizeH="0" baseline="0" noProof="0" smtClean="0">
                <a:ln>
                  <a:noFill/>
                </a:ln>
                <a:solidFill>
                  <a:srgbClr val="FFFFFF"/>
                </a:solidFill>
                <a:effectLst/>
                <a:uLnTx/>
                <a:uFillTx/>
                <a:latin typeface="Century Gothic"/>
                <a:ea typeface="+mn-ea"/>
                <a:cs typeface="Century Gothic"/>
              </a:rPr>
              <a:pPr marL="0" marR="0" lvl="0" indent="0" algn="ctr" defTabSz="510189"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FFFFFF"/>
              </a:solidFill>
              <a:effectLst/>
              <a:uLnTx/>
              <a:uFillTx/>
              <a:latin typeface="Century Gothic"/>
              <a:ea typeface="+mn-ea"/>
              <a:cs typeface="Century Gothic"/>
            </a:endParaRPr>
          </a:p>
        </p:txBody>
      </p:sp>
      <p:sp>
        <p:nvSpPr>
          <p:cNvPr id="2" name="TextBox 1"/>
          <p:cNvSpPr txBox="1"/>
          <p:nvPr/>
        </p:nvSpPr>
        <p:spPr>
          <a:xfrm>
            <a:off x="320098" y="368012"/>
            <a:ext cx="9830111" cy="584775"/>
          </a:xfrm>
          <a:prstGeom prst="rect">
            <a:avLst/>
          </a:prstGeom>
          <a:noFill/>
        </p:spPr>
        <p:txBody>
          <a:bodyPr wrap="square" rtlCol="0">
            <a:spAutoFit/>
          </a:bodyPr>
          <a:lstStyle/>
          <a:p>
            <a:pPr marL="0" marR="0" lvl="0" indent="0" algn="l" defTabSz="510189"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42011"/>
                </a:solidFill>
                <a:effectLst/>
                <a:uLnTx/>
                <a:uFillTx/>
                <a:latin typeface="Century Gothic"/>
                <a:ea typeface="+mn-ea"/>
                <a:cs typeface="Century Gothic"/>
              </a:rPr>
              <a:t>Survey Respondent Demographics</a:t>
            </a:r>
          </a:p>
        </p:txBody>
      </p:sp>
      <p:sp>
        <p:nvSpPr>
          <p:cNvPr id="8" name="TextBox 7"/>
          <p:cNvSpPr txBox="1"/>
          <p:nvPr/>
        </p:nvSpPr>
        <p:spPr>
          <a:xfrm>
            <a:off x="320098" y="1259640"/>
            <a:ext cx="9830111" cy="1015663"/>
          </a:xfrm>
          <a:prstGeom prst="rect">
            <a:avLst/>
          </a:prstGeom>
          <a:noFill/>
        </p:spPr>
        <p:txBody>
          <a:bodyPr wrap="square" rtlCol="0">
            <a:spAutoFit/>
          </a:bodyPr>
          <a:lstStyle/>
          <a:p>
            <a:pPr marL="0" marR="0" lvl="0" indent="0" algn="l" defTabSz="51018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42011"/>
              </a:solidFill>
              <a:effectLst/>
              <a:uLnTx/>
              <a:uFillTx/>
              <a:latin typeface="Century Gothic"/>
              <a:ea typeface="+mn-ea"/>
              <a:cs typeface="Century Gothic"/>
            </a:endParaRPr>
          </a:p>
          <a:p>
            <a:pPr marL="0" marR="0" lvl="0" indent="0" algn="l" defTabSz="51018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42011"/>
              </a:solidFill>
              <a:effectLst/>
              <a:uLnTx/>
              <a:uFillTx/>
              <a:latin typeface="Century Gothic"/>
              <a:ea typeface="+mn-ea"/>
              <a:cs typeface="Century Gothic"/>
            </a:endParaRPr>
          </a:p>
          <a:p>
            <a:pPr marL="0" marR="0" lvl="0" indent="0" algn="l" defTabSz="51018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42011"/>
              </a:solidFill>
              <a:effectLst/>
              <a:uLnTx/>
              <a:uFillTx/>
              <a:latin typeface="Century Gothic"/>
              <a:ea typeface="+mn-ea"/>
              <a:cs typeface="Century Gothic"/>
            </a:endParaRPr>
          </a:p>
          <a:p>
            <a:pPr marL="0" marR="0" lvl="0" indent="0" algn="l" defTabSz="51018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42011"/>
              </a:solidFill>
              <a:effectLst/>
              <a:uLnTx/>
              <a:uFillTx/>
              <a:latin typeface="Century Gothic"/>
              <a:ea typeface="+mn-ea"/>
              <a:cs typeface="Century Gothic"/>
            </a:endParaRPr>
          </a:p>
          <a:p>
            <a:pPr marL="0" marR="0" lvl="0" indent="0" algn="l" defTabSz="51018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42011"/>
              </a:solidFill>
              <a:effectLst/>
              <a:uLnTx/>
              <a:uFillTx/>
              <a:latin typeface="Century Gothic"/>
              <a:ea typeface="+mn-ea"/>
              <a:cs typeface="Century Gothic"/>
            </a:endParaRPr>
          </a:p>
        </p:txBody>
      </p:sp>
      <p:sp>
        <p:nvSpPr>
          <p:cNvPr id="10" name="TextBox 9">
            <a:extLst>
              <a:ext uri="{FF2B5EF4-FFF2-40B4-BE49-F238E27FC236}">
                <a16:creationId xmlns:a16="http://schemas.microsoft.com/office/drawing/2014/main" id="{E9D91FCE-AA2C-4C1A-AA8E-78DC321E4602}"/>
              </a:ext>
            </a:extLst>
          </p:cNvPr>
          <p:cNvSpPr txBox="1"/>
          <p:nvPr/>
        </p:nvSpPr>
        <p:spPr>
          <a:xfrm>
            <a:off x="361402" y="1249320"/>
            <a:ext cx="9830111" cy="4524315"/>
          </a:xfrm>
          <a:prstGeom prst="rect">
            <a:avLst/>
          </a:prstGeom>
          <a:noFill/>
        </p:spPr>
        <p:txBody>
          <a:bodyPr wrap="square" rtlCol="0">
            <a:spAutoFit/>
          </a:bodyPr>
          <a:lstStyle/>
          <a:p>
            <a:pPr>
              <a:defRPr/>
            </a:pPr>
            <a:r>
              <a:rPr lang="en-US" sz="2400" kern="0" dirty="0">
                <a:solidFill>
                  <a:srgbClr val="5E7237"/>
                </a:solidFill>
                <a:latin typeface="Century Gothic"/>
                <a:cs typeface="Arial"/>
              </a:rPr>
              <a:t>On the whole, survey respondent demographics validate the findings from the market area characteristics</a:t>
            </a:r>
          </a:p>
          <a:p>
            <a:pPr>
              <a:defRPr/>
            </a:pPr>
            <a:endParaRPr lang="en-US" sz="2400" b="1" kern="0" dirty="0">
              <a:solidFill>
                <a:srgbClr val="5E7237"/>
              </a:solidFill>
              <a:latin typeface="Century Gothic"/>
              <a:cs typeface="Arial"/>
            </a:endParaRPr>
          </a:p>
          <a:p>
            <a:pPr marL="342900" indent="-342900">
              <a:buFont typeface="Arial" panose="020B0604020202020204" pitchFamily="34" charset="0"/>
              <a:buChar char="•"/>
              <a:defRPr/>
            </a:pPr>
            <a:r>
              <a:rPr lang="en-US" kern="0" dirty="0">
                <a:latin typeface="Century Gothic"/>
                <a:cs typeface="Arial"/>
              </a:rPr>
              <a:t>Where Respondents Live: 82% live in McCordsville</a:t>
            </a:r>
          </a:p>
          <a:p>
            <a:pPr marL="342900" marR="0" lvl="0" indent="-342900" algn="l" defTabSz="51018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i="0" u="none" strike="noStrike" kern="0" cap="none" spc="0" normalizeH="0" baseline="0" noProof="0" dirty="0">
              <a:ln>
                <a:noFill/>
              </a:ln>
              <a:effectLst/>
              <a:uLnTx/>
              <a:uFillTx/>
              <a:latin typeface="Century Gothic"/>
              <a:ea typeface="+mn-ea"/>
              <a:cs typeface="Arial"/>
            </a:endParaRPr>
          </a:p>
          <a:p>
            <a:pPr marL="342900" marR="0" lvl="0" indent="-342900" algn="l" defTabSz="510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i="0" u="none" strike="noStrike" kern="0" cap="none" spc="0" normalizeH="0" baseline="0" noProof="0" dirty="0">
                <a:ln>
                  <a:noFill/>
                </a:ln>
                <a:effectLst/>
                <a:uLnTx/>
                <a:uFillTx/>
                <a:latin typeface="Century Gothic"/>
                <a:ea typeface="+mn-ea"/>
                <a:cs typeface="Arial"/>
              </a:rPr>
              <a:t>Household size: 32% have 4 people</a:t>
            </a:r>
          </a:p>
          <a:p>
            <a:pPr marL="342900" marR="0" lvl="0" indent="-342900" algn="l" defTabSz="51018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i="0" u="none" strike="noStrike" kern="1200" cap="none" spc="0" normalizeH="0" baseline="0" noProof="0" dirty="0">
              <a:ln>
                <a:noFill/>
              </a:ln>
              <a:effectLst/>
              <a:uLnTx/>
              <a:uFillTx/>
              <a:latin typeface="Century Gothic"/>
              <a:ea typeface="+mn-ea"/>
              <a:cs typeface="Century Gothic"/>
            </a:endParaRPr>
          </a:p>
          <a:p>
            <a:pPr marL="342900" marR="0" lvl="0" indent="-342900" algn="just" defTabSz="510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i="0" u="none" strike="noStrike" kern="0" cap="none" spc="0" normalizeH="0" baseline="0" noProof="0" dirty="0">
                <a:ln>
                  <a:noFill/>
                </a:ln>
                <a:effectLst/>
                <a:uLnTx/>
                <a:uFillTx/>
                <a:latin typeface="Century Gothic"/>
                <a:ea typeface="+mn-ea"/>
                <a:cs typeface="Arial"/>
              </a:rPr>
              <a:t>Age: 60% are between 25-44</a:t>
            </a:r>
            <a:endParaRPr kumimoji="0" lang="en-US" i="0" u="none" strike="noStrike" kern="1200" cap="none" spc="0" normalizeH="0" baseline="0" noProof="0" dirty="0">
              <a:ln>
                <a:noFill/>
              </a:ln>
              <a:effectLst/>
              <a:uLnTx/>
              <a:uFillTx/>
              <a:latin typeface="Century Gothic"/>
              <a:ea typeface="+mn-ea"/>
              <a:cs typeface="Century Gothic"/>
            </a:endParaRPr>
          </a:p>
          <a:p>
            <a:pPr marL="342900" marR="0" lvl="0" indent="-342900" algn="just" defTabSz="51018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i="0" u="none" strike="noStrike" kern="0" cap="none" spc="0" normalizeH="0" baseline="0" noProof="0" dirty="0">
              <a:ln>
                <a:noFill/>
              </a:ln>
              <a:effectLst/>
              <a:uLnTx/>
              <a:uFillTx/>
              <a:latin typeface="Century Gothic"/>
              <a:ea typeface="+mn-ea"/>
              <a:cs typeface="Arial"/>
            </a:endParaRPr>
          </a:p>
          <a:p>
            <a:pPr marL="342900" marR="0" lvl="0" indent="-342900" algn="just" defTabSz="510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i="0" u="none" strike="noStrike" kern="0" cap="none" spc="0" normalizeH="0" baseline="0" noProof="0" dirty="0">
                <a:ln>
                  <a:noFill/>
                </a:ln>
                <a:effectLst/>
                <a:uLnTx/>
                <a:uFillTx/>
                <a:latin typeface="Century Gothic"/>
                <a:ea typeface="+mn-ea"/>
                <a:cs typeface="Arial"/>
              </a:rPr>
              <a:t>Annual Household Income: 38% earn between </a:t>
            </a:r>
            <a:r>
              <a:rPr kumimoji="0" lang="en-US" i="0" u="none" strike="noStrike" kern="1200" cap="none" spc="0" normalizeH="0" baseline="0" noProof="0" dirty="0">
                <a:ln>
                  <a:noFill/>
                </a:ln>
                <a:effectLst/>
                <a:uLnTx/>
                <a:uFillTx/>
                <a:latin typeface="Century Gothic"/>
                <a:ea typeface="+mn-ea"/>
                <a:cs typeface="Century Gothic"/>
              </a:rPr>
              <a:t>$100,000-$149,000 </a:t>
            </a:r>
          </a:p>
          <a:p>
            <a:pPr marL="342900" marR="0" lvl="0" indent="-342900" algn="just" defTabSz="51018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i="0" u="none" strike="noStrike" kern="0" cap="none" spc="0" normalizeH="0" baseline="0" noProof="0" dirty="0">
              <a:ln>
                <a:noFill/>
              </a:ln>
              <a:effectLst/>
              <a:uLnTx/>
              <a:uFillTx/>
              <a:latin typeface="Century Gothic"/>
              <a:ea typeface="+mn-ea"/>
              <a:cs typeface="Arial"/>
            </a:endParaRPr>
          </a:p>
          <a:p>
            <a:pPr marL="342900" marR="0" lvl="0" indent="-342900" algn="just" defTabSz="510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i="0" u="none" strike="noStrike" kern="0" cap="none" spc="0" normalizeH="0" baseline="0" noProof="0" dirty="0">
                <a:ln>
                  <a:noFill/>
                </a:ln>
                <a:effectLst/>
                <a:uLnTx/>
                <a:uFillTx/>
                <a:latin typeface="Century Gothic"/>
                <a:ea typeface="+mn-ea"/>
                <a:cs typeface="Arial"/>
              </a:rPr>
              <a:t>Average One-Way Commute Time: 67% drive less than 30 minutes</a:t>
            </a:r>
          </a:p>
          <a:p>
            <a:pPr marL="0" marR="0" lvl="0" indent="0" algn="just" defTabSz="510189"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42011"/>
              </a:solidFill>
              <a:effectLst/>
              <a:uLnTx/>
              <a:uFillTx/>
              <a:latin typeface="Century Gothic"/>
              <a:ea typeface="+mn-ea"/>
              <a:cs typeface="Century Gothic"/>
            </a:endParaRPr>
          </a:p>
          <a:p>
            <a:pPr marL="0" marR="0" lvl="0" indent="0" algn="l" defTabSz="51018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42011"/>
              </a:solidFill>
              <a:effectLst/>
              <a:uLnTx/>
              <a:uFillTx/>
              <a:latin typeface="Century Gothic"/>
              <a:ea typeface="+mn-ea"/>
              <a:cs typeface="Century Gothic"/>
            </a:endParaRPr>
          </a:p>
        </p:txBody>
      </p:sp>
      <p:sp>
        <p:nvSpPr>
          <p:cNvPr id="9" name="TextBox 8">
            <a:extLst>
              <a:ext uri="{FF2B5EF4-FFF2-40B4-BE49-F238E27FC236}">
                <a16:creationId xmlns:a16="http://schemas.microsoft.com/office/drawing/2014/main" id="{3A637E5D-E4E9-4E58-8913-1972C5B64799}"/>
              </a:ext>
            </a:extLst>
          </p:cNvPr>
          <p:cNvSpPr txBox="1"/>
          <p:nvPr/>
        </p:nvSpPr>
        <p:spPr>
          <a:xfrm>
            <a:off x="361402" y="6886091"/>
            <a:ext cx="8415484" cy="276999"/>
          </a:xfrm>
          <a:prstGeom prst="rect">
            <a:avLst/>
          </a:prstGeom>
          <a:noFill/>
        </p:spPr>
        <p:txBody>
          <a:bodyPr wrap="square" rtlCol="0">
            <a:spAutoFit/>
          </a:bodyPr>
          <a:lstStyle/>
          <a:p>
            <a:r>
              <a:rPr lang="en-US" sz="1200" dirty="0">
                <a:solidFill>
                  <a:schemeClr val="bg1"/>
                </a:solidFill>
                <a:latin typeface="Century Gothic"/>
                <a:cs typeface="Century Gothic"/>
              </a:rPr>
              <a:t>McCordsville  |  Market Analysis  |  January 2019 </a:t>
            </a:r>
          </a:p>
        </p:txBody>
      </p:sp>
    </p:spTree>
    <p:extLst>
      <p:ext uri="{BB962C8B-B14F-4D97-AF65-F5344CB8AC3E}">
        <p14:creationId xmlns:p14="http://schemas.microsoft.com/office/powerpoint/2010/main" val="979865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824-McCordsville-Template_Template2.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0537298" cy="7315200"/>
          </a:xfrm>
          <a:prstGeom prst="rect">
            <a:avLst/>
          </a:prstGeom>
        </p:spPr>
      </p:pic>
      <p:sp>
        <p:nvSpPr>
          <p:cNvPr id="6" name="TextBox 5"/>
          <p:cNvSpPr txBox="1"/>
          <p:nvPr/>
        </p:nvSpPr>
        <p:spPr>
          <a:xfrm>
            <a:off x="0" y="2495106"/>
            <a:ext cx="10537299" cy="707886"/>
          </a:xfrm>
          <a:prstGeom prst="rect">
            <a:avLst/>
          </a:prstGeom>
          <a:noFill/>
        </p:spPr>
        <p:txBody>
          <a:bodyPr wrap="square" rtlCol="0">
            <a:spAutoFit/>
          </a:bodyPr>
          <a:lstStyle/>
          <a:p>
            <a:pPr algn="ctr"/>
            <a:r>
              <a:rPr lang="en-US" sz="4000" dirty="0">
                <a:solidFill>
                  <a:srgbClr val="E4E7E1"/>
                </a:solidFill>
                <a:latin typeface="Century Gothic"/>
                <a:cs typeface="Century Gothic"/>
              </a:rPr>
              <a:t>KEY FINDINGS AND RECOMMENDATIONS</a:t>
            </a:r>
          </a:p>
        </p:txBody>
      </p:sp>
      <p:sp>
        <p:nvSpPr>
          <p:cNvPr id="7" name="TextBox 6">
            <a:extLst>
              <a:ext uri="{FF2B5EF4-FFF2-40B4-BE49-F238E27FC236}">
                <a16:creationId xmlns:a16="http://schemas.microsoft.com/office/drawing/2014/main" id="{5ABA1820-A38E-4883-82DA-E2AC1557D37A}"/>
              </a:ext>
            </a:extLst>
          </p:cNvPr>
          <p:cNvSpPr txBox="1"/>
          <p:nvPr/>
        </p:nvSpPr>
        <p:spPr>
          <a:xfrm>
            <a:off x="0" y="6962734"/>
            <a:ext cx="10542588" cy="276999"/>
          </a:xfrm>
          <a:prstGeom prst="rect">
            <a:avLst/>
          </a:prstGeom>
          <a:noFill/>
        </p:spPr>
        <p:txBody>
          <a:bodyPr wrap="square" rtlCol="0">
            <a:spAutoFit/>
          </a:bodyPr>
          <a:lstStyle/>
          <a:p>
            <a:pPr algn="ctr"/>
            <a:r>
              <a:rPr lang="en-US" sz="1200" dirty="0">
                <a:solidFill>
                  <a:srgbClr val="5E7237"/>
                </a:solidFill>
                <a:latin typeface="Century Gothic"/>
                <a:cs typeface="Century Gothic"/>
              </a:rPr>
              <a:t>McCordsville  |  Market Analysis  |  January 2019 </a:t>
            </a:r>
          </a:p>
        </p:txBody>
      </p:sp>
    </p:spTree>
    <p:extLst>
      <p:ext uri="{BB962C8B-B14F-4D97-AF65-F5344CB8AC3E}">
        <p14:creationId xmlns:p14="http://schemas.microsoft.com/office/powerpoint/2010/main" val="3438940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824-McCordsville-Template_Template2.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5290" y="0"/>
            <a:ext cx="10537298" cy="7315200"/>
          </a:xfrm>
          <a:prstGeom prst="rect">
            <a:avLst/>
          </a:prstGeom>
        </p:spPr>
      </p:pic>
      <p:sp>
        <p:nvSpPr>
          <p:cNvPr id="7" name="TextBox 6"/>
          <p:cNvSpPr txBox="1"/>
          <p:nvPr/>
        </p:nvSpPr>
        <p:spPr>
          <a:xfrm>
            <a:off x="9351519" y="6653625"/>
            <a:ext cx="908214" cy="276999"/>
          </a:xfrm>
          <a:prstGeom prst="rect">
            <a:avLst/>
          </a:prstGeom>
          <a:noFill/>
        </p:spPr>
        <p:txBody>
          <a:bodyPr wrap="square" rtlCol="0">
            <a:spAutoFit/>
          </a:bodyPr>
          <a:lstStyle/>
          <a:p>
            <a:pPr algn="ctr"/>
            <a:fld id="{C65E5110-A765-9A47-BC85-5145FB87781B}" type="slidenum">
              <a:rPr lang="en-US" sz="1200" smtClean="0">
                <a:solidFill>
                  <a:srgbClr val="FFFFFF"/>
                </a:solidFill>
                <a:latin typeface="Century Gothic"/>
                <a:cs typeface="Century Gothic"/>
              </a:rPr>
              <a:t>20</a:t>
            </a:fld>
            <a:endParaRPr lang="en-US" sz="1200" dirty="0">
              <a:solidFill>
                <a:srgbClr val="FFFFFF"/>
              </a:solidFill>
              <a:latin typeface="Century Gothic"/>
              <a:cs typeface="Century Gothic"/>
            </a:endParaRPr>
          </a:p>
        </p:txBody>
      </p:sp>
      <p:sp>
        <p:nvSpPr>
          <p:cNvPr id="8" name="TextBox 7"/>
          <p:cNvSpPr txBox="1"/>
          <p:nvPr/>
        </p:nvSpPr>
        <p:spPr>
          <a:xfrm>
            <a:off x="2258080" y="929654"/>
            <a:ext cx="9830111" cy="1015663"/>
          </a:xfrm>
          <a:prstGeom prst="rect">
            <a:avLst/>
          </a:prstGeom>
          <a:noFill/>
        </p:spPr>
        <p:txBody>
          <a:bodyPr wrap="square" rtlCol="0">
            <a:spAutoFit/>
          </a:bodyPr>
          <a:lstStyle/>
          <a:p>
            <a:endParaRPr lang="en-US" sz="1200" dirty="0">
              <a:solidFill>
                <a:srgbClr val="242011"/>
              </a:solidFill>
              <a:latin typeface="Century Gothic"/>
              <a:cs typeface="Century Gothic"/>
            </a:endParaRPr>
          </a:p>
          <a:p>
            <a:endParaRPr lang="en-US" sz="1200" dirty="0">
              <a:solidFill>
                <a:srgbClr val="242011"/>
              </a:solidFill>
              <a:latin typeface="Century Gothic"/>
              <a:cs typeface="Century Gothic"/>
            </a:endParaRPr>
          </a:p>
          <a:p>
            <a:endParaRPr lang="en-US" sz="1200" dirty="0">
              <a:solidFill>
                <a:srgbClr val="242011"/>
              </a:solidFill>
              <a:latin typeface="Century Gothic"/>
              <a:cs typeface="Century Gothic"/>
            </a:endParaRPr>
          </a:p>
          <a:p>
            <a:endParaRPr lang="en-US" sz="1200" dirty="0">
              <a:solidFill>
                <a:srgbClr val="242011"/>
              </a:solidFill>
              <a:latin typeface="Century Gothic"/>
              <a:cs typeface="Century Gothic"/>
            </a:endParaRPr>
          </a:p>
          <a:p>
            <a:endParaRPr lang="en-US" sz="1200" dirty="0">
              <a:solidFill>
                <a:srgbClr val="242011"/>
              </a:solidFill>
              <a:latin typeface="Century Gothic"/>
              <a:cs typeface="Century Gothic"/>
            </a:endParaRPr>
          </a:p>
        </p:txBody>
      </p:sp>
      <p:sp>
        <p:nvSpPr>
          <p:cNvPr id="9" name="TextBox 8">
            <a:extLst>
              <a:ext uri="{FF2B5EF4-FFF2-40B4-BE49-F238E27FC236}">
                <a16:creationId xmlns:a16="http://schemas.microsoft.com/office/drawing/2014/main" id="{A2390DDB-0A72-4CF6-93DD-6F73B5284272}"/>
              </a:ext>
            </a:extLst>
          </p:cNvPr>
          <p:cNvSpPr txBox="1"/>
          <p:nvPr/>
        </p:nvSpPr>
        <p:spPr>
          <a:xfrm>
            <a:off x="320098" y="877594"/>
            <a:ext cx="9830111" cy="830997"/>
          </a:xfrm>
          <a:prstGeom prst="rect">
            <a:avLst/>
          </a:prstGeom>
          <a:noFill/>
        </p:spPr>
        <p:txBody>
          <a:bodyPr wrap="square" rtlCol="0">
            <a:spAutoFit/>
          </a:bodyPr>
          <a:lstStyle/>
          <a:p>
            <a:r>
              <a:rPr lang="en-US" sz="2400" dirty="0">
                <a:solidFill>
                  <a:srgbClr val="5E7237"/>
                </a:solidFill>
                <a:latin typeface="Century Gothic"/>
                <a:cs typeface="Century Gothic"/>
              </a:rPr>
              <a:t>What types of amenities would increase your desire to visit, stay or relocate to McCordsville?</a:t>
            </a:r>
          </a:p>
        </p:txBody>
      </p:sp>
      <p:pic>
        <p:nvPicPr>
          <p:cNvPr id="4" name="Picture 3">
            <a:extLst>
              <a:ext uri="{FF2B5EF4-FFF2-40B4-BE49-F238E27FC236}">
                <a16:creationId xmlns:a16="http://schemas.microsoft.com/office/drawing/2014/main" id="{A04F342A-C2A2-4008-8D46-28013647C05C}"/>
              </a:ext>
            </a:extLst>
          </p:cNvPr>
          <p:cNvPicPr>
            <a:picLocks noChangeAspect="1"/>
          </p:cNvPicPr>
          <p:nvPr/>
        </p:nvPicPr>
        <p:blipFill>
          <a:blip r:embed="rId4"/>
          <a:stretch>
            <a:fillRect/>
          </a:stretch>
        </p:blipFill>
        <p:spPr>
          <a:xfrm>
            <a:off x="1714713" y="1767471"/>
            <a:ext cx="7040880" cy="4762225"/>
          </a:xfrm>
          <a:prstGeom prst="rect">
            <a:avLst/>
          </a:prstGeom>
          <a:ln w="57150">
            <a:solidFill>
              <a:srgbClr val="5E7237"/>
            </a:solidFill>
          </a:ln>
        </p:spPr>
      </p:pic>
      <p:sp>
        <p:nvSpPr>
          <p:cNvPr id="12" name="TextBox 11">
            <a:extLst>
              <a:ext uri="{FF2B5EF4-FFF2-40B4-BE49-F238E27FC236}">
                <a16:creationId xmlns:a16="http://schemas.microsoft.com/office/drawing/2014/main" id="{5CBFAD6C-8022-42E3-A776-7DB117ED4DE1}"/>
              </a:ext>
            </a:extLst>
          </p:cNvPr>
          <p:cNvSpPr txBox="1"/>
          <p:nvPr/>
        </p:nvSpPr>
        <p:spPr>
          <a:xfrm>
            <a:off x="361402" y="6886091"/>
            <a:ext cx="8415484" cy="276999"/>
          </a:xfrm>
          <a:prstGeom prst="rect">
            <a:avLst/>
          </a:prstGeom>
          <a:noFill/>
        </p:spPr>
        <p:txBody>
          <a:bodyPr wrap="square" rtlCol="0">
            <a:spAutoFit/>
          </a:bodyPr>
          <a:lstStyle/>
          <a:p>
            <a:r>
              <a:rPr lang="en-US" sz="1200" dirty="0">
                <a:solidFill>
                  <a:schemeClr val="bg1"/>
                </a:solidFill>
                <a:latin typeface="Century Gothic"/>
                <a:cs typeface="Century Gothic"/>
              </a:rPr>
              <a:t>McCordsville  |  Market Analysis  |  January 2019 </a:t>
            </a:r>
          </a:p>
        </p:txBody>
      </p:sp>
      <p:sp>
        <p:nvSpPr>
          <p:cNvPr id="11" name="TextBox 10">
            <a:extLst>
              <a:ext uri="{FF2B5EF4-FFF2-40B4-BE49-F238E27FC236}">
                <a16:creationId xmlns:a16="http://schemas.microsoft.com/office/drawing/2014/main" id="{269BE434-388D-4593-9284-06FAEC4D2BE8}"/>
              </a:ext>
            </a:extLst>
          </p:cNvPr>
          <p:cNvSpPr txBox="1"/>
          <p:nvPr/>
        </p:nvSpPr>
        <p:spPr>
          <a:xfrm>
            <a:off x="320098" y="368012"/>
            <a:ext cx="9830111" cy="584775"/>
          </a:xfrm>
          <a:prstGeom prst="rect">
            <a:avLst/>
          </a:prstGeom>
          <a:noFill/>
        </p:spPr>
        <p:txBody>
          <a:bodyPr wrap="square" rtlCol="0">
            <a:spAutoFit/>
          </a:bodyPr>
          <a:lstStyle/>
          <a:p>
            <a:pPr marL="0" marR="0" lvl="0" indent="0" algn="l" defTabSz="510189"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42011"/>
                </a:solidFill>
                <a:effectLst/>
                <a:uLnTx/>
                <a:uFillTx/>
                <a:latin typeface="Century Gothic"/>
                <a:ea typeface="+mn-ea"/>
                <a:cs typeface="Century Gothic"/>
              </a:rPr>
              <a:t>Consumer Preferences</a:t>
            </a:r>
          </a:p>
        </p:txBody>
      </p:sp>
    </p:spTree>
    <p:extLst>
      <p:ext uri="{BB962C8B-B14F-4D97-AF65-F5344CB8AC3E}">
        <p14:creationId xmlns:p14="http://schemas.microsoft.com/office/powerpoint/2010/main" val="1050133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824-McCordsville-Template_Template2.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0537298" cy="7315200"/>
          </a:xfrm>
          <a:prstGeom prst="rect">
            <a:avLst/>
          </a:prstGeom>
        </p:spPr>
      </p:pic>
      <p:sp>
        <p:nvSpPr>
          <p:cNvPr id="7" name="TextBox 6"/>
          <p:cNvSpPr txBox="1"/>
          <p:nvPr/>
        </p:nvSpPr>
        <p:spPr>
          <a:xfrm>
            <a:off x="9351519" y="6653625"/>
            <a:ext cx="908214" cy="276999"/>
          </a:xfrm>
          <a:prstGeom prst="rect">
            <a:avLst/>
          </a:prstGeom>
          <a:noFill/>
        </p:spPr>
        <p:txBody>
          <a:bodyPr wrap="square" rtlCol="0">
            <a:spAutoFit/>
          </a:bodyPr>
          <a:lstStyle/>
          <a:p>
            <a:pPr algn="ctr"/>
            <a:fld id="{C65E5110-A765-9A47-BC85-5145FB87781B}" type="slidenum">
              <a:rPr lang="en-US" sz="1200" smtClean="0">
                <a:solidFill>
                  <a:srgbClr val="FFFFFF"/>
                </a:solidFill>
                <a:latin typeface="Century Gothic"/>
                <a:cs typeface="Century Gothic"/>
              </a:rPr>
              <a:t>21</a:t>
            </a:fld>
            <a:endParaRPr lang="en-US" sz="1200" dirty="0">
              <a:solidFill>
                <a:srgbClr val="FFFFFF"/>
              </a:solidFill>
              <a:latin typeface="Century Gothic"/>
              <a:cs typeface="Century Gothic"/>
            </a:endParaRPr>
          </a:p>
        </p:txBody>
      </p:sp>
      <p:sp>
        <p:nvSpPr>
          <p:cNvPr id="2" name="TextBox 1"/>
          <p:cNvSpPr txBox="1"/>
          <p:nvPr/>
        </p:nvSpPr>
        <p:spPr>
          <a:xfrm>
            <a:off x="320098" y="368012"/>
            <a:ext cx="9830111" cy="584775"/>
          </a:xfrm>
          <a:prstGeom prst="rect">
            <a:avLst/>
          </a:prstGeom>
          <a:noFill/>
        </p:spPr>
        <p:txBody>
          <a:bodyPr wrap="square" rtlCol="0">
            <a:spAutoFit/>
          </a:bodyPr>
          <a:lstStyle/>
          <a:p>
            <a:r>
              <a:rPr lang="en-US" sz="3200" b="1" dirty="0">
                <a:solidFill>
                  <a:srgbClr val="242011"/>
                </a:solidFill>
                <a:latin typeface="Century Gothic"/>
                <a:cs typeface="Century Gothic"/>
              </a:rPr>
              <a:t>Consumer Preferences</a:t>
            </a:r>
          </a:p>
        </p:txBody>
      </p:sp>
      <p:sp>
        <p:nvSpPr>
          <p:cNvPr id="8" name="TextBox 7"/>
          <p:cNvSpPr txBox="1"/>
          <p:nvPr/>
        </p:nvSpPr>
        <p:spPr>
          <a:xfrm>
            <a:off x="320098" y="1259640"/>
            <a:ext cx="9830111" cy="1015663"/>
          </a:xfrm>
          <a:prstGeom prst="rect">
            <a:avLst/>
          </a:prstGeom>
          <a:noFill/>
        </p:spPr>
        <p:txBody>
          <a:bodyPr wrap="square" rtlCol="0">
            <a:spAutoFit/>
          </a:bodyPr>
          <a:lstStyle/>
          <a:p>
            <a:endParaRPr lang="en-US" sz="1200" dirty="0">
              <a:solidFill>
                <a:srgbClr val="242011"/>
              </a:solidFill>
              <a:latin typeface="Century Gothic"/>
              <a:cs typeface="Century Gothic"/>
            </a:endParaRPr>
          </a:p>
          <a:p>
            <a:endParaRPr lang="en-US" sz="1200" dirty="0">
              <a:solidFill>
                <a:srgbClr val="242011"/>
              </a:solidFill>
              <a:latin typeface="Century Gothic"/>
              <a:cs typeface="Century Gothic"/>
            </a:endParaRPr>
          </a:p>
          <a:p>
            <a:endParaRPr lang="en-US" sz="1200" dirty="0">
              <a:solidFill>
                <a:srgbClr val="242011"/>
              </a:solidFill>
              <a:latin typeface="Century Gothic"/>
              <a:cs typeface="Century Gothic"/>
            </a:endParaRPr>
          </a:p>
          <a:p>
            <a:endParaRPr lang="en-US" sz="1200" dirty="0">
              <a:solidFill>
                <a:srgbClr val="242011"/>
              </a:solidFill>
              <a:latin typeface="Century Gothic"/>
              <a:cs typeface="Century Gothic"/>
            </a:endParaRPr>
          </a:p>
          <a:p>
            <a:endParaRPr lang="en-US" sz="1200" dirty="0">
              <a:solidFill>
                <a:srgbClr val="242011"/>
              </a:solidFill>
              <a:latin typeface="Century Gothic"/>
              <a:cs typeface="Century Gothic"/>
            </a:endParaRPr>
          </a:p>
        </p:txBody>
      </p:sp>
      <p:sp>
        <p:nvSpPr>
          <p:cNvPr id="9" name="TextBox 8">
            <a:extLst>
              <a:ext uri="{FF2B5EF4-FFF2-40B4-BE49-F238E27FC236}">
                <a16:creationId xmlns:a16="http://schemas.microsoft.com/office/drawing/2014/main" id="{A2390DDB-0A72-4CF6-93DD-6F73B5284272}"/>
              </a:ext>
            </a:extLst>
          </p:cNvPr>
          <p:cNvSpPr txBox="1"/>
          <p:nvPr/>
        </p:nvSpPr>
        <p:spPr>
          <a:xfrm>
            <a:off x="320098" y="1259640"/>
            <a:ext cx="9369812" cy="1200329"/>
          </a:xfrm>
          <a:prstGeom prst="rect">
            <a:avLst/>
          </a:prstGeom>
          <a:noFill/>
        </p:spPr>
        <p:txBody>
          <a:bodyPr wrap="square" rtlCol="0">
            <a:spAutoFit/>
          </a:bodyPr>
          <a:lstStyle/>
          <a:p>
            <a:r>
              <a:rPr lang="en-US" sz="2400" dirty="0">
                <a:solidFill>
                  <a:srgbClr val="5E7237"/>
                </a:solidFill>
                <a:latin typeface="Century Gothic"/>
                <a:cs typeface="Century Gothic"/>
              </a:rPr>
              <a:t>As a consumer, would you potentially visit either of the following in downtown McCordsville?</a:t>
            </a:r>
            <a:endParaRPr lang="is-IS" sz="2400" dirty="0">
              <a:solidFill>
                <a:srgbClr val="5E7237"/>
              </a:solidFill>
              <a:latin typeface="Century Gothic"/>
              <a:cs typeface="Century Gothic"/>
            </a:endParaRPr>
          </a:p>
          <a:p>
            <a:endParaRPr lang="is-IS" sz="2400" dirty="0">
              <a:solidFill>
                <a:srgbClr val="5E7237"/>
              </a:solidFill>
              <a:latin typeface="Century Gothic"/>
              <a:cs typeface="Century Gothic"/>
            </a:endParaRPr>
          </a:p>
        </p:txBody>
      </p:sp>
      <p:graphicFrame>
        <p:nvGraphicFramePr>
          <p:cNvPr id="13" name="Chart 12"/>
          <p:cNvGraphicFramePr>
            <a:graphicFrameLocks/>
          </p:cNvGraphicFramePr>
          <p:nvPr>
            <p:extLst>
              <p:ext uri="{D42A27DB-BD31-4B8C-83A1-F6EECF244321}">
                <p14:modId xmlns:p14="http://schemas.microsoft.com/office/powerpoint/2010/main" val="1586793111"/>
              </p:ext>
            </p:extLst>
          </p:nvPr>
        </p:nvGraphicFramePr>
        <p:xfrm>
          <a:off x="361402" y="2151269"/>
          <a:ext cx="9788807" cy="411778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B60E33DC-633E-4FD0-8C70-7DF9F6A3C0AE}"/>
              </a:ext>
            </a:extLst>
          </p:cNvPr>
          <p:cNvSpPr txBox="1"/>
          <p:nvPr/>
        </p:nvSpPr>
        <p:spPr>
          <a:xfrm>
            <a:off x="361402" y="6886091"/>
            <a:ext cx="8415484" cy="276999"/>
          </a:xfrm>
          <a:prstGeom prst="rect">
            <a:avLst/>
          </a:prstGeom>
          <a:noFill/>
        </p:spPr>
        <p:txBody>
          <a:bodyPr wrap="square" rtlCol="0">
            <a:spAutoFit/>
          </a:bodyPr>
          <a:lstStyle/>
          <a:p>
            <a:r>
              <a:rPr lang="en-US" sz="1200" dirty="0">
                <a:solidFill>
                  <a:schemeClr val="bg1"/>
                </a:solidFill>
                <a:latin typeface="Century Gothic"/>
                <a:cs typeface="Century Gothic"/>
              </a:rPr>
              <a:t>McCordsville  |  Market Analysis  |  January 2019 </a:t>
            </a:r>
          </a:p>
        </p:txBody>
      </p:sp>
    </p:spTree>
    <p:extLst>
      <p:ext uri="{BB962C8B-B14F-4D97-AF65-F5344CB8AC3E}">
        <p14:creationId xmlns:p14="http://schemas.microsoft.com/office/powerpoint/2010/main" val="2105698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824-McCordsville-Template_Template2.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0537298" cy="7315200"/>
          </a:xfrm>
          <a:prstGeom prst="rect">
            <a:avLst/>
          </a:prstGeom>
        </p:spPr>
      </p:pic>
      <p:sp>
        <p:nvSpPr>
          <p:cNvPr id="7" name="TextBox 6"/>
          <p:cNvSpPr txBox="1"/>
          <p:nvPr/>
        </p:nvSpPr>
        <p:spPr>
          <a:xfrm>
            <a:off x="9351519" y="6653625"/>
            <a:ext cx="908214" cy="276999"/>
          </a:xfrm>
          <a:prstGeom prst="rect">
            <a:avLst/>
          </a:prstGeom>
          <a:noFill/>
        </p:spPr>
        <p:txBody>
          <a:bodyPr wrap="square" rtlCol="0">
            <a:spAutoFit/>
          </a:bodyPr>
          <a:lstStyle/>
          <a:p>
            <a:pPr marL="0" marR="0" lvl="0" indent="0" algn="ctr" defTabSz="510189" rtl="0" eaLnBrk="1" fontAlgn="auto" latinLnBrk="0" hangingPunct="1">
              <a:lnSpc>
                <a:spcPct val="100000"/>
              </a:lnSpc>
              <a:spcBef>
                <a:spcPts val="0"/>
              </a:spcBef>
              <a:spcAft>
                <a:spcPts val="0"/>
              </a:spcAft>
              <a:buClrTx/>
              <a:buSzTx/>
              <a:buFontTx/>
              <a:buNone/>
              <a:tabLst/>
              <a:defRPr/>
            </a:pPr>
            <a:fld id="{C65E5110-A765-9A47-BC85-5145FB87781B}" type="slidenum">
              <a:rPr kumimoji="0" lang="en-US" sz="1200" b="0" i="0" u="none" strike="noStrike" kern="1200" cap="none" spc="0" normalizeH="0" baseline="0" noProof="0" smtClean="0">
                <a:ln>
                  <a:noFill/>
                </a:ln>
                <a:solidFill>
                  <a:srgbClr val="FFFFFF"/>
                </a:solidFill>
                <a:effectLst/>
                <a:uLnTx/>
                <a:uFillTx/>
                <a:latin typeface="Century Gothic"/>
                <a:ea typeface="+mn-ea"/>
                <a:cs typeface="Century Gothic"/>
              </a:rPr>
              <a:pPr marL="0" marR="0" lvl="0" indent="0" algn="ctr" defTabSz="510189"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FFFFFF"/>
              </a:solidFill>
              <a:effectLst/>
              <a:uLnTx/>
              <a:uFillTx/>
              <a:latin typeface="Century Gothic"/>
              <a:ea typeface="+mn-ea"/>
              <a:cs typeface="Century Gothic"/>
            </a:endParaRPr>
          </a:p>
        </p:txBody>
      </p:sp>
      <p:sp>
        <p:nvSpPr>
          <p:cNvPr id="2" name="TextBox 1"/>
          <p:cNvSpPr txBox="1"/>
          <p:nvPr/>
        </p:nvSpPr>
        <p:spPr>
          <a:xfrm>
            <a:off x="320098" y="368012"/>
            <a:ext cx="9830111" cy="584775"/>
          </a:xfrm>
          <a:prstGeom prst="rect">
            <a:avLst/>
          </a:prstGeom>
          <a:noFill/>
        </p:spPr>
        <p:txBody>
          <a:bodyPr wrap="square" rtlCol="0">
            <a:spAutoFit/>
          </a:bodyPr>
          <a:lstStyle/>
          <a:p>
            <a:pPr>
              <a:defRPr/>
            </a:pPr>
            <a:r>
              <a:rPr lang="en-US" sz="3200" b="1" dirty="0">
                <a:solidFill>
                  <a:srgbClr val="242011"/>
                </a:solidFill>
                <a:latin typeface="Century Gothic"/>
                <a:cs typeface="Century Gothic"/>
              </a:rPr>
              <a:t>Consumer Preferences: </a:t>
            </a:r>
            <a:r>
              <a:rPr kumimoji="0" lang="en-US" sz="3200" b="1" i="0" u="none" strike="noStrike" kern="1200" cap="none" spc="0" normalizeH="0" baseline="0" noProof="0" dirty="0">
                <a:ln>
                  <a:noFill/>
                </a:ln>
                <a:solidFill>
                  <a:srgbClr val="242011"/>
                </a:solidFill>
                <a:effectLst/>
                <a:uLnTx/>
                <a:uFillTx/>
                <a:latin typeface="Century Gothic"/>
                <a:ea typeface="+mn-ea"/>
                <a:cs typeface="Century Gothic"/>
              </a:rPr>
              <a:t>Restaurants</a:t>
            </a:r>
          </a:p>
        </p:txBody>
      </p:sp>
      <p:sp>
        <p:nvSpPr>
          <p:cNvPr id="8" name="TextBox 7"/>
          <p:cNvSpPr txBox="1"/>
          <p:nvPr/>
        </p:nvSpPr>
        <p:spPr>
          <a:xfrm>
            <a:off x="5894791" y="953669"/>
            <a:ext cx="4255418" cy="1569660"/>
          </a:xfrm>
          <a:prstGeom prst="rect">
            <a:avLst/>
          </a:prstGeom>
          <a:noFill/>
        </p:spPr>
        <p:txBody>
          <a:bodyPr wrap="square" rtlCol="0">
            <a:spAutoFit/>
          </a:bodyPr>
          <a:lstStyle/>
          <a:p>
            <a:pPr marL="0" marR="0" lvl="0" indent="0" algn="l" defTabSz="510189"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5E7237"/>
                </a:solidFill>
                <a:effectLst/>
                <a:uLnTx/>
                <a:uFillTx/>
                <a:latin typeface="Century Gothic"/>
                <a:ea typeface="+mn-ea"/>
                <a:cs typeface="Century Gothic"/>
              </a:rPr>
              <a:t>How much do you typically spend when you go out to eat or to get take-out (excluding fast food)?</a:t>
            </a:r>
          </a:p>
        </p:txBody>
      </p:sp>
      <p:graphicFrame>
        <p:nvGraphicFramePr>
          <p:cNvPr id="13" name="Chart 12"/>
          <p:cNvGraphicFramePr/>
          <p:nvPr>
            <p:extLst/>
          </p:nvPr>
        </p:nvGraphicFramePr>
        <p:xfrm>
          <a:off x="1476137" y="2486284"/>
          <a:ext cx="7585023"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449000" y="1027602"/>
            <a:ext cx="4822294" cy="1200329"/>
          </a:xfrm>
          <a:prstGeom prst="rect">
            <a:avLst/>
          </a:prstGeom>
          <a:noFill/>
        </p:spPr>
        <p:txBody>
          <a:bodyPr wrap="square" rtlCol="0">
            <a:spAutoFit/>
          </a:bodyPr>
          <a:lstStyle/>
          <a:p>
            <a:pPr marL="0" marR="0" lvl="0" indent="0" algn="l" defTabSz="510189"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5E7237"/>
                </a:solidFill>
                <a:effectLst/>
                <a:uLnTx/>
                <a:uFillTx/>
                <a:latin typeface="Century Gothic"/>
                <a:ea typeface="+mn-ea"/>
                <a:cs typeface="Century Gothic"/>
              </a:rPr>
              <a:t>How many days a week do you get take-out (excluding fast food)?</a:t>
            </a:r>
          </a:p>
        </p:txBody>
      </p:sp>
      <p:pic>
        <p:nvPicPr>
          <p:cNvPr id="3" name="Picture 2">
            <a:extLst>
              <a:ext uri="{FF2B5EF4-FFF2-40B4-BE49-F238E27FC236}">
                <a16:creationId xmlns:a16="http://schemas.microsoft.com/office/drawing/2014/main" id="{AA94D00F-B91F-4DEB-BCCD-D4B6DA35B169}"/>
              </a:ext>
            </a:extLst>
          </p:cNvPr>
          <p:cNvPicPr>
            <a:picLocks noChangeAspect="1"/>
          </p:cNvPicPr>
          <p:nvPr/>
        </p:nvPicPr>
        <p:blipFill>
          <a:blip r:embed="rId5"/>
          <a:stretch>
            <a:fillRect/>
          </a:stretch>
        </p:blipFill>
        <p:spPr>
          <a:xfrm>
            <a:off x="152517" y="2420333"/>
            <a:ext cx="5171987" cy="3609145"/>
          </a:xfrm>
          <a:prstGeom prst="rect">
            <a:avLst/>
          </a:prstGeom>
        </p:spPr>
      </p:pic>
      <p:pic>
        <p:nvPicPr>
          <p:cNvPr id="4" name="Picture 3">
            <a:extLst>
              <a:ext uri="{FF2B5EF4-FFF2-40B4-BE49-F238E27FC236}">
                <a16:creationId xmlns:a16="http://schemas.microsoft.com/office/drawing/2014/main" id="{730EE3C4-7124-4F6F-BA00-00CDABB0469D}"/>
              </a:ext>
            </a:extLst>
          </p:cNvPr>
          <p:cNvPicPr>
            <a:picLocks noChangeAspect="1"/>
          </p:cNvPicPr>
          <p:nvPr/>
        </p:nvPicPr>
        <p:blipFill rotWithShape="1">
          <a:blip r:embed="rId6"/>
          <a:srcRect l="10338" r="32009" b="7065"/>
          <a:stretch/>
        </p:blipFill>
        <p:spPr>
          <a:xfrm>
            <a:off x="5773002" y="2676386"/>
            <a:ext cx="3288157" cy="3382719"/>
          </a:xfrm>
          <a:prstGeom prst="rect">
            <a:avLst/>
          </a:prstGeom>
        </p:spPr>
      </p:pic>
      <p:sp>
        <p:nvSpPr>
          <p:cNvPr id="14" name="TextBox 13">
            <a:extLst>
              <a:ext uri="{FF2B5EF4-FFF2-40B4-BE49-F238E27FC236}">
                <a16:creationId xmlns:a16="http://schemas.microsoft.com/office/drawing/2014/main" id="{C8EFAC38-F5A3-4952-9014-54C464B07A5A}"/>
              </a:ext>
            </a:extLst>
          </p:cNvPr>
          <p:cNvSpPr txBox="1"/>
          <p:nvPr/>
        </p:nvSpPr>
        <p:spPr>
          <a:xfrm>
            <a:off x="361402" y="6886091"/>
            <a:ext cx="8415484" cy="276999"/>
          </a:xfrm>
          <a:prstGeom prst="rect">
            <a:avLst/>
          </a:prstGeom>
          <a:noFill/>
        </p:spPr>
        <p:txBody>
          <a:bodyPr wrap="square" rtlCol="0">
            <a:spAutoFit/>
          </a:bodyPr>
          <a:lstStyle/>
          <a:p>
            <a:r>
              <a:rPr lang="en-US" sz="1200" dirty="0">
                <a:solidFill>
                  <a:schemeClr val="bg1"/>
                </a:solidFill>
                <a:latin typeface="Century Gothic"/>
                <a:cs typeface="Century Gothic"/>
              </a:rPr>
              <a:t>McCordsville  |  Market Analysis  |  January 2019 </a:t>
            </a:r>
          </a:p>
        </p:txBody>
      </p:sp>
      <p:pic>
        <p:nvPicPr>
          <p:cNvPr id="6" name="Picture 5">
            <a:extLst>
              <a:ext uri="{FF2B5EF4-FFF2-40B4-BE49-F238E27FC236}">
                <a16:creationId xmlns:a16="http://schemas.microsoft.com/office/drawing/2014/main" id="{8437CCB8-4DA8-499F-A58E-FA7582F6CD30}"/>
              </a:ext>
            </a:extLst>
          </p:cNvPr>
          <p:cNvPicPr>
            <a:picLocks noChangeAspect="1"/>
          </p:cNvPicPr>
          <p:nvPr/>
        </p:nvPicPr>
        <p:blipFill>
          <a:blip r:embed="rId7"/>
          <a:stretch>
            <a:fillRect/>
          </a:stretch>
        </p:blipFill>
        <p:spPr>
          <a:xfrm>
            <a:off x="8864970" y="3283798"/>
            <a:ext cx="1481429" cy="1891945"/>
          </a:xfrm>
          <a:prstGeom prst="rect">
            <a:avLst/>
          </a:prstGeom>
        </p:spPr>
      </p:pic>
    </p:spTree>
    <p:extLst>
      <p:ext uri="{BB962C8B-B14F-4D97-AF65-F5344CB8AC3E}">
        <p14:creationId xmlns:p14="http://schemas.microsoft.com/office/powerpoint/2010/main" val="1223485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824-McCordsville-Template_Template2.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0537298" cy="7315200"/>
          </a:xfrm>
          <a:prstGeom prst="rect">
            <a:avLst/>
          </a:prstGeom>
        </p:spPr>
      </p:pic>
      <p:sp>
        <p:nvSpPr>
          <p:cNvPr id="7" name="TextBox 6"/>
          <p:cNvSpPr txBox="1"/>
          <p:nvPr/>
        </p:nvSpPr>
        <p:spPr>
          <a:xfrm>
            <a:off x="9351519" y="6653625"/>
            <a:ext cx="908214" cy="276999"/>
          </a:xfrm>
          <a:prstGeom prst="rect">
            <a:avLst/>
          </a:prstGeom>
          <a:noFill/>
        </p:spPr>
        <p:txBody>
          <a:bodyPr wrap="square" rtlCol="0">
            <a:spAutoFit/>
          </a:bodyPr>
          <a:lstStyle/>
          <a:p>
            <a:pPr marL="0" marR="0" lvl="0" indent="0" algn="ctr" defTabSz="510189" rtl="0" eaLnBrk="1" fontAlgn="auto" latinLnBrk="0" hangingPunct="1">
              <a:lnSpc>
                <a:spcPct val="100000"/>
              </a:lnSpc>
              <a:spcBef>
                <a:spcPts val="0"/>
              </a:spcBef>
              <a:spcAft>
                <a:spcPts val="0"/>
              </a:spcAft>
              <a:buClrTx/>
              <a:buSzTx/>
              <a:buFontTx/>
              <a:buNone/>
              <a:tabLst/>
              <a:defRPr/>
            </a:pPr>
            <a:fld id="{C65E5110-A765-9A47-BC85-5145FB87781B}" type="slidenum">
              <a:rPr kumimoji="0" lang="en-US" sz="1200" b="0" i="0" u="none" strike="noStrike" kern="1200" cap="none" spc="0" normalizeH="0" baseline="0" noProof="0" smtClean="0">
                <a:ln>
                  <a:noFill/>
                </a:ln>
                <a:solidFill>
                  <a:srgbClr val="FFFFFF"/>
                </a:solidFill>
                <a:effectLst/>
                <a:uLnTx/>
                <a:uFillTx/>
                <a:latin typeface="Century Gothic"/>
                <a:ea typeface="+mn-ea"/>
                <a:cs typeface="Century Gothic"/>
              </a:rPr>
              <a:pPr marL="0" marR="0" lvl="0" indent="0" algn="ctr" defTabSz="510189"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FFFFFF"/>
              </a:solidFill>
              <a:effectLst/>
              <a:uLnTx/>
              <a:uFillTx/>
              <a:latin typeface="Century Gothic"/>
              <a:ea typeface="+mn-ea"/>
              <a:cs typeface="Century Gothic"/>
            </a:endParaRPr>
          </a:p>
        </p:txBody>
      </p:sp>
      <p:sp>
        <p:nvSpPr>
          <p:cNvPr id="9" name="TextBox 8">
            <a:extLst>
              <a:ext uri="{FF2B5EF4-FFF2-40B4-BE49-F238E27FC236}">
                <a16:creationId xmlns:a16="http://schemas.microsoft.com/office/drawing/2014/main" id="{A2390DDB-0A72-4CF6-93DD-6F73B5284272}"/>
              </a:ext>
            </a:extLst>
          </p:cNvPr>
          <p:cNvSpPr txBox="1"/>
          <p:nvPr/>
        </p:nvSpPr>
        <p:spPr>
          <a:xfrm>
            <a:off x="361402" y="984615"/>
            <a:ext cx="3897442" cy="830997"/>
          </a:xfrm>
          <a:prstGeom prst="rect">
            <a:avLst/>
          </a:prstGeom>
          <a:noFill/>
        </p:spPr>
        <p:txBody>
          <a:bodyPr wrap="square" rtlCol="0">
            <a:spAutoFit/>
          </a:bodyPr>
          <a:lstStyle/>
          <a:p>
            <a:pPr marL="0" marR="0" lvl="0" indent="0" algn="l" defTabSz="510189"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5E7237"/>
                </a:solidFill>
                <a:effectLst/>
                <a:uLnTx/>
                <a:uFillTx/>
                <a:latin typeface="Century Gothic"/>
                <a:ea typeface="+mn-ea"/>
                <a:cs typeface="Century Gothic"/>
              </a:rPr>
              <a:t>Where do you go to dine at a good restaurant?</a:t>
            </a:r>
          </a:p>
        </p:txBody>
      </p:sp>
      <p:sp>
        <p:nvSpPr>
          <p:cNvPr id="6" name="Rectangle 5"/>
          <p:cNvSpPr/>
          <p:nvPr/>
        </p:nvSpPr>
        <p:spPr>
          <a:xfrm>
            <a:off x="5882951" y="986326"/>
            <a:ext cx="4267258" cy="1200329"/>
          </a:xfrm>
          <a:prstGeom prst="rect">
            <a:avLst/>
          </a:prstGeom>
        </p:spPr>
        <p:txBody>
          <a:bodyPr wrap="square">
            <a:spAutoFit/>
          </a:bodyPr>
          <a:lstStyle/>
          <a:p>
            <a:pPr marL="0" marR="0" lvl="0" indent="0" algn="l" defTabSz="510189"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5E7237"/>
                </a:solidFill>
                <a:effectLst/>
                <a:uLnTx/>
                <a:uFillTx/>
                <a:latin typeface="Century Gothic"/>
                <a:ea typeface="+mn-ea"/>
                <a:cs typeface="Century Gothic"/>
              </a:rPr>
              <a:t>How long are you willing to travel to dine at a good restaurant?</a:t>
            </a:r>
          </a:p>
        </p:txBody>
      </p:sp>
      <p:graphicFrame>
        <p:nvGraphicFramePr>
          <p:cNvPr id="14" name="Chart 13"/>
          <p:cNvGraphicFramePr>
            <a:graphicFrameLocks/>
          </p:cNvGraphicFramePr>
          <p:nvPr>
            <p:extLst>
              <p:ext uri="{D42A27DB-BD31-4B8C-83A1-F6EECF244321}">
                <p14:modId xmlns:p14="http://schemas.microsoft.com/office/powerpoint/2010/main" val="676317346"/>
              </p:ext>
            </p:extLst>
          </p:nvPr>
        </p:nvGraphicFramePr>
        <p:xfrm>
          <a:off x="5490572" y="2109051"/>
          <a:ext cx="4742766" cy="40132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a:graphicFrameLocks/>
          </p:cNvGraphicFramePr>
          <p:nvPr>
            <p:extLst>
              <p:ext uri="{D42A27DB-BD31-4B8C-83A1-F6EECF244321}">
                <p14:modId xmlns:p14="http://schemas.microsoft.com/office/powerpoint/2010/main" val="3262664066"/>
              </p:ext>
            </p:extLst>
          </p:nvPr>
        </p:nvGraphicFramePr>
        <p:xfrm>
          <a:off x="392379" y="1883881"/>
          <a:ext cx="5098193" cy="4777040"/>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id="{A36341FC-6581-409A-BA0A-D0425A20B0BF}"/>
              </a:ext>
            </a:extLst>
          </p:cNvPr>
          <p:cNvSpPr txBox="1"/>
          <p:nvPr/>
        </p:nvSpPr>
        <p:spPr>
          <a:xfrm>
            <a:off x="361402" y="6886091"/>
            <a:ext cx="8415484" cy="276999"/>
          </a:xfrm>
          <a:prstGeom prst="rect">
            <a:avLst/>
          </a:prstGeom>
          <a:noFill/>
        </p:spPr>
        <p:txBody>
          <a:bodyPr wrap="square" rtlCol="0">
            <a:spAutoFit/>
          </a:bodyPr>
          <a:lstStyle/>
          <a:p>
            <a:r>
              <a:rPr lang="en-US" sz="1200" dirty="0">
                <a:solidFill>
                  <a:schemeClr val="bg1"/>
                </a:solidFill>
                <a:latin typeface="Century Gothic"/>
                <a:cs typeface="Century Gothic"/>
              </a:rPr>
              <a:t>McCordsville  |  Market Analysis  |  January 2019 </a:t>
            </a:r>
          </a:p>
        </p:txBody>
      </p:sp>
      <p:sp>
        <p:nvSpPr>
          <p:cNvPr id="11" name="TextBox 10">
            <a:extLst>
              <a:ext uri="{FF2B5EF4-FFF2-40B4-BE49-F238E27FC236}">
                <a16:creationId xmlns:a16="http://schemas.microsoft.com/office/drawing/2014/main" id="{45A114E0-8CE3-4E01-8474-2197601F28C9}"/>
              </a:ext>
            </a:extLst>
          </p:cNvPr>
          <p:cNvSpPr txBox="1"/>
          <p:nvPr/>
        </p:nvSpPr>
        <p:spPr>
          <a:xfrm>
            <a:off x="320098" y="368012"/>
            <a:ext cx="9830111" cy="584775"/>
          </a:xfrm>
          <a:prstGeom prst="rect">
            <a:avLst/>
          </a:prstGeom>
          <a:noFill/>
        </p:spPr>
        <p:txBody>
          <a:bodyPr wrap="square" rtlCol="0">
            <a:spAutoFit/>
          </a:bodyPr>
          <a:lstStyle/>
          <a:p>
            <a:pPr>
              <a:defRPr/>
            </a:pPr>
            <a:r>
              <a:rPr lang="en-US" sz="3200" b="1" dirty="0">
                <a:solidFill>
                  <a:srgbClr val="242011"/>
                </a:solidFill>
                <a:latin typeface="Century Gothic"/>
                <a:cs typeface="Century Gothic"/>
              </a:rPr>
              <a:t>Consumer Preferences: Restaurants</a:t>
            </a:r>
          </a:p>
        </p:txBody>
      </p:sp>
    </p:spTree>
    <p:extLst>
      <p:ext uri="{BB962C8B-B14F-4D97-AF65-F5344CB8AC3E}">
        <p14:creationId xmlns:p14="http://schemas.microsoft.com/office/powerpoint/2010/main" val="1402292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824-McCordsville-Template_Template2.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0537298" cy="7315200"/>
          </a:xfrm>
          <a:prstGeom prst="rect">
            <a:avLst/>
          </a:prstGeom>
        </p:spPr>
      </p:pic>
      <p:sp>
        <p:nvSpPr>
          <p:cNvPr id="7" name="TextBox 6"/>
          <p:cNvSpPr txBox="1"/>
          <p:nvPr/>
        </p:nvSpPr>
        <p:spPr>
          <a:xfrm>
            <a:off x="9351519" y="6653625"/>
            <a:ext cx="908214" cy="276999"/>
          </a:xfrm>
          <a:prstGeom prst="rect">
            <a:avLst/>
          </a:prstGeom>
          <a:noFill/>
        </p:spPr>
        <p:txBody>
          <a:bodyPr wrap="square" rtlCol="0">
            <a:spAutoFit/>
          </a:bodyPr>
          <a:lstStyle/>
          <a:p>
            <a:pPr marL="0" marR="0" lvl="0" indent="0" algn="ctr" defTabSz="510189" rtl="0" eaLnBrk="1" fontAlgn="auto" latinLnBrk="0" hangingPunct="1">
              <a:lnSpc>
                <a:spcPct val="100000"/>
              </a:lnSpc>
              <a:spcBef>
                <a:spcPts val="0"/>
              </a:spcBef>
              <a:spcAft>
                <a:spcPts val="0"/>
              </a:spcAft>
              <a:buClrTx/>
              <a:buSzTx/>
              <a:buFontTx/>
              <a:buNone/>
              <a:tabLst/>
              <a:defRPr/>
            </a:pPr>
            <a:fld id="{C65E5110-A765-9A47-BC85-5145FB87781B}" type="slidenum">
              <a:rPr kumimoji="0" lang="en-US" sz="1200" b="0" i="0" u="none" strike="noStrike" kern="1200" cap="none" spc="0" normalizeH="0" baseline="0" noProof="0" smtClean="0">
                <a:ln>
                  <a:noFill/>
                </a:ln>
                <a:solidFill>
                  <a:srgbClr val="FFFFFF"/>
                </a:solidFill>
                <a:effectLst/>
                <a:uLnTx/>
                <a:uFillTx/>
                <a:latin typeface="Century Gothic"/>
                <a:ea typeface="+mn-ea"/>
                <a:cs typeface="Century Gothic"/>
              </a:rPr>
              <a:pPr marL="0" marR="0" lvl="0" indent="0" algn="ctr" defTabSz="510189"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FFFFFF"/>
              </a:solidFill>
              <a:effectLst/>
              <a:uLnTx/>
              <a:uFillTx/>
              <a:latin typeface="Century Gothic"/>
              <a:ea typeface="+mn-ea"/>
              <a:cs typeface="Century Gothic"/>
            </a:endParaRPr>
          </a:p>
        </p:txBody>
      </p:sp>
      <p:sp>
        <p:nvSpPr>
          <p:cNvPr id="8" name="TextBox 7"/>
          <p:cNvSpPr txBox="1"/>
          <p:nvPr/>
        </p:nvSpPr>
        <p:spPr>
          <a:xfrm>
            <a:off x="320098" y="1259640"/>
            <a:ext cx="9830111" cy="1015663"/>
          </a:xfrm>
          <a:prstGeom prst="rect">
            <a:avLst/>
          </a:prstGeom>
          <a:noFill/>
        </p:spPr>
        <p:txBody>
          <a:bodyPr wrap="square" rtlCol="0">
            <a:spAutoFit/>
          </a:bodyPr>
          <a:lstStyle/>
          <a:p>
            <a:pPr marL="0" marR="0" lvl="0" indent="0" algn="l" defTabSz="51018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42011"/>
              </a:solidFill>
              <a:effectLst/>
              <a:uLnTx/>
              <a:uFillTx/>
              <a:latin typeface="Century Gothic"/>
              <a:ea typeface="+mn-ea"/>
              <a:cs typeface="Century Gothic"/>
            </a:endParaRPr>
          </a:p>
          <a:p>
            <a:pPr marL="0" marR="0" lvl="0" indent="0" algn="l" defTabSz="51018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42011"/>
              </a:solidFill>
              <a:effectLst/>
              <a:uLnTx/>
              <a:uFillTx/>
              <a:latin typeface="Century Gothic"/>
              <a:ea typeface="+mn-ea"/>
              <a:cs typeface="Century Gothic"/>
            </a:endParaRPr>
          </a:p>
          <a:p>
            <a:pPr marL="0" marR="0" lvl="0" indent="0" algn="l" defTabSz="51018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42011"/>
              </a:solidFill>
              <a:effectLst/>
              <a:uLnTx/>
              <a:uFillTx/>
              <a:latin typeface="Century Gothic"/>
              <a:ea typeface="+mn-ea"/>
              <a:cs typeface="Century Gothic"/>
            </a:endParaRPr>
          </a:p>
          <a:p>
            <a:pPr marL="0" marR="0" lvl="0" indent="0" algn="l" defTabSz="51018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42011"/>
              </a:solidFill>
              <a:effectLst/>
              <a:uLnTx/>
              <a:uFillTx/>
              <a:latin typeface="Century Gothic"/>
              <a:ea typeface="+mn-ea"/>
              <a:cs typeface="Century Gothic"/>
            </a:endParaRPr>
          </a:p>
          <a:p>
            <a:pPr marL="0" marR="0" lvl="0" indent="0" algn="l" defTabSz="51018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42011"/>
              </a:solidFill>
              <a:effectLst/>
              <a:uLnTx/>
              <a:uFillTx/>
              <a:latin typeface="Century Gothic"/>
              <a:ea typeface="+mn-ea"/>
              <a:cs typeface="Century Gothic"/>
            </a:endParaRPr>
          </a:p>
        </p:txBody>
      </p:sp>
      <p:sp>
        <p:nvSpPr>
          <p:cNvPr id="9" name="TextBox 8">
            <a:extLst>
              <a:ext uri="{FF2B5EF4-FFF2-40B4-BE49-F238E27FC236}">
                <a16:creationId xmlns:a16="http://schemas.microsoft.com/office/drawing/2014/main" id="{A2390DDB-0A72-4CF6-93DD-6F73B5284272}"/>
              </a:ext>
            </a:extLst>
          </p:cNvPr>
          <p:cNvSpPr txBox="1"/>
          <p:nvPr/>
        </p:nvSpPr>
        <p:spPr>
          <a:xfrm>
            <a:off x="320098" y="970481"/>
            <a:ext cx="9830111" cy="830997"/>
          </a:xfrm>
          <a:prstGeom prst="rect">
            <a:avLst/>
          </a:prstGeom>
          <a:noFill/>
        </p:spPr>
        <p:txBody>
          <a:bodyPr wrap="square" rtlCol="0">
            <a:spAutoFit/>
          </a:bodyPr>
          <a:lstStyle/>
          <a:p>
            <a:pPr marL="0" marR="0" lvl="0" indent="0" algn="l" defTabSz="510189"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rgbClr val="5E7237"/>
                </a:solidFill>
                <a:effectLst/>
                <a:uLnTx/>
                <a:uFillTx/>
                <a:latin typeface="Century Gothic"/>
                <a:ea typeface="+mn-ea"/>
                <a:cs typeface="Century Gothic"/>
              </a:rPr>
              <a:t>When you eat out or get take-out, what types of restaurants do you typically frequent? Select all that apply.</a:t>
            </a:r>
          </a:p>
        </p:txBody>
      </p:sp>
      <p:pic>
        <p:nvPicPr>
          <p:cNvPr id="3" name="Picture 2">
            <a:extLst>
              <a:ext uri="{FF2B5EF4-FFF2-40B4-BE49-F238E27FC236}">
                <a16:creationId xmlns:a16="http://schemas.microsoft.com/office/drawing/2014/main" id="{C1D97DDD-8C20-4123-B11B-E01DD779D811}"/>
              </a:ext>
            </a:extLst>
          </p:cNvPr>
          <p:cNvPicPr>
            <a:picLocks noChangeAspect="1"/>
          </p:cNvPicPr>
          <p:nvPr/>
        </p:nvPicPr>
        <p:blipFill>
          <a:blip r:embed="rId4"/>
          <a:stretch>
            <a:fillRect/>
          </a:stretch>
        </p:blipFill>
        <p:spPr>
          <a:xfrm>
            <a:off x="1748209" y="1891400"/>
            <a:ext cx="7040880" cy="4762225"/>
          </a:xfrm>
          <a:prstGeom prst="rect">
            <a:avLst/>
          </a:prstGeom>
          <a:ln w="57150">
            <a:solidFill>
              <a:srgbClr val="5E7237"/>
            </a:solidFill>
          </a:ln>
        </p:spPr>
      </p:pic>
      <p:sp>
        <p:nvSpPr>
          <p:cNvPr id="10" name="TextBox 9">
            <a:extLst>
              <a:ext uri="{FF2B5EF4-FFF2-40B4-BE49-F238E27FC236}">
                <a16:creationId xmlns:a16="http://schemas.microsoft.com/office/drawing/2014/main" id="{DC3858FB-E1F8-4857-9EBD-3A28FC0FB887}"/>
              </a:ext>
            </a:extLst>
          </p:cNvPr>
          <p:cNvSpPr txBox="1"/>
          <p:nvPr/>
        </p:nvSpPr>
        <p:spPr>
          <a:xfrm>
            <a:off x="361402" y="6886091"/>
            <a:ext cx="8415484" cy="276999"/>
          </a:xfrm>
          <a:prstGeom prst="rect">
            <a:avLst/>
          </a:prstGeom>
          <a:noFill/>
        </p:spPr>
        <p:txBody>
          <a:bodyPr wrap="square" rtlCol="0">
            <a:spAutoFit/>
          </a:bodyPr>
          <a:lstStyle/>
          <a:p>
            <a:r>
              <a:rPr lang="en-US" sz="1200" dirty="0">
                <a:solidFill>
                  <a:schemeClr val="bg1"/>
                </a:solidFill>
                <a:latin typeface="Century Gothic"/>
                <a:cs typeface="Century Gothic"/>
              </a:rPr>
              <a:t>McCordsville  |  Market Analysis  |  January 2019 </a:t>
            </a:r>
          </a:p>
        </p:txBody>
      </p:sp>
      <p:sp>
        <p:nvSpPr>
          <p:cNvPr id="11" name="TextBox 10">
            <a:extLst>
              <a:ext uri="{FF2B5EF4-FFF2-40B4-BE49-F238E27FC236}">
                <a16:creationId xmlns:a16="http://schemas.microsoft.com/office/drawing/2014/main" id="{659183E8-B9A6-46DF-B6DC-B3400908713E}"/>
              </a:ext>
            </a:extLst>
          </p:cNvPr>
          <p:cNvSpPr txBox="1"/>
          <p:nvPr/>
        </p:nvSpPr>
        <p:spPr>
          <a:xfrm>
            <a:off x="320098" y="368012"/>
            <a:ext cx="9830111" cy="584775"/>
          </a:xfrm>
          <a:prstGeom prst="rect">
            <a:avLst/>
          </a:prstGeom>
          <a:noFill/>
        </p:spPr>
        <p:txBody>
          <a:bodyPr wrap="square" rtlCol="0">
            <a:spAutoFit/>
          </a:bodyPr>
          <a:lstStyle/>
          <a:p>
            <a:pPr>
              <a:defRPr/>
            </a:pPr>
            <a:r>
              <a:rPr lang="en-US" sz="3200" b="1" dirty="0">
                <a:solidFill>
                  <a:srgbClr val="242011"/>
                </a:solidFill>
                <a:latin typeface="Century Gothic"/>
                <a:cs typeface="Century Gothic"/>
              </a:rPr>
              <a:t>Consumer Preferences: Restaurants</a:t>
            </a:r>
          </a:p>
        </p:txBody>
      </p:sp>
    </p:spTree>
    <p:extLst>
      <p:ext uri="{BB962C8B-B14F-4D97-AF65-F5344CB8AC3E}">
        <p14:creationId xmlns:p14="http://schemas.microsoft.com/office/powerpoint/2010/main" val="2118439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824-McCordsville-Template_Template2.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0537298" cy="7315200"/>
          </a:xfrm>
          <a:prstGeom prst="rect">
            <a:avLst/>
          </a:prstGeom>
        </p:spPr>
      </p:pic>
      <p:sp>
        <p:nvSpPr>
          <p:cNvPr id="7" name="TextBox 6"/>
          <p:cNvSpPr txBox="1"/>
          <p:nvPr/>
        </p:nvSpPr>
        <p:spPr>
          <a:xfrm>
            <a:off x="9351519" y="6653625"/>
            <a:ext cx="908214" cy="276999"/>
          </a:xfrm>
          <a:prstGeom prst="rect">
            <a:avLst/>
          </a:prstGeom>
          <a:noFill/>
        </p:spPr>
        <p:txBody>
          <a:bodyPr wrap="square" rtlCol="0">
            <a:spAutoFit/>
          </a:bodyPr>
          <a:lstStyle/>
          <a:p>
            <a:pPr marL="0" marR="0" lvl="0" indent="0" algn="ctr" defTabSz="510189" rtl="0" eaLnBrk="1" fontAlgn="auto" latinLnBrk="0" hangingPunct="1">
              <a:lnSpc>
                <a:spcPct val="100000"/>
              </a:lnSpc>
              <a:spcBef>
                <a:spcPts val="0"/>
              </a:spcBef>
              <a:spcAft>
                <a:spcPts val="0"/>
              </a:spcAft>
              <a:buClrTx/>
              <a:buSzTx/>
              <a:buFontTx/>
              <a:buNone/>
              <a:tabLst/>
              <a:defRPr/>
            </a:pPr>
            <a:fld id="{C65E5110-A765-9A47-BC85-5145FB87781B}" type="slidenum">
              <a:rPr kumimoji="0" lang="en-US" sz="1200" b="0" i="0" u="none" strike="noStrike" kern="1200" cap="none" spc="0" normalizeH="0" baseline="0" noProof="0" smtClean="0">
                <a:ln>
                  <a:noFill/>
                </a:ln>
                <a:solidFill>
                  <a:srgbClr val="FFFFFF"/>
                </a:solidFill>
                <a:effectLst/>
                <a:uLnTx/>
                <a:uFillTx/>
                <a:latin typeface="Century Gothic"/>
                <a:ea typeface="+mn-ea"/>
                <a:cs typeface="Century Gothic"/>
              </a:rPr>
              <a:pPr marL="0" marR="0" lvl="0" indent="0" algn="ctr" defTabSz="510189"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FFFFFF"/>
              </a:solidFill>
              <a:effectLst/>
              <a:uLnTx/>
              <a:uFillTx/>
              <a:latin typeface="Century Gothic"/>
              <a:ea typeface="+mn-ea"/>
              <a:cs typeface="Century Gothic"/>
            </a:endParaRPr>
          </a:p>
        </p:txBody>
      </p:sp>
      <p:sp>
        <p:nvSpPr>
          <p:cNvPr id="8" name="TextBox 7"/>
          <p:cNvSpPr txBox="1"/>
          <p:nvPr/>
        </p:nvSpPr>
        <p:spPr>
          <a:xfrm>
            <a:off x="320098" y="1259640"/>
            <a:ext cx="9830111" cy="1015663"/>
          </a:xfrm>
          <a:prstGeom prst="rect">
            <a:avLst/>
          </a:prstGeom>
          <a:noFill/>
        </p:spPr>
        <p:txBody>
          <a:bodyPr wrap="square" rtlCol="0">
            <a:spAutoFit/>
          </a:bodyPr>
          <a:lstStyle/>
          <a:p>
            <a:pPr marL="0" marR="0" lvl="0" indent="0" algn="l" defTabSz="51018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42011"/>
              </a:solidFill>
              <a:effectLst/>
              <a:uLnTx/>
              <a:uFillTx/>
              <a:latin typeface="Century Gothic"/>
              <a:ea typeface="+mn-ea"/>
              <a:cs typeface="Century Gothic"/>
            </a:endParaRPr>
          </a:p>
          <a:p>
            <a:pPr marL="0" marR="0" lvl="0" indent="0" algn="l" defTabSz="51018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42011"/>
              </a:solidFill>
              <a:effectLst/>
              <a:uLnTx/>
              <a:uFillTx/>
              <a:latin typeface="Century Gothic"/>
              <a:ea typeface="+mn-ea"/>
              <a:cs typeface="Century Gothic"/>
            </a:endParaRPr>
          </a:p>
          <a:p>
            <a:pPr marL="0" marR="0" lvl="0" indent="0" algn="l" defTabSz="51018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42011"/>
              </a:solidFill>
              <a:effectLst/>
              <a:uLnTx/>
              <a:uFillTx/>
              <a:latin typeface="Century Gothic"/>
              <a:ea typeface="+mn-ea"/>
              <a:cs typeface="Century Gothic"/>
            </a:endParaRPr>
          </a:p>
          <a:p>
            <a:pPr marL="0" marR="0" lvl="0" indent="0" algn="l" defTabSz="51018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42011"/>
              </a:solidFill>
              <a:effectLst/>
              <a:uLnTx/>
              <a:uFillTx/>
              <a:latin typeface="Century Gothic"/>
              <a:ea typeface="+mn-ea"/>
              <a:cs typeface="Century Gothic"/>
            </a:endParaRPr>
          </a:p>
          <a:p>
            <a:pPr marL="0" marR="0" lvl="0" indent="0" algn="l" defTabSz="51018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42011"/>
              </a:solidFill>
              <a:effectLst/>
              <a:uLnTx/>
              <a:uFillTx/>
              <a:latin typeface="Century Gothic"/>
              <a:ea typeface="+mn-ea"/>
              <a:cs typeface="Century Gothic"/>
            </a:endParaRPr>
          </a:p>
        </p:txBody>
      </p:sp>
      <p:sp>
        <p:nvSpPr>
          <p:cNvPr id="9" name="TextBox 8">
            <a:extLst>
              <a:ext uri="{FF2B5EF4-FFF2-40B4-BE49-F238E27FC236}">
                <a16:creationId xmlns:a16="http://schemas.microsoft.com/office/drawing/2014/main" id="{A2390DDB-0A72-4CF6-93DD-6F73B5284272}"/>
              </a:ext>
            </a:extLst>
          </p:cNvPr>
          <p:cNvSpPr txBox="1"/>
          <p:nvPr/>
        </p:nvSpPr>
        <p:spPr>
          <a:xfrm>
            <a:off x="361402" y="875064"/>
            <a:ext cx="9830111" cy="830997"/>
          </a:xfrm>
          <a:prstGeom prst="rect">
            <a:avLst/>
          </a:prstGeom>
          <a:noFill/>
        </p:spPr>
        <p:txBody>
          <a:bodyPr wrap="square" rtlCol="0">
            <a:spAutoFit/>
          </a:bodyPr>
          <a:lstStyle/>
          <a:p>
            <a:pPr marL="0" marR="0" lvl="0" indent="0" algn="l" defTabSz="510189"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rgbClr val="5E7237"/>
                </a:solidFill>
                <a:effectLst/>
                <a:uLnTx/>
                <a:uFillTx/>
                <a:latin typeface="Century Gothic"/>
                <a:ea typeface="+mn-ea"/>
                <a:cs typeface="Century Gothic"/>
              </a:rPr>
              <a:t>What type of locally-owned/operated restaurants would you visit in downtown McCordsville? Select all that apply.</a:t>
            </a:r>
          </a:p>
        </p:txBody>
      </p:sp>
      <p:pic>
        <p:nvPicPr>
          <p:cNvPr id="3" name="Picture 2">
            <a:extLst>
              <a:ext uri="{FF2B5EF4-FFF2-40B4-BE49-F238E27FC236}">
                <a16:creationId xmlns:a16="http://schemas.microsoft.com/office/drawing/2014/main" id="{1EFDC147-8670-4629-9FBD-24848EDEE321}"/>
              </a:ext>
            </a:extLst>
          </p:cNvPr>
          <p:cNvPicPr>
            <a:picLocks noChangeAspect="1"/>
          </p:cNvPicPr>
          <p:nvPr/>
        </p:nvPicPr>
        <p:blipFill>
          <a:blip r:embed="rId4"/>
          <a:stretch>
            <a:fillRect/>
          </a:stretch>
        </p:blipFill>
        <p:spPr>
          <a:xfrm>
            <a:off x="1756017" y="1767471"/>
            <a:ext cx="7040880" cy="4762225"/>
          </a:xfrm>
          <a:prstGeom prst="rect">
            <a:avLst/>
          </a:prstGeom>
          <a:ln w="57150">
            <a:solidFill>
              <a:srgbClr val="5E7237"/>
            </a:solidFill>
          </a:ln>
        </p:spPr>
      </p:pic>
      <p:sp>
        <p:nvSpPr>
          <p:cNvPr id="10" name="TextBox 9">
            <a:extLst>
              <a:ext uri="{FF2B5EF4-FFF2-40B4-BE49-F238E27FC236}">
                <a16:creationId xmlns:a16="http://schemas.microsoft.com/office/drawing/2014/main" id="{BE07A763-269C-4D72-AFD7-F3576594F82C}"/>
              </a:ext>
            </a:extLst>
          </p:cNvPr>
          <p:cNvSpPr txBox="1"/>
          <p:nvPr/>
        </p:nvSpPr>
        <p:spPr>
          <a:xfrm>
            <a:off x="361402" y="6886091"/>
            <a:ext cx="8415484" cy="276999"/>
          </a:xfrm>
          <a:prstGeom prst="rect">
            <a:avLst/>
          </a:prstGeom>
          <a:noFill/>
        </p:spPr>
        <p:txBody>
          <a:bodyPr wrap="square" rtlCol="0">
            <a:spAutoFit/>
          </a:bodyPr>
          <a:lstStyle/>
          <a:p>
            <a:r>
              <a:rPr lang="en-US" sz="1200" dirty="0">
                <a:solidFill>
                  <a:schemeClr val="bg1"/>
                </a:solidFill>
                <a:latin typeface="Century Gothic"/>
                <a:cs typeface="Century Gothic"/>
              </a:rPr>
              <a:t>McCordsville  |  Market Analysis  |  January 2019 </a:t>
            </a:r>
          </a:p>
        </p:txBody>
      </p:sp>
      <p:sp>
        <p:nvSpPr>
          <p:cNvPr id="12" name="TextBox 11">
            <a:extLst>
              <a:ext uri="{FF2B5EF4-FFF2-40B4-BE49-F238E27FC236}">
                <a16:creationId xmlns:a16="http://schemas.microsoft.com/office/drawing/2014/main" id="{3ED6BCFB-9ADD-4C5B-BA54-BB60A78B07BD}"/>
              </a:ext>
            </a:extLst>
          </p:cNvPr>
          <p:cNvSpPr txBox="1"/>
          <p:nvPr/>
        </p:nvSpPr>
        <p:spPr>
          <a:xfrm>
            <a:off x="320098" y="368012"/>
            <a:ext cx="9830111" cy="584775"/>
          </a:xfrm>
          <a:prstGeom prst="rect">
            <a:avLst/>
          </a:prstGeom>
          <a:noFill/>
        </p:spPr>
        <p:txBody>
          <a:bodyPr wrap="square" rtlCol="0">
            <a:spAutoFit/>
          </a:bodyPr>
          <a:lstStyle/>
          <a:p>
            <a:pPr>
              <a:defRPr/>
            </a:pPr>
            <a:r>
              <a:rPr lang="en-US" sz="3200" b="1" dirty="0">
                <a:solidFill>
                  <a:srgbClr val="242011"/>
                </a:solidFill>
                <a:latin typeface="Century Gothic"/>
                <a:cs typeface="Century Gothic"/>
              </a:rPr>
              <a:t>Consumer Preferences: Restaurants</a:t>
            </a:r>
          </a:p>
        </p:txBody>
      </p:sp>
    </p:spTree>
    <p:extLst>
      <p:ext uri="{BB962C8B-B14F-4D97-AF65-F5344CB8AC3E}">
        <p14:creationId xmlns:p14="http://schemas.microsoft.com/office/powerpoint/2010/main" val="2487407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824-McCordsville-Template_Template2.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0537298" cy="7315200"/>
          </a:xfrm>
          <a:prstGeom prst="rect">
            <a:avLst/>
          </a:prstGeom>
        </p:spPr>
      </p:pic>
      <p:sp>
        <p:nvSpPr>
          <p:cNvPr id="7" name="TextBox 6"/>
          <p:cNvSpPr txBox="1"/>
          <p:nvPr/>
        </p:nvSpPr>
        <p:spPr>
          <a:xfrm>
            <a:off x="9351519" y="6653625"/>
            <a:ext cx="908214" cy="276999"/>
          </a:xfrm>
          <a:prstGeom prst="rect">
            <a:avLst/>
          </a:prstGeom>
          <a:noFill/>
        </p:spPr>
        <p:txBody>
          <a:bodyPr wrap="square" rtlCol="0">
            <a:spAutoFit/>
          </a:bodyPr>
          <a:lstStyle/>
          <a:p>
            <a:pPr marL="0" marR="0" lvl="0" indent="0" algn="ctr" defTabSz="510189" rtl="0" eaLnBrk="1" fontAlgn="auto" latinLnBrk="0" hangingPunct="1">
              <a:lnSpc>
                <a:spcPct val="100000"/>
              </a:lnSpc>
              <a:spcBef>
                <a:spcPts val="0"/>
              </a:spcBef>
              <a:spcAft>
                <a:spcPts val="0"/>
              </a:spcAft>
              <a:buClrTx/>
              <a:buSzTx/>
              <a:buFontTx/>
              <a:buNone/>
              <a:tabLst/>
              <a:defRPr/>
            </a:pPr>
            <a:fld id="{C65E5110-A765-9A47-BC85-5145FB87781B}" type="slidenum">
              <a:rPr kumimoji="0" lang="en-US" sz="1200" b="0" i="0" u="none" strike="noStrike" kern="1200" cap="none" spc="0" normalizeH="0" baseline="0" noProof="0" smtClean="0">
                <a:ln>
                  <a:noFill/>
                </a:ln>
                <a:solidFill>
                  <a:srgbClr val="FFFFFF"/>
                </a:solidFill>
                <a:effectLst/>
                <a:uLnTx/>
                <a:uFillTx/>
                <a:latin typeface="Century Gothic"/>
                <a:ea typeface="+mn-ea"/>
                <a:cs typeface="Century Gothic"/>
              </a:rPr>
              <a:pPr marL="0" marR="0" lvl="0" indent="0" algn="ctr" defTabSz="510189"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FFFFFF"/>
              </a:solidFill>
              <a:effectLst/>
              <a:uLnTx/>
              <a:uFillTx/>
              <a:latin typeface="Century Gothic"/>
              <a:ea typeface="+mn-ea"/>
              <a:cs typeface="Century Gothic"/>
            </a:endParaRPr>
          </a:p>
        </p:txBody>
      </p:sp>
      <p:sp>
        <p:nvSpPr>
          <p:cNvPr id="2" name="TextBox 1"/>
          <p:cNvSpPr txBox="1"/>
          <p:nvPr/>
        </p:nvSpPr>
        <p:spPr>
          <a:xfrm>
            <a:off x="320098" y="368012"/>
            <a:ext cx="9830111" cy="584775"/>
          </a:xfrm>
          <a:prstGeom prst="rect">
            <a:avLst/>
          </a:prstGeom>
          <a:noFill/>
        </p:spPr>
        <p:txBody>
          <a:bodyPr wrap="square" rtlCol="0">
            <a:spAutoFit/>
          </a:bodyPr>
          <a:lstStyle/>
          <a:p>
            <a:pPr>
              <a:defRPr/>
            </a:pPr>
            <a:r>
              <a:rPr lang="en-US" sz="3200" b="1" dirty="0">
                <a:solidFill>
                  <a:srgbClr val="242011"/>
                </a:solidFill>
                <a:latin typeface="Century Gothic"/>
                <a:cs typeface="Century Gothic"/>
              </a:rPr>
              <a:t>Consumer Preferences: Shopping</a:t>
            </a:r>
          </a:p>
        </p:txBody>
      </p:sp>
      <p:sp>
        <p:nvSpPr>
          <p:cNvPr id="9" name="TextBox 8">
            <a:extLst>
              <a:ext uri="{FF2B5EF4-FFF2-40B4-BE49-F238E27FC236}">
                <a16:creationId xmlns:a16="http://schemas.microsoft.com/office/drawing/2014/main" id="{A2390DDB-0A72-4CF6-93DD-6F73B5284272}"/>
              </a:ext>
            </a:extLst>
          </p:cNvPr>
          <p:cNvSpPr txBox="1"/>
          <p:nvPr/>
        </p:nvSpPr>
        <p:spPr>
          <a:xfrm>
            <a:off x="462631" y="1086667"/>
            <a:ext cx="8891035" cy="4154984"/>
          </a:xfrm>
          <a:prstGeom prst="rect">
            <a:avLst/>
          </a:prstGeom>
          <a:noFill/>
        </p:spPr>
        <p:txBody>
          <a:bodyPr wrap="square" rtlCol="0">
            <a:spAutoFit/>
          </a:bodyPr>
          <a:lstStyle/>
          <a:p>
            <a:pPr marL="0" marR="0" lvl="0" indent="0" algn="l" defTabSz="510189"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5E7237"/>
                </a:solidFill>
                <a:effectLst/>
                <a:uLnTx/>
                <a:uFillTx/>
                <a:latin typeface="Century Gothic"/>
                <a:ea typeface="+mn-ea"/>
                <a:cs typeface="Century Gothic"/>
              </a:rPr>
              <a:t>As a consumer, would you potentially visit a clothing store (i.e. women’s, men’s, children’s) in downtown McCordsville?</a:t>
            </a:r>
          </a:p>
          <a:p>
            <a:pPr marL="0" marR="0" lvl="0" indent="0" algn="l" defTabSz="510189" rtl="0" eaLnBrk="1" fontAlgn="auto" latinLnBrk="0" hangingPunct="1">
              <a:lnSpc>
                <a:spcPct val="100000"/>
              </a:lnSpc>
              <a:spcBef>
                <a:spcPts val="0"/>
              </a:spcBef>
              <a:spcAft>
                <a:spcPts val="0"/>
              </a:spcAft>
              <a:buClrTx/>
              <a:buSzTx/>
              <a:buFontTx/>
              <a:buNone/>
              <a:tabLst/>
              <a:defRPr/>
            </a:pPr>
            <a:endParaRPr kumimoji="0" lang="en-US" b="1" i="1" u="none" strike="noStrike" kern="1200" cap="none" spc="0" normalizeH="0" baseline="0" noProof="0" dirty="0">
              <a:ln>
                <a:noFill/>
              </a:ln>
              <a:solidFill>
                <a:srgbClr val="242011"/>
              </a:solidFill>
              <a:effectLst/>
              <a:uLnTx/>
              <a:uFillTx/>
              <a:latin typeface="Century Gothic"/>
              <a:ea typeface="+mn-ea"/>
              <a:cs typeface="Century Gothic"/>
            </a:endParaRPr>
          </a:p>
          <a:p>
            <a:pPr marL="0" marR="0" lvl="0" indent="0" algn="l" defTabSz="510189"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242011"/>
                </a:solidFill>
                <a:effectLst/>
                <a:uLnTx/>
                <a:uFillTx/>
                <a:latin typeface="Century Gothic"/>
                <a:ea typeface="+mn-ea"/>
                <a:cs typeface="Century Gothic"/>
              </a:rPr>
              <a:t>Yes – 90%</a:t>
            </a:r>
          </a:p>
          <a:p>
            <a:pPr marL="0" marR="0" lvl="0" indent="0" algn="l" defTabSz="510189"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242011"/>
                </a:solidFill>
                <a:effectLst/>
                <a:uLnTx/>
                <a:uFillTx/>
                <a:latin typeface="Century Gothic"/>
                <a:ea typeface="+mn-ea"/>
                <a:cs typeface="Century Gothic"/>
              </a:rPr>
              <a:t>No – 10%</a:t>
            </a:r>
          </a:p>
          <a:p>
            <a:pPr marL="0" marR="0" lvl="0" indent="0" algn="l" defTabSz="510189"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a:ln>
                <a:noFill/>
              </a:ln>
              <a:solidFill>
                <a:srgbClr val="242011"/>
              </a:solidFill>
              <a:effectLst/>
              <a:uLnTx/>
              <a:uFillTx/>
              <a:latin typeface="Century Gothic"/>
              <a:ea typeface="+mn-ea"/>
              <a:cs typeface="Century Gothic"/>
            </a:endParaRPr>
          </a:p>
          <a:p>
            <a:pPr marL="0" marR="0" lvl="0" indent="0" algn="l" defTabSz="510189"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a:ln>
                <a:noFill/>
              </a:ln>
              <a:solidFill>
                <a:srgbClr val="242011"/>
              </a:solidFill>
              <a:effectLst/>
              <a:uLnTx/>
              <a:uFillTx/>
              <a:latin typeface="Century Gothic"/>
              <a:ea typeface="+mn-ea"/>
              <a:cs typeface="Century Gothic"/>
            </a:endParaRPr>
          </a:p>
          <a:p>
            <a:pPr marL="0" marR="0" lvl="0" indent="0" algn="l" defTabSz="510189" rtl="0" eaLnBrk="1" fontAlgn="auto" latinLnBrk="0" hangingPunct="1">
              <a:lnSpc>
                <a:spcPct val="100000"/>
              </a:lnSpc>
              <a:spcBef>
                <a:spcPts val="0"/>
              </a:spcBef>
              <a:spcAft>
                <a:spcPts val="0"/>
              </a:spcAft>
              <a:buClrTx/>
              <a:buSzTx/>
              <a:buFontTx/>
              <a:buNone/>
              <a:tabLst/>
              <a:defRPr/>
            </a:pPr>
            <a:endParaRPr lang="en-US" sz="1200" b="1" i="1" dirty="0">
              <a:solidFill>
                <a:srgbClr val="242011"/>
              </a:solidFill>
              <a:latin typeface="Century Gothic"/>
              <a:cs typeface="Century Gothic"/>
            </a:endParaRPr>
          </a:p>
          <a:p>
            <a:pPr marL="0" marR="0" lvl="0" indent="0" algn="l" defTabSz="510189"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a:ln>
                <a:noFill/>
              </a:ln>
              <a:solidFill>
                <a:srgbClr val="242011"/>
              </a:solidFill>
              <a:effectLst/>
              <a:uLnTx/>
              <a:uFillTx/>
              <a:latin typeface="Century Gothic"/>
              <a:ea typeface="+mn-ea"/>
              <a:cs typeface="Century Gothic"/>
            </a:endParaRPr>
          </a:p>
          <a:p>
            <a:pPr marL="0" marR="0" lvl="0" indent="0" algn="l" defTabSz="510189"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a:ln>
                <a:noFill/>
              </a:ln>
              <a:solidFill>
                <a:srgbClr val="242011"/>
              </a:solidFill>
              <a:effectLst/>
              <a:uLnTx/>
              <a:uFillTx/>
              <a:latin typeface="Century Gothic"/>
              <a:ea typeface="+mn-ea"/>
              <a:cs typeface="Century Gothic"/>
            </a:endParaRPr>
          </a:p>
          <a:p>
            <a:pPr marL="0" marR="0" lvl="0" indent="0" algn="l" defTabSz="510189"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5E7237"/>
                </a:solidFill>
                <a:effectLst/>
                <a:uLnTx/>
                <a:uFillTx/>
                <a:latin typeface="Century Gothic"/>
                <a:ea typeface="+mn-ea"/>
                <a:cs typeface="Century Gothic"/>
              </a:rPr>
              <a:t>What type of clothing store </a:t>
            </a:r>
          </a:p>
          <a:p>
            <a:pPr marL="0" marR="0" lvl="0" indent="0" algn="l" defTabSz="510189"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5E7237"/>
                </a:solidFill>
                <a:effectLst/>
                <a:uLnTx/>
                <a:uFillTx/>
                <a:latin typeface="Century Gothic"/>
                <a:ea typeface="+mn-ea"/>
                <a:cs typeface="Century Gothic"/>
              </a:rPr>
              <a:t>would you visit in downtown</a:t>
            </a:r>
          </a:p>
          <a:p>
            <a:pPr marL="0" marR="0" lvl="0" indent="0" algn="l" defTabSz="510189"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5E7237"/>
                </a:solidFill>
                <a:effectLst/>
                <a:uLnTx/>
                <a:uFillTx/>
                <a:latin typeface="Century Gothic"/>
                <a:ea typeface="+mn-ea"/>
                <a:cs typeface="Century Gothic"/>
              </a:rPr>
              <a:t>McCordsville?</a:t>
            </a:r>
          </a:p>
        </p:txBody>
      </p:sp>
      <p:graphicFrame>
        <p:nvGraphicFramePr>
          <p:cNvPr id="10" name="Chart 9"/>
          <p:cNvGraphicFramePr/>
          <p:nvPr>
            <p:extLst>
              <p:ext uri="{D42A27DB-BD31-4B8C-83A1-F6EECF244321}">
                <p14:modId xmlns:p14="http://schemas.microsoft.com/office/powerpoint/2010/main" val="887639211"/>
              </p:ext>
            </p:extLst>
          </p:nvPr>
        </p:nvGraphicFramePr>
        <p:xfrm>
          <a:off x="4915549" y="2934778"/>
          <a:ext cx="5344184" cy="3468428"/>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5F90A0B0-EE24-4869-8BD5-34450797E744}"/>
              </a:ext>
            </a:extLst>
          </p:cNvPr>
          <p:cNvSpPr txBox="1"/>
          <p:nvPr/>
        </p:nvSpPr>
        <p:spPr>
          <a:xfrm>
            <a:off x="361402" y="6886091"/>
            <a:ext cx="8415484" cy="276999"/>
          </a:xfrm>
          <a:prstGeom prst="rect">
            <a:avLst/>
          </a:prstGeom>
          <a:noFill/>
        </p:spPr>
        <p:txBody>
          <a:bodyPr wrap="square" rtlCol="0">
            <a:spAutoFit/>
          </a:bodyPr>
          <a:lstStyle/>
          <a:p>
            <a:r>
              <a:rPr lang="en-US" sz="1200" dirty="0">
                <a:solidFill>
                  <a:schemeClr val="bg1"/>
                </a:solidFill>
                <a:latin typeface="Century Gothic"/>
                <a:cs typeface="Century Gothic"/>
              </a:rPr>
              <a:t>McCordsville  |  Market Analysis  |  January 2019 </a:t>
            </a:r>
          </a:p>
        </p:txBody>
      </p:sp>
    </p:spTree>
    <p:extLst>
      <p:ext uri="{BB962C8B-B14F-4D97-AF65-F5344CB8AC3E}">
        <p14:creationId xmlns:p14="http://schemas.microsoft.com/office/powerpoint/2010/main" val="400124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824-McCordsville-Template_Template2.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0537298" cy="7315200"/>
          </a:xfrm>
          <a:prstGeom prst="rect">
            <a:avLst/>
          </a:prstGeom>
        </p:spPr>
      </p:pic>
      <p:sp>
        <p:nvSpPr>
          <p:cNvPr id="7" name="TextBox 6"/>
          <p:cNvSpPr txBox="1"/>
          <p:nvPr/>
        </p:nvSpPr>
        <p:spPr>
          <a:xfrm>
            <a:off x="9351519" y="6653625"/>
            <a:ext cx="908214" cy="276999"/>
          </a:xfrm>
          <a:prstGeom prst="rect">
            <a:avLst/>
          </a:prstGeom>
          <a:noFill/>
        </p:spPr>
        <p:txBody>
          <a:bodyPr wrap="square" rtlCol="0">
            <a:spAutoFit/>
          </a:bodyPr>
          <a:lstStyle/>
          <a:p>
            <a:pPr marL="0" marR="0" lvl="0" indent="0" algn="ctr" defTabSz="510189" rtl="0" eaLnBrk="1" fontAlgn="auto" latinLnBrk="0" hangingPunct="1">
              <a:lnSpc>
                <a:spcPct val="100000"/>
              </a:lnSpc>
              <a:spcBef>
                <a:spcPts val="0"/>
              </a:spcBef>
              <a:spcAft>
                <a:spcPts val="0"/>
              </a:spcAft>
              <a:buClrTx/>
              <a:buSzTx/>
              <a:buFontTx/>
              <a:buNone/>
              <a:tabLst/>
              <a:defRPr/>
            </a:pPr>
            <a:fld id="{C65E5110-A765-9A47-BC85-5145FB87781B}" type="slidenum">
              <a:rPr kumimoji="0" lang="en-US" sz="1200" b="0" i="0" u="none" strike="noStrike" kern="1200" cap="none" spc="0" normalizeH="0" baseline="0" noProof="0" smtClean="0">
                <a:ln>
                  <a:noFill/>
                </a:ln>
                <a:solidFill>
                  <a:srgbClr val="FFFFFF"/>
                </a:solidFill>
                <a:effectLst/>
                <a:uLnTx/>
                <a:uFillTx/>
                <a:latin typeface="Century Gothic"/>
                <a:ea typeface="+mn-ea"/>
                <a:cs typeface="Century Gothic"/>
              </a:rPr>
              <a:pPr marL="0" marR="0" lvl="0" indent="0" algn="ctr" defTabSz="510189"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FFFFFF"/>
              </a:solidFill>
              <a:effectLst/>
              <a:uLnTx/>
              <a:uFillTx/>
              <a:latin typeface="Century Gothic"/>
              <a:ea typeface="+mn-ea"/>
              <a:cs typeface="Century Gothic"/>
            </a:endParaRPr>
          </a:p>
        </p:txBody>
      </p:sp>
      <p:sp>
        <p:nvSpPr>
          <p:cNvPr id="8" name="TextBox 7"/>
          <p:cNvSpPr txBox="1"/>
          <p:nvPr/>
        </p:nvSpPr>
        <p:spPr>
          <a:xfrm>
            <a:off x="361401" y="1259640"/>
            <a:ext cx="9830111" cy="1015663"/>
          </a:xfrm>
          <a:prstGeom prst="rect">
            <a:avLst/>
          </a:prstGeom>
          <a:noFill/>
        </p:spPr>
        <p:txBody>
          <a:bodyPr wrap="square" rtlCol="0">
            <a:spAutoFit/>
          </a:bodyPr>
          <a:lstStyle/>
          <a:p>
            <a:pPr marL="0" marR="0" lvl="0" indent="0" algn="l" defTabSz="51018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42011"/>
              </a:solidFill>
              <a:effectLst/>
              <a:uLnTx/>
              <a:uFillTx/>
              <a:latin typeface="Century Gothic"/>
              <a:ea typeface="+mn-ea"/>
              <a:cs typeface="Century Gothic"/>
            </a:endParaRPr>
          </a:p>
          <a:p>
            <a:pPr marL="0" marR="0" lvl="0" indent="0" algn="l" defTabSz="51018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42011"/>
              </a:solidFill>
              <a:effectLst/>
              <a:uLnTx/>
              <a:uFillTx/>
              <a:latin typeface="Century Gothic"/>
              <a:ea typeface="+mn-ea"/>
              <a:cs typeface="Century Gothic"/>
            </a:endParaRPr>
          </a:p>
          <a:p>
            <a:pPr marL="0" marR="0" lvl="0" indent="0" algn="l" defTabSz="51018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42011"/>
              </a:solidFill>
              <a:effectLst/>
              <a:uLnTx/>
              <a:uFillTx/>
              <a:latin typeface="Century Gothic"/>
              <a:ea typeface="+mn-ea"/>
              <a:cs typeface="Century Gothic"/>
            </a:endParaRPr>
          </a:p>
          <a:p>
            <a:pPr marL="0" marR="0" lvl="0" indent="0" algn="l" defTabSz="51018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42011"/>
              </a:solidFill>
              <a:effectLst/>
              <a:uLnTx/>
              <a:uFillTx/>
              <a:latin typeface="Century Gothic"/>
              <a:ea typeface="+mn-ea"/>
              <a:cs typeface="Century Gothic"/>
            </a:endParaRPr>
          </a:p>
          <a:p>
            <a:pPr marL="0" marR="0" lvl="0" indent="0" algn="l" defTabSz="51018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42011"/>
              </a:solidFill>
              <a:effectLst/>
              <a:uLnTx/>
              <a:uFillTx/>
              <a:latin typeface="Century Gothic"/>
              <a:ea typeface="+mn-ea"/>
              <a:cs typeface="Century Gothic"/>
            </a:endParaRPr>
          </a:p>
        </p:txBody>
      </p:sp>
      <p:sp>
        <p:nvSpPr>
          <p:cNvPr id="9" name="TextBox 8">
            <a:extLst>
              <a:ext uri="{FF2B5EF4-FFF2-40B4-BE49-F238E27FC236}">
                <a16:creationId xmlns:a16="http://schemas.microsoft.com/office/drawing/2014/main" id="{A2390DDB-0A72-4CF6-93DD-6F73B5284272}"/>
              </a:ext>
            </a:extLst>
          </p:cNvPr>
          <p:cNvSpPr txBox="1"/>
          <p:nvPr/>
        </p:nvSpPr>
        <p:spPr>
          <a:xfrm>
            <a:off x="361402" y="905300"/>
            <a:ext cx="9830111" cy="830997"/>
          </a:xfrm>
          <a:prstGeom prst="rect">
            <a:avLst/>
          </a:prstGeom>
          <a:noFill/>
        </p:spPr>
        <p:txBody>
          <a:bodyPr wrap="square" rtlCol="0">
            <a:spAutoFit/>
          </a:bodyPr>
          <a:lstStyle/>
          <a:p>
            <a:pPr marL="0" marR="0" lvl="0" indent="0" algn="l" defTabSz="510189"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rgbClr val="5E7237"/>
                </a:solidFill>
                <a:effectLst/>
                <a:uLnTx/>
                <a:uFillTx/>
                <a:latin typeface="Century Gothic"/>
                <a:ea typeface="+mn-ea"/>
                <a:cs typeface="Century Gothic"/>
              </a:rPr>
              <a:t>In the last 6 months, which services and products have you shopped for OUTSIDE of McCordsville (include online purchases)?</a:t>
            </a:r>
          </a:p>
        </p:txBody>
      </p:sp>
      <p:pic>
        <p:nvPicPr>
          <p:cNvPr id="6" name="Picture 5">
            <a:extLst>
              <a:ext uri="{FF2B5EF4-FFF2-40B4-BE49-F238E27FC236}">
                <a16:creationId xmlns:a16="http://schemas.microsoft.com/office/drawing/2014/main" id="{B01A7113-D795-4E83-B49A-27A95ED6BF72}"/>
              </a:ext>
            </a:extLst>
          </p:cNvPr>
          <p:cNvPicPr>
            <a:picLocks noChangeAspect="1"/>
          </p:cNvPicPr>
          <p:nvPr/>
        </p:nvPicPr>
        <p:blipFill>
          <a:blip r:embed="rId4"/>
          <a:stretch>
            <a:fillRect/>
          </a:stretch>
        </p:blipFill>
        <p:spPr>
          <a:xfrm>
            <a:off x="1736006" y="1971756"/>
            <a:ext cx="7040880" cy="4762225"/>
          </a:xfrm>
          <a:prstGeom prst="rect">
            <a:avLst/>
          </a:prstGeom>
          <a:ln w="57150">
            <a:solidFill>
              <a:srgbClr val="5E7237"/>
            </a:solidFill>
          </a:ln>
        </p:spPr>
      </p:pic>
      <p:sp>
        <p:nvSpPr>
          <p:cNvPr id="10" name="TextBox 9">
            <a:extLst>
              <a:ext uri="{FF2B5EF4-FFF2-40B4-BE49-F238E27FC236}">
                <a16:creationId xmlns:a16="http://schemas.microsoft.com/office/drawing/2014/main" id="{7921C7CD-1416-446C-BD7E-C54B20531CB5}"/>
              </a:ext>
            </a:extLst>
          </p:cNvPr>
          <p:cNvSpPr txBox="1"/>
          <p:nvPr/>
        </p:nvSpPr>
        <p:spPr>
          <a:xfrm>
            <a:off x="361402" y="6886091"/>
            <a:ext cx="8415484" cy="276999"/>
          </a:xfrm>
          <a:prstGeom prst="rect">
            <a:avLst/>
          </a:prstGeom>
          <a:noFill/>
        </p:spPr>
        <p:txBody>
          <a:bodyPr wrap="square" rtlCol="0">
            <a:spAutoFit/>
          </a:bodyPr>
          <a:lstStyle/>
          <a:p>
            <a:r>
              <a:rPr lang="en-US" sz="1200" dirty="0">
                <a:solidFill>
                  <a:schemeClr val="bg1"/>
                </a:solidFill>
                <a:latin typeface="Century Gothic"/>
                <a:cs typeface="Century Gothic"/>
              </a:rPr>
              <a:t>McCordsville  |  Market Analysis  |  January 2019 </a:t>
            </a:r>
          </a:p>
        </p:txBody>
      </p:sp>
      <p:sp>
        <p:nvSpPr>
          <p:cNvPr id="11" name="TextBox 10">
            <a:extLst>
              <a:ext uri="{FF2B5EF4-FFF2-40B4-BE49-F238E27FC236}">
                <a16:creationId xmlns:a16="http://schemas.microsoft.com/office/drawing/2014/main" id="{5A81E587-25D1-40D4-9FCA-5F1AD37DA91D}"/>
              </a:ext>
            </a:extLst>
          </p:cNvPr>
          <p:cNvSpPr txBox="1"/>
          <p:nvPr/>
        </p:nvSpPr>
        <p:spPr>
          <a:xfrm>
            <a:off x="320098" y="368012"/>
            <a:ext cx="9830111" cy="584775"/>
          </a:xfrm>
          <a:prstGeom prst="rect">
            <a:avLst/>
          </a:prstGeom>
          <a:noFill/>
        </p:spPr>
        <p:txBody>
          <a:bodyPr wrap="square" rtlCol="0">
            <a:spAutoFit/>
          </a:bodyPr>
          <a:lstStyle/>
          <a:p>
            <a:pPr lvl="0">
              <a:defRPr/>
            </a:pPr>
            <a:r>
              <a:rPr lang="en-US" sz="3200" b="1" dirty="0">
                <a:solidFill>
                  <a:srgbClr val="242011"/>
                </a:solidFill>
                <a:latin typeface="Century Gothic"/>
                <a:cs typeface="Century Gothic"/>
              </a:rPr>
              <a:t>Consumer Preferences: Shopping</a:t>
            </a:r>
          </a:p>
        </p:txBody>
      </p:sp>
    </p:spTree>
    <p:extLst>
      <p:ext uri="{BB962C8B-B14F-4D97-AF65-F5344CB8AC3E}">
        <p14:creationId xmlns:p14="http://schemas.microsoft.com/office/powerpoint/2010/main" val="3720563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824-McCordsville-Template_Template2.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0537298" cy="7315200"/>
          </a:xfrm>
          <a:prstGeom prst="rect">
            <a:avLst/>
          </a:prstGeom>
        </p:spPr>
      </p:pic>
      <p:sp>
        <p:nvSpPr>
          <p:cNvPr id="7" name="TextBox 6"/>
          <p:cNvSpPr txBox="1"/>
          <p:nvPr/>
        </p:nvSpPr>
        <p:spPr>
          <a:xfrm>
            <a:off x="9351519" y="6653625"/>
            <a:ext cx="908214" cy="276999"/>
          </a:xfrm>
          <a:prstGeom prst="rect">
            <a:avLst/>
          </a:prstGeom>
          <a:noFill/>
        </p:spPr>
        <p:txBody>
          <a:bodyPr wrap="square" rtlCol="0">
            <a:spAutoFit/>
          </a:bodyPr>
          <a:lstStyle/>
          <a:p>
            <a:pPr algn="ctr"/>
            <a:fld id="{C65E5110-A765-9A47-BC85-5145FB87781B}" type="slidenum">
              <a:rPr lang="en-US" sz="1200" smtClean="0">
                <a:solidFill>
                  <a:srgbClr val="FFFFFF"/>
                </a:solidFill>
                <a:latin typeface="Century Gothic"/>
                <a:cs typeface="Century Gothic"/>
              </a:rPr>
              <a:t>28</a:t>
            </a:fld>
            <a:endParaRPr lang="en-US" sz="1200" dirty="0">
              <a:solidFill>
                <a:srgbClr val="FFFFFF"/>
              </a:solidFill>
              <a:latin typeface="Century Gothic"/>
              <a:cs typeface="Century Gothic"/>
            </a:endParaRPr>
          </a:p>
        </p:txBody>
      </p:sp>
      <p:sp>
        <p:nvSpPr>
          <p:cNvPr id="2" name="TextBox 1"/>
          <p:cNvSpPr txBox="1"/>
          <p:nvPr/>
        </p:nvSpPr>
        <p:spPr>
          <a:xfrm>
            <a:off x="320098" y="368012"/>
            <a:ext cx="9830111" cy="584775"/>
          </a:xfrm>
          <a:prstGeom prst="rect">
            <a:avLst/>
          </a:prstGeom>
          <a:noFill/>
        </p:spPr>
        <p:txBody>
          <a:bodyPr wrap="square" rtlCol="0">
            <a:spAutoFit/>
          </a:bodyPr>
          <a:lstStyle/>
          <a:p>
            <a:pPr>
              <a:defRPr/>
            </a:pPr>
            <a:r>
              <a:rPr lang="en-US" sz="3200" b="1" dirty="0">
                <a:solidFill>
                  <a:srgbClr val="242011"/>
                </a:solidFill>
                <a:latin typeface="Century Gothic"/>
                <a:cs typeface="Century Gothic"/>
              </a:rPr>
              <a:t>Consumer Preferences: Shopping</a:t>
            </a:r>
          </a:p>
        </p:txBody>
      </p:sp>
      <p:sp>
        <p:nvSpPr>
          <p:cNvPr id="8" name="TextBox 7"/>
          <p:cNvSpPr txBox="1"/>
          <p:nvPr/>
        </p:nvSpPr>
        <p:spPr>
          <a:xfrm>
            <a:off x="320098" y="1259640"/>
            <a:ext cx="9830111" cy="1015663"/>
          </a:xfrm>
          <a:prstGeom prst="rect">
            <a:avLst/>
          </a:prstGeom>
          <a:noFill/>
        </p:spPr>
        <p:txBody>
          <a:bodyPr wrap="square" rtlCol="0">
            <a:spAutoFit/>
          </a:bodyPr>
          <a:lstStyle/>
          <a:p>
            <a:endParaRPr lang="en-US" sz="1200" dirty="0">
              <a:solidFill>
                <a:srgbClr val="242011"/>
              </a:solidFill>
              <a:latin typeface="Century Gothic"/>
              <a:cs typeface="Century Gothic"/>
            </a:endParaRPr>
          </a:p>
          <a:p>
            <a:endParaRPr lang="en-US" sz="1200" dirty="0">
              <a:solidFill>
                <a:srgbClr val="242011"/>
              </a:solidFill>
              <a:latin typeface="Century Gothic"/>
              <a:cs typeface="Century Gothic"/>
            </a:endParaRPr>
          </a:p>
          <a:p>
            <a:endParaRPr lang="en-US" sz="1200" dirty="0">
              <a:solidFill>
                <a:srgbClr val="242011"/>
              </a:solidFill>
              <a:latin typeface="Century Gothic"/>
              <a:cs typeface="Century Gothic"/>
            </a:endParaRPr>
          </a:p>
          <a:p>
            <a:endParaRPr lang="en-US" sz="1200" dirty="0">
              <a:solidFill>
                <a:srgbClr val="242011"/>
              </a:solidFill>
              <a:latin typeface="Century Gothic"/>
              <a:cs typeface="Century Gothic"/>
            </a:endParaRPr>
          </a:p>
          <a:p>
            <a:endParaRPr lang="en-US" sz="1200" dirty="0">
              <a:solidFill>
                <a:srgbClr val="242011"/>
              </a:solidFill>
              <a:latin typeface="Century Gothic"/>
              <a:cs typeface="Century Gothic"/>
            </a:endParaRPr>
          </a:p>
        </p:txBody>
      </p:sp>
      <p:sp>
        <p:nvSpPr>
          <p:cNvPr id="9" name="TextBox 8">
            <a:extLst>
              <a:ext uri="{FF2B5EF4-FFF2-40B4-BE49-F238E27FC236}">
                <a16:creationId xmlns:a16="http://schemas.microsoft.com/office/drawing/2014/main" id="{A2390DDB-0A72-4CF6-93DD-6F73B5284272}"/>
              </a:ext>
            </a:extLst>
          </p:cNvPr>
          <p:cNvSpPr txBox="1"/>
          <p:nvPr/>
        </p:nvSpPr>
        <p:spPr>
          <a:xfrm>
            <a:off x="320097" y="952787"/>
            <a:ext cx="9830111" cy="830997"/>
          </a:xfrm>
          <a:prstGeom prst="rect">
            <a:avLst/>
          </a:prstGeom>
          <a:noFill/>
        </p:spPr>
        <p:txBody>
          <a:bodyPr wrap="square" rtlCol="0">
            <a:spAutoFit/>
          </a:bodyPr>
          <a:lstStyle/>
          <a:p>
            <a:r>
              <a:rPr lang="en-US" sz="2400" dirty="0">
                <a:solidFill>
                  <a:srgbClr val="5E7237"/>
                </a:solidFill>
                <a:latin typeface="Century Gothic"/>
                <a:cs typeface="Century Gothic"/>
              </a:rPr>
              <a:t>Names and locations of three stores OUTSIDE of McCordsville that you shop at most often.</a:t>
            </a:r>
          </a:p>
        </p:txBody>
      </p:sp>
      <p:pic>
        <p:nvPicPr>
          <p:cNvPr id="3" name="Picture 2">
            <a:extLst>
              <a:ext uri="{FF2B5EF4-FFF2-40B4-BE49-F238E27FC236}">
                <a16:creationId xmlns:a16="http://schemas.microsoft.com/office/drawing/2014/main" id="{D1368098-5029-4DCC-9643-7F4D5FDAA298}"/>
              </a:ext>
            </a:extLst>
          </p:cNvPr>
          <p:cNvPicPr>
            <a:picLocks noChangeAspect="1"/>
          </p:cNvPicPr>
          <p:nvPr/>
        </p:nvPicPr>
        <p:blipFill>
          <a:blip r:embed="rId4"/>
          <a:stretch>
            <a:fillRect/>
          </a:stretch>
        </p:blipFill>
        <p:spPr>
          <a:xfrm>
            <a:off x="1748209" y="1922620"/>
            <a:ext cx="7040880" cy="4762225"/>
          </a:xfrm>
          <a:prstGeom prst="rect">
            <a:avLst/>
          </a:prstGeom>
          <a:ln w="57150">
            <a:solidFill>
              <a:srgbClr val="5E7237"/>
            </a:solidFill>
          </a:ln>
        </p:spPr>
      </p:pic>
      <p:sp>
        <p:nvSpPr>
          <p:cNvPr id="10" name="TextBox 9">
            <a:extLst>
              <a:ext uri="{FF2B5EF4-FFF2-40B4-BE49-F238E27FC236}">
                <a16:creationId xmlns:a16="http://schemas.microsoft.com/office/drawing/2014/main" id="{9B8269B6-9C75-4EE2-8C9E-75DCAB3DA4F9}"/>
              </a:ext>
            </a:extLst>
          </p:cNvPr>
          <p:cNvSpPr txBox="1"/>
          <p:nvPr/>
        </p:nvSpPr>
        <p:spPr>
          <a:xfrm>
            <a:off x="361402" y="6886091"/>
            <a:ext cx="8415484" cy="276999"/>
          </a:xfrm>
          <a:prstGeom prst="rect">
            <a:avLst/>
          </a:prstGeom>
          <a:noFill/>
        </p:spPr>
        <p:txBody>
          <a:bodyPr wrap="square" rtlCol="0">
            <a:spAutoFit/>
          </a:bodyPr>
          <a:lstStyle/>
          <a:p>
            <a:r>
              <a:rPr lang="en-US" sz="1200" dirty="0">
                <a:solidFill>
                  <a:schemeClr val="bg1"/>
                </a:solidFill>
                <a:latin typeface="Century Gothic"/>
                <a:cs typeface="Century Gothic"/>
              </a:rPr>
              <a:t>McCordsville  |  Market Analysis  |  January 2019 </a:t>
            </a:r>
          </a:p>
        </p:txBody>
      </p:sp>
    </p:spTree>
    <p:extLst>
      <p:ext uri="{BB962C8B-B14F-4D97-AF65-F5344CB8AC3E}">
        <p14:creationId xmlns:p14="http://schemas.microsoft.com/office/powerpoint/2010/main" val="3864621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824-McCordsville-Template_Template2.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0"/>
            <a:ext cx="10537298" cy="7315200"/>
          </a:xfrm>
          <a:prstGeom prst="rect">
            <a:avLst/>
          </a:prstGeom>
        </p:spPr>
      </p:pic>
      <p:sp>
        <p:nvSpPr>
          <p:cNvPr id="6" name="TextBox 5"/>
          <p:cNvSpPr txBox="1"/>
          <p:nvPr/>
        </p:nvSpPr>
        <p:spPr>
          <a:xfrm>
            <a:off x="0" y="2495106"/>
            <a:ext cx="10537299" cy="707886"/>
          </a:xfrm>
          <a:prstGeom prst="rect">
            <a:avLst/>
          </a:prstGeom>
          <a:noFill/>
        </p:spPr>
        <p:txBody>
          <a:bodyPr wrap="square" rtlCol="0">
            <a:spAutoFit/>
          </a:bodyPr>
          <a:lstStyle/>
          <a:p>
            <a:pPr algn="ctr"/>
            <a:r>
              <a:rPr lang="en-US" sz="4000" dirty="0">
                <a:solidFill>
                  <a:srgbClr val="E4E7E1"/>
                </a:solidFill>
                <a:latin typeface="Century Gothic"/>
                <a:cs typeface="Century Gothic"/>
              </a:rPr>
              <a:t>FOCUS GROUPS</a:t>
            </a:r>
          </a:p>
        </p:txBody>
      </p:sp>
      <p:sp>
        <p:nvSpPr>
          <p:cNvPr id="7" name="TextBox 6">
            <a:extLst>
              <a:ext uri="{FF2B5EF4-FFF2-40B4-BE49-F238E27FC236}">
                <a16:creationId xmlns:a16="http://schemas.microsoft.com/office/drawing/2014/main" id="{61C821A8-92C7-4ADC-949B-B3F627C21F0A}"/>
              </a:ext>
            </a:extLst>
          </p:cNvPr>
          <p:cNvSpPr txBox="1"/>
          <p:nvPr/>
        </p:nvSpPr>
        <p:spPr>
          <a:xfrm>
            <a:off x="0" y="6962734"/>
            <a:ext cx="10542588" cy="276999"/>
          </a:xfrm>
          <a:prstGeom prst="rect">
            <a:avLst/>
          </a:prstGeom>
          <a:noFill/>
        </p:spPr>
        <p:txBody>
          <a:bodyPr wrap="square" rtlCol="0">
            <a:spAutoFit/>
          </a:bodyPr>
          <a:lstStyle/>
          <a:p>
            <a:pPr algn="ctr"/>
            <a:r>
              <a:rPr lang="en-US" sz="1200" dirty="0">
                <a:solidFill>
                  <a:srgbClr val="5E7237"/>
                </a:solidFill>
                <a:latin typeface="Century Gothic"/>
                <a:cs typeface="Century Gothic"/>
              </a:rPr>
              <a:t>McCordsville  |  Market Analysis  |  January 2019 </a:t>
            </a:r>
          </a:p>
        </p:txBody>
      </p:sp>
    </p:spTree>
    <p:extLst>
      <p:ext uri="{BB962C8B-B14F-4D97-AF65-F5344CB8AC3E}">
        <p14:creationId xmlns:p14="http://schemas.microsoft.com/office/powerpoint/2010/main" val="1780932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
        <p:cNvGrpSpPr/>
        <p:nvPr/>
      </p:nvGrpSpPr>
      <p:grpSpPr>
        <a:xfrm>
          <a:off x="0" y="0"/>
          <a:ext cx="0" cy="0"/>
          <a:chOff x="0" y="0"/>
          <a:chExt cx="0" cy="0"/>
        </a:xfrm>
      </p:grpSpPr>
      <p:sp>
        <p:nvSpPr>
          <p:cNvPr id="93" name="Google Shape;93;p14"/>
          <p:cNvSpPr txBox="1"/>
          <p:nvPr/>
        </p:nvSpPr>
        <p:spPr>
          <a:xfrm>
            <a:off x="9351519" y="6653625"/>
            <a:ext cx="908214" cy="276999"/>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2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95" name="Google Shape;95;p14"/>
          <p:cNvSpPr txBox="1"/>
          <p:nvPr/>
        </p:nvSpPr>
        <p:spPr>
          <a:xfrm>
            <a:off x="320098" y="368012"/>
            <a:ext cx="9830111" cy="46166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242011"/>
                </a:solidFill>
                <a:effectLst/>
                <a:uLnTx/>
                <a:uFillTx/>
                <a:latin typeface="Century Gothic"/>
                <a:ea typeface="Century Gothic"/>
                <a:cs typeface="Century Gothic"/>
                <a:sym typeface="Century Gothic"/>
              </a:rPr>
              <a:t>Market Area</a:t>
            </a:r>
            <a:endParaRPr kumimoji="0" sz="3200" b="0" i="0" u="none" strike="noStrike" kern="0" cap="none" spc="0" normalizeH="0" baseline="0" noProof="0" dirty="0">
              <a:ln>
                <a:noFill/>
              </a:ln>
              <a:solidFill>
                <a:srgbClr val="000000"/>
              </a:solidFill>
              <a:effectLst/>
              <a:uLnTx/>
              <a:uFillTx/>
              <a:latin typeface="Arial"/>
              <a:cs typeface="Arial"/>
              <a:sym typeface="Arial"/>
            </a:endParaRPr>
          </a:p>
        </p:txBody>
      </p:sp>
      <p:pic>
        <p:nvPicPr>
          <p:cNvPr id="3" name="Picture 2">
            <a:extLst>
              <a:ext uri="{FF2B5EF4-FFF2-40B4-BE49-F238E27FC236}">
                <a16:creationId xmlns:a16="http://schemas.microsoft.com/office/drawing/2014/main" id="{04CE1950-B8FB-D344-BD17-23F92488A62A}"/>
              </a:ext>
            </a:extLst>
          </p:cNvPr>
          <p:cNvPicPr>
            <a:picLocks noChangeAspect="1"/>
          </p:cNvPicPr>
          <p:nvPr/>
        </p:nvPicPr>
        <p:blipFill>
          <a:blip r:embed="rId4"/>
          <a:stretch>
            <a:fillRect/>
          </a:stretch>
        </p:blipFill>
        <p:spPr>
          <a:xfrm>
            <a:off x="1479516" y="829677"/>
            <a:ext cx="7511274" cy="5901716"/>
          </a:xfrm>
          <a:prstGeom prst="rect">
            <a:avLst/>
          </a:prstGeom>
        </p:spPr>
      </p:pic>
      <p:sp>
        <p:nvSpPr>
          <p:cNvPr id="8" name="TextBox 7">
            <a:extLst>
              <a:ext uri="{FF2B5EF4-FFF2-40B4-BE49-F238E27FC236}">
                <a16:creationId xmlns:a16="http://schemas.microsoft.com/office/drawing/2014/main" id="{86AC564C-AA8F-4BC3-A43F-23994140D9FE}"/>
              </a:ext>
            </a:extLst>
          </p:cNvPr>
          <p:cNvSpPr txBox="1"/>
          <p:nvPr/>
        </p:nvSpPr>
        <p:spPr>
          <a:xfrm>
            <a:off x="361402" y="6886091"/>
            <a:ext cx="8415484" cy="276999"/>
          </a:xfrm>
          <a:prstGeom prst="rect">
            <a:avLst/>
          </a:prstGeom>
          <a:noFill/>
        </p:spPr>
        <p:txBody>
          <a:bodyPr wrap="square" rtlCol="0">
            <a:spAutoFit/>
          </a:bodyPr>
          <a:lstStyle/>
          <a:p>
            <a:r>
              <a:rPr lang="en-US" sz="1200" dirty="0">
                <a:solidFill>
                  <a:schemeClr val="bg1"/>
                </a:solidFill>
                <a:latin typeface="Century Gothic"/>
                <a:cs typeface="Century Gothic"/>
              </a:rPr>
              <a:t>McCordsville  |  Market Analysis  |  January 2019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824-McCordsville-Template_Template2.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0"/>
            <a:ext cx="10537298" cy="7315200"/>
          </a:xfrm>
          <a:prstGeom prst="rect">
            <a:avLst/>
          </a:prstGeom>
        </p:spPr>
      </p:pic>
      <p:sp>
        <p:nvSpPr>
          <p:cNvPr id="7" name="TextBox 6"/>
          <p:cNvSpPr txBox="1"/>
          <p:nvPr/>
        </p:nvSpPr>
        <p:spPr>
          <a:xfrm>
            <a:off x="9351519" y="6653625"/>
            <a:ext cx="908214" cy="276999"/>
          </a:xfrm>
          <a:prstGeom prst="rect">
            <a:avLst/>
          </a:prstGeom>
          <a:noFill/>
        </p:spPr>
        <p:txBody>
          <a:bodyPr wrap="square" rtlCol="0">
            <a:spAutoFit/>
          </a:bodyPr>
          <a:lstStyle/>
          <a:p>
            <a:pPr algn="ctr"/>
            <a:fld id="{C65E5110-A765-9A47-BC85-5145FB87781B}" type="slidenum">
              <a:rPr lang="en-US" sz="1200" smtClean="0">
                <a:solidFill>
                  <a:srgbClr val="FFFFFF"/>
                </a:solidFill>
                <a:latin typeface="Century Gothic"/>
                <a:cs typeface="Century Gothic"/>
              </a:rPr>
              <a:t>30</a:t>
            </a:fld>
            <a:endParaRPr lang="en-US" sz="1200" dirty="0">
              <a:solidFill>
                <a:srgbClr val="FFFFFF"/>
              </a:solidFill>
              <a:latin typeface="Century Gothic"/>
              <a:cs typeface="Century Gothic"/>
            </a:endParaRPr>
          </a:p>
        </p:txBody>
      </p:sp>
      <p:sp>
        <p:nvSpPr>
          <p:cNvPr id="2" name="TextBox 1"/>
          <p:cNvSpPr txBox="1"/>
          <p:nvPr/>
        </p:nvSpPr>
        <p:spPr>
          <a:xfrm>
            <a:off x="320098" y="368012"/>
            <a:ext cx="9830111" cy="584775"/>
          </a:xfrm>
          <a:prstGeom prst="rect">
            <a:avLst/>
          </a:prstGeom>
          <a:noFill/>
        </p:spPr>
        <p:txBody>
          <a:bodyPr wrap="square" rtlCol="0">
            <a:spAutoFit/>
          </a:bodyPr>
          <a:lstStyle/>
          <a:p>
            <a:r>
              <a:rPr lang="en-US" sz="3200" b="1" dirty="0">
                <a:solidFill>
                  <a:srgbClr val="242011"/>
                </a:solidFill>
                <a:latin typeface="Century Gothic"/>
                <a:cs typeface="Century Gothic"/>
              </a:rPr>
              <a:t>Strengths</a:t>
            </a:r>
          </a:p>
        </p:txBody>
      </p:sp>
      <p:sp>
        <p:nvSpPr>
          <p:cNvPr id="9" name="TextBox 8"/>
          <p:cNvSpPr txBox="1"/>
          <p:nvPr/>
        </p:nvSpPr>
        <p:spPr>
          <a:xfrm>
            <a:off x="320098" y="1017509"/>
            <a:ext cx="9788807" cy="4893647"/>
          </a:xfrm>
          <a:prstGeom prst="rect">
            <a:avLst/>
          </a:prstGeom>
          <a:noFill/>
        </p:spPr>
        <p:txBody>
          <a:bodyPr wrap="square" rtlCol="0">
            <a:spAutoFit/>
          </a:bodyPr>
          <a:lstStyle/>
          <a:p>
            <a:pPr marL="293688" indent="-293688">
              <a:buFont typeface="Arial" panose="020B0604020202020204" pitchFamily="34" charset="0"/>
              <a:buChar char="•"/>
            </a:pPr>
            <a:r>
              <a:rPr lang="en-US" sz="2400" dirty="0">
                <a:solidFill>
                  <a:srgbClr val="5E7237"/>
                </a:solidFill>
                <a:latin typeface="Century Gothic"/>
                <a:cs typeface="Century Gothic"/>
              </a:rPr>
              <a:t>Gigabit fiber</a:t>
            </a:r>
          </a:p>
          <a:p>
            <a:endParaRPr lang="en-US" sz="2400" dirty="0">
              <a:solidFill>
                <a:srgbClr val="5E7237"/>
              </a:solidFill>
              <a:latin typeface="Century Gothic"/>
              <a:cs typeface="Century Gothic"/>
            </a:endParaRPr>
          </a:p>
          <a:p>
            <a:pPr marL="285750" indent="-285750">
              <a:buFont typeface="Arial" panose="020B0604020202020204" pitchFamily="34" charset="0"/>
              <a:buChar char="•"/>
            </a:pPr>
            <a:r>
              <a:rPr lang="en-US" sz="2400" dirty="0">
                <a:solidFill>
                  <a:srgbClr val="5E7237"/>
                </a:solidFill>
                <a:latin typeface="Century Gothic"/>
                <a:cs typeface="Century Gothic"/>
              </a:rPr>
              <a:t>Financially stable economy, core group of leaders</a:t>
            </a:r>
          </a:p>
          <a:p>
            <a:pPr marL="285750" indent="-285750" algn="just">
              <a:buFont typeface="Arial" panose="020B0604020202020204" pitchFamily="34" charset="0"/>
              <a:buChar char="•"/>
            </a:pPr>
            <a:endParaRPr lang="en-US" sz="2400" dirty="0">
              <a:solidFill>
                <a:srgbClr val="5E7237"/>
              </a:solidFill>
              <a:latin typeface="Century Gothic"/>
              <a:cs typeface="Century Gothic"/>
            </a:endParaRPr>
          </a:p>
          <a:p>
            <a:pPr marL="285750" indent="-285750" algn="just">
              <a:buFont typeface="Arial" panose="020B0604020202020204" pitchFamily="34" charset="0"/>
              <a:buChar char="•"/>
            </a:pPr>
            <a:r>
              <a:rPr lang="en-US" sz="2400" dirty="0">
                <a:solidFill>
                  <a:srgbClr val="5E7237"/>
                </a:solidFill>
                <a:latin typeface="Century Gothic"/>
                <a:cs typeface="Century Gothic"/>
              </a:rPr>
              <a:t>Desirable location</a:t>
            </a:r>
          </a:p>
          <a:p>
            <a:pPr marL="285750" indent="-285750" algn="just">
              <a:buFont typeface="Arial" panose="020B0604020202020204" pitchFamily="34" charset="0"/>
              <a:buChar char="•"/>
            </a:pPr>
            <a:endParaRPr lang="en-US" sz="2400" dirty="0">
              <a:solidFill>
                <a:srgbClr val="5E7237"/>
              </a:solidFill>
              <a:latin typeface="Century Gothic"/>
              <a:cs typeface="Century Gothic"/>
            </a:endParaRPr>
          </a:p>
          <a:p>
            <a:pPr marL="285750" indent="-285750" algn="just">
              <a:buFont typeface="Arial" panose="020B0604020202020204" pitchFamily="34" charset="0"/>
              <a:buChar char="•"/>
            </a:pPr>
            <a:r>
              <a:rPr lang="en-US" sz="2400" dirty="0">
                <a:solidFill>
                  <a:srgbClr val="5E7237"/>
                </a:solidFill>
                <a:latin typeface="Century Gothic"/>
                <a:cs typeface="Century Gothic"/>
              </a:rPr>
              <a:t>Blank slate for development</a:t>
            </a:r>
          </a:p>
          <a:p>
            <a:pPr marL="285750" indent="-285750" algn="just">
              <a:buFont typeface="Arial" panose="020B0604020202020204" pitchFamily="34" charset="0"/>
              <a:buChar char="•"/>
            </a:pPr>
            <a:endParaRPr lang="en-US" sz="2400" dirty="0">
              <a:solidFill>
                <a:srgbClr val="5E7237"/>
              </a:solidFill>
              <a:latin typeface="Century Gothic"/>
              <a:cs typeface="Century Gothic"/>
            </a:endParaRPr>
          </a:p>
          <a:p>
            <a:pPr marL="285750" indent="-285750" algn="just">
              <a:buFont typeface="Arial" panose="020B0604020202020204" pitchFamily="34" charset="0"/>
              <a:buChar char="•"/>
            </a:pPr>
            <a:r>
              <a:rPr lang="en-US" sz="2400" dirty="0">
                <a:solidFill>
                  <a:srgbClr val="5E7237"/>
                </a:solidFill>
                <a:latin typeface="Century Gothic"/>
                <a:cs typeface="Century Gothic"/>
              </a:rPr>
              <a:t>School system is fantastic!</a:t>
            </a:r>
          </a:p>
          <a:p>
            <a:pPr marL="285750" indent="-285750" algn="just">
              <a:buFont typeface="Arial" panose="020B0604020202020204" pitchFamily="34" charset="0"/>
              <a:buChar char="•"/>
            </a:pPr>
            <a:endParaRPr lang="en-US" sz="2400" dirty="0">
              <a:solidFill>
                <a:srgbClr val="5E7237"/>
              </a:solidFill>
              <a:latin typeface="Century Gothic"/>
              <a:cs typeface="Century Gothic"/>
            </a:endParaRPr>
          </a:p>
          <a:p>
            <a:pPr marL="285750" indent="-285750" algn="just">
              <a:buFont typeface="Arial" panose="020B0604020202020204" pitchFamily="34" charset="0"/>
              <a:buChar char="•"/>
            </a:pPr>
            <a:r>
              <a:rPr lang="en-US" sz="2400" dirty="0">
                <a:solidFill>
                  <a:srgbClr val="5E7237"/>
                </a:solidFill>
                <a:latin typeface="Century Gothic"/>
                <a:cs typeface="Century Gothic"/>
              </a:rPr>
              <a:t>Sense of community via initiatives</a:t>
            </a:r>
          </a:p>
          <a:p>
            <a:pPr marL="285750" indent="-285750" algn="just">
              <a:buFont typeface="Arial" panose="020B0604020202020204" pitchFamily="34" charset="0"/>
              <a:buChar char="•"/>
            </a:pPr>
            <a:endParaRPr lang="en-US" sz="2400" dirty="0">
              <a:solidFill>
                <a:srgbClr val="5E7237"/>
              </a:solidFill>
              <a:latin typeface="Century Gothic"/>
              <a:cs typeface="Century Gothic"/>
            </a:endParaRPr>
          </a:p>
          <a:p>
            <a:pPr marL="285750" indent="-285750" algn="just">
              <a:buFont typeface="Arial" panose="020B0604020202020204" pitchFamily="34" charset="0"/>
              <a:buChar char="•"/>
            </a:pPr>
            <a:r>
              <a:rPr lang="en-US" sz="2400" dirty="0">
                <a:solidFill>
                  <a:srgbClr val="5E7237"/>
                </a:solidFill>
                <a:latin typeface="Century Gothic"/>
                <a:cs typeface="Century Gothic"/>
              </a:rPr>
              <a:t>Friday Blast is a great communication tool</a:t>
            </a:r>
          </a:p>
        </p:txBody>
      </p:sp>
      <p:sp>
        <p:nvSpPr>
          <p:cNvPr id="10" name="TextBox 9">
            <a:extLst>
              <a:ext uri="{FF2B5EF4-FFF2-40B4-BE49-F238E27FC236}">
                <a16:creationId xmlns:a16="http://schemas.microsoft.com/office/drawing/2014/main" id="{5B3EE9AF-C4B8-4B18-BB53-0D1910CFAF39}"/>
              </a:ext>
            </a:extLst>
          </p:cNvPr>
          <p:cNvSpPr txBox="1"/>
          <p:nvPr/>
        </p:nvSpPr>
        <p:spPr>
          <a:xfrm>
            <a:off x="361402" y="6886091"/>
            <a:ext cx="8415484" cy="276999"/>
          </a:xfrm>
          <a:prstGeom prst="rect">
            <a:avLst/>
          </a:prstGeom>
          <a:noFill/>
        </p:spPr>
        <p:txBody>
          <a:bodyPr wrap="square" rtlCol="0">
            <a:spAutoFit/>
          </a:bodyPr>
          <a:lstStyle/>
          <a:p>
            <a:r>
              <a:rPr lang="en-US" sz="1200" dirty="0">
                <a:solidFill>
                  <a:schemeClr val="bg1"/>
                </a:solidFill>
                <a:latin typeface="Century Gothic"/>
                <a:cs typeface="Century Gothic"/>
              </a:rPr>
              <a:t>McCordsville  |  Market Analysis  |  January 2019 </a:t>
            </a:r>
          </a:p>
        </p:txBody>
      </p:sp>
    </p:spTree>
    <p:extLst>
      <p:ext uri="{BB962C8B-B14F-4D97-AF65-F5344CB8AC3E}">
        <p14:creationId xmlns:p14="http://schemas.microsoft.com/office/powerpoint/2010/main" val="3077071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824-McCordsville-Template_Template2.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0"/>
            <a:ext cx="10537298" cy="7315200"/>
          </a:xfrm>
          <a:prstGeom prst="rect">
            <a:avLst/>
          </a:prstGeom>
        </p:spPr>
      </p:pic>
      <p:sp>
        <p:nvSpPr>
          <p:cNvPr id="7" name="TextBox 6"/>
          <p:cNvSpPr txBox="1"/>
          <p:nvPr/>
        </p:nvSpPr>
        <p:spPr>
          <a:xfrm>
            <a:off x="9351519" y="6653625"/>
            <a:ext cx="908214" cy="276999"/>
          </a:xfrm>
          <a:prstGeom prst="rect">
            <a:avLst/>
          </a:prstGeom>
          <a:noFill/>
        </p:spPr>
        <p:txBody>
          <a:bodyPr wrap="square" rtlCol="0">
            <a:spAutoFit/>
          </a:bodyPr>
          <a:lstStyle/>
          <a:p>
            <a:pPr algn="ctr"/>
            <a:fld id="{C65E5110-A765-9A47-BC85-5145FB87781B}" type="slidenum">
              <a:rPr lang="en-US" sz="1200" smtClean="0">
                <a:solidFill>
                  <a:srgbClr val="FFFFFF"/>
                </a:solidFill>
                <a:latin typeface="Century Gothic"/>
                <a:cs typeface="Century Gothic"/>
              </a:rPr>
              <a:t>31</a:t>
            </a:fld>
            <a:endParaRPr lang="en-US" sz="1200" dirty="0">
              <a:solidFill>
                <a:srgbClr val="FFFFFF"/>
              </a:solidFill>
              <a:latin typeface="Century Gothic"/>
              <a:cs typeface="Century Gothic"/>
            </a:endParaRPr>
          </a:p>
        </p:txBody>
      </p:sp>
      <p:sp>
        <p:nvSpPr>
          <p:cNvPr id="2" name="TextBox 1"/>
          <p:cNvSpPr txBox="1"/>
          <p:nvPr/>
        </p:nvSpPr>
        <p:spPr>
          <a:xfrm>
            <a:off x="320098" y="368012"/>
            <a:ext cx="9830111" cy="584775"/>
          </a:xfrm>
          <a:prstGeom prst="rect">
            <a:avLst/>
          </a:prstGeom>
          <a:noFill/>
        </p:spPr>
        <p:txBody>
          <a:bodyPr wrap="square" rtlCol="0">
            <a:spAutoFit/>
          </a:bodyPr>
          <a:lstStyle/>
          <a:p>
            <a:r>
              <a:rPr lang="en-US" sz="3200" b="1" dirty="0">
                <a:solidFill>
                  <a:srgbClr val="242011"/>
                </a:solidFill>
                <a:latin typeface="Century Gothic"/>
                <a:cs typeface="Century Gothic"/>
              </a:rPr>
              <a:t>Vision</a:t>
            </a:r>
          </a:p>
        </p:txBody>
      </p:sp>
      <p:sp>
        <p:nvSpPr>
          <p:cNvPr id="9" name="TextBox 8"/>
          <p:cNvSpPr txBox="1"/>
          <p:nvPr/>
        </p:nvSpPr>
        <p:spPr>
          <a:xfrm>
            <a:off x="374245" y="1120977"/>
            <a:ext cx="9788807" cy="4893647"/>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a:solidFill>
                  <a:srgbClr val="5E7237"/>
                </a:solidFill>
                <a:latin typeface="Century Gothic"/>
                <a:cs typeface="Century Gothic"/>
              </a:rPr>
              <a:t>In need of a strong, unique identity</a:t>
            </a:r>
          </a:p>
          <a:p>
            <a:pPr marL="285750" indent="-285750" algn="just">
              <a:buFont typeface="Arial" panose="020B0604020202020204" pitchFamily="34" charset="0"/>
              <a:buChar char="•"/>
            </a:pPr>
            <a:endParaRPr lang="en-US" sz="2400" dirty="0">
              <a:solidFill>
                <a:srgbClr val="5E7237"/>
              </a:solidFill>
              <a:latin typeface="Century Gothic"/>
              <a:cs typeface="Century Gothic"/>
            </a:endParaRPr>
          </a:p>
          <a:p>
            <a:pPr marL="285750" indent="-285750" algn="just">
              <a:buFont typeface="Arial" panose="020B0604020202020204" pitchFamily="34" charset="0"/>
              <a:buChar char="•"/>
            </a:pPr>
            <a:r>
              <a:rPr lang="en-US" sz="2400" dirty="0">
                <a:solidFill>
                  <a:srgbClr val="5E7237"/>
                </a:solidFill>
                <a:latin typeface="Century Gothic"/>
                <a:cs typeface="Century Gothic"/>
              </a:rPr>
              <a:t>Plan for future retail </a:t>
            </a:r>
          </a:p>
          <a:p>
            <a:pPr marL="285750" indent="-285750" algn="just">
              <a:buFont typeface="Arial" panose="020B0604020202020204" pitchFamily="34" charset="0"/>
              <a:buChar char="•"/>
            </a:pPr>
            <a:endParaRPr lang="en-US" sz="2400" dirty="0">
              <a:solidFill>
                <a:srgbClr val="5E7237"/>
              </a:solidFill>
              <a:latin typeface="Century Gothic"/>
              <a:cs typeface="Century Gothic"/>
            </a:endParaRPr>
          </a:p>
          <a:p>
            <a:pPr marL="285750" indent="-285750" algn="just">
              <a:buFont typeface="Arial" panose="020B0604020202020204" pitchFamily="34" charset="0"/>
              <a:buChar char="•"/>
            </a:pPr>
            <a:r>
              <a:rPr lang="en-US" sz="2400" dirty="0">
                <a:solidFill>
                  <a:srgbClr val="5E7237"/>
                </a:solidFill>
                <a:latin typeface="Century Gothic"/>
                <a:cs typeface="Century Gothic"/>
              </a:rPr>
              <a:t>In need of a social side to maintain sense of community</a:t>
            </a:r>
          </a:p>
          <a:p>
            <a:pPr marL="285750" indent="-285750" algn="just">
              <a:buFont typeface="Arial" panose="020B0604020202020204" pitchFamily="34" charset="0"/>
              <a:buChar char="•"/>
            </a:pPr>
            <a:endParaRPr lang="en-US" sz="2400" dirty="0">
              <a:solidFill>
                <a:srgbClr val="5E7237"/>
              </a:solidFill>
              <a:latin typeface="Century Gothic"/>
              <a:cs typeface="Century Gothic"/>
            </a:endParaRPr>
          </a:p>
          <a:p>
            <a:pPr marL="285750" indent="-285750" algn="just">
              <a:buFont typeface="Arial" panose="020B0604020202020204" pitchFamily="34" charset="0"/>
              <a:buChar char="•"/>
            </a:pPr>
            <a:r>
              <a:rPr lang="en-US" sz="2400" dirty="0">
                <a:solidFill>
                  <a:srgbClr val="5E7237"/>
                </a:solidFill>
                <a:latin typeface="Century Gothic"/>
                <a:cs typeface="Century Gothic"/>
              </a:rPr>
              <a:t>Likes the feel of Nickel Plate District</a:t>
            </a:r>
          </a:p>
          <a:p>
            <a:pPr marL="285750" indent="-285750" algn="just">
              <a:buFont typeface="Arial" panose="020B0604020202020204" pitchFamily="34" charset="0"/>
              <a:buChar char="•"/>
            </a:pPr>
            <a:endParaRPr lang="en-US" sz="2400" dirty="0">
              <a:solidFill>
                <a:srgbClr val="5E7237"/>
              </a:solidFill>
              <a:latin typeface="Century Gothic"/>
              <a:cs typeface="Century Gothic"/>
            </a:endParaRPr>
          </a:p>
          <a:p>
            <a:pPr marL="285750" indent="-285750" algn="just">
              <a:buFont typeface="Arial" panose="020B0604020202020204" pitchFamily="34" charset="0"/>
              <a:buChar char="•"/>
            </a:pPr>
            <a:r>
              <a:rPr lang="en-US" sz="2400" dirty="0">
                <a:solidFill>
                  <a:srgbClr val="5E7237"/>
                </a:solidFill>
                <a:latin typeface="Century Gothic"/>
                <a:cs typeface="Century Gothic"/>
              </a:rPr>
              <a:t>Design Town Center as a place to bring people together</a:t>
            </a:r>
          </a:p>
          <a:p>
            <a:pPr marL="285750" indent="-285750" algn="just">
              <a:buFont typeface="Arial" panose="020B0604020202020204" pitchFamily="34" charset="0"/>
              <a:buChar char="•"/>
            </a:pPr>
            <a:endParaRPr lang="en-US" sz="2400" dirty="0">
              <a:solidFill>
                <a:srgbClr val="5E7237"/>
              </a:solidFill>
              <a:latin typeface="Century Gothic"/>
              <a:cs typeface="Century Gothic"/>
            </a:endParaRPr>
          </a:p>
          <a:p>
            <a:pPr marL="285750" indent="-285750" algn="just">
              <a:buFont typeface="Arial" panose="020B0604020202020204" pitchFamily="34" charset="0"/>
              <a:buChar char="•"/>
            </a:pPr>
            <a:r>
              <a:rPr lang="en-US" sz="2400" dirty="0">
                <a:solidFill>
                  <a:srgbClr val="5E7237"/>
                </a:solidFill>
                <a:latin typeface="Century Gothic"/>
                <a:cs typeface="Century Gothic"/>
              </a:rPr>
              <a:t>Target a balanced demographic</a:t>
            </a:r>
          </a:p>
          <a:p>
            <a:pPr marL="285750" indent="-285750" algn="just">
              <a:buFont typeface="Arial" panose="020B0604020202020204" pitchFamily="34" charset="0"/>
              <a:buChar char="•"/>
            </a:pPr>
            <a:endParaRPr lang="en-US" sz="2400" dirty="0">
              <a:solidFill>
                <a:srgbClr val="5E7237"/>
              </a:solidFill>
              <a:latin typeface="Century Gothic"/>
              <a:cs typeface="Century Gothic"/>
            </a:endParaRPr>
          </a:p>
          <a:p>
            <a:pPr marL="285750" indent="-285750" algn="just">
              <a:buFont typeface="Arial" panose="020B0604020202020204" pitchFamily="34" charset="0"/>
              <a:buChar char="•"/>
            </a:pPr>
            <a:r>
              <a:rPr lang="en-US" sz="2400" dirty="0">
                <a:solidFill>
                  <a:srgbClr val="5E7237"/>
                </a:solidFill>
                <a:latin typeface="Century Gothic"/>
                <a:cs typeface="Century Gothic"/>
              </a:rPr>
              <a:t>Designated economic developer</a:t>
            </a:r>
            <a:endParaRPr lang="en-US" sz="1200" dirty="0">
              <a:solidFill>
                <a:srgbClr val="242011"/>
              </a:solidFill>
              <a:latin typeface="Century Gothic"/>
              <a:cs typeface="Century Gothic"/>
            </a:endParaRPr>
          </a:p>
        </p:txBody>
      </p:sp>
      <p:sp>
        <p:nvSpPr>
          <p:cNvPr id="10" name="TextBox 9">
            <a:extLst>
              <a:ext uri="{FF2B5EF4-FFF2-40B4-BE49-F238E27FC236}">
                <a16:creationId xmlns:a16="http://schemas.microsoft.com/office/drawing/2014/main" id="{5B3EE9AF-C4B8-4B18-BB53-0D1910CFAF39}"/>
              </a:ext>
            </a:extLst>
          </p:cNvPr>
          <p:cNvSpPr txBox="1"/>
          <p:nvPr/>
        </p:nvSpPr>
        <p:spPr>
          <a:xfrm>
            <a:off x="361402" y="6886091"/>
            <a:ext cx="8415484" cy="276999"/>
          </a:xfrm>
          <a:prstGeom prst="rect">
            <a:avLst/>
          </a:prstGeom>
          <a:noFill/>
        </p:spPr>
        <p:txBody>
          <a:bodyPr wrap="square" rtlCol="0">
            <a:spAutoFit/>
          </a:bodyPr>
          <a:lstStyle/>
          <a:p>
            <a:r>
              <a:rPr lang="en-US" sz="1200" dirty="0">
                <a:solidFill>
                  <a:schemeClr val="bg1"/>
                </a:solidFill>
                <a:latin typeface="Century Gothic"/>
                <a:cs typeface="Century Gothic"/>
              </a:rPr>
              <a:t>McCordsville  |  Market Analysis  |  January 2019 </a:t>
            </a:r>
          </a:p>
        </p:txBody>
      </p:sp>
    </p:spTree>
    <p:extLst>
      <p:ext uri="{BB962C8B-B14F-4D97-AF65-F5344CB8AC3E}">
        <p14:creationId xmlns:p14="http://schemas.microsoft.com/office/powerpoint/2010/main" val="3177432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824-McCordsville-Template_Template2.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0537298" cy="7315200"/>
          </a:xfrm>
          <a:prstGeom prst="rect">
            <a:avLst/>
          </a:prstGeom>
        </p:spPr>
      </p:pic>
      <p:sp>
        <p:nvSpPr>
          <p:cNvPr id="7" name="TextBox 6"/>
          <p:cNvSpPr txBox="1"/>
          <p:nvPr/>
        </p:nvSpPr>
        <p:spPr>
          <a:xfrm>
            <a:off x="9351519" y="6653625"/>
            <a:ext cx="908214" cy="276999"/>
          </a:xfrm>
          <a:prstGeom prst="rect">
            <a:avLst/>
          </a:prstGeom>
          <a:noFill/>
        </p:spPr>
        <p:txBody>
          <a:bodyPr wrap="square" rtlCol="0">
            <a:spAutoFit/>
          </a:bodyPr>
          <a:lstStyle/>
          <a:p>
            <a:pPr algn="ctr"/>
            <a:fld id="{C65E5110-A765-9A47-BC85-5145FB87781B}" type="slidenum">
              <a:rPr lang="en-US" sz="1200" smtClean="0">
                <a:solidFill>
                  <a:srgbClr val="FFFFFF"/>
                </a:solidFill>
                <a:latin typeface="Century Gothic"/>
                <a:cs typeface="Century Gothic"/>
              </a:rPr>
              <a:t>32</a:t>
            </a:fld>
            <a:endParaRPr lang="en-US" sz="1200" dirty="0">
              <a:solidFill>
                <a:srgbClr val="FFFFFF"/>
              </a:solidFill>
              <a:latin typeface="Century Gothic"/>
              <a:cs typeface="Century Gothic"/>
            </a:endParaRPr>
          </a:p>
        </p:txBody>
      </p:sp>
      <p:sp>
        <p:nvSpPr>
          <p:cNvPr id="2" name="TextBox 1"/>
          <p:cNvSpPr txBox="1"/>
          <p:nvPr/>
        </p:nvSpPr>
        <p:spPr>
          <a:xfrm>
            <a:off x="320098" y="368012"/>
            <a:ext cx="9830111" cy="584775"/>
          </a:xfrm>
          <a:prstGeom prst="rect">
            <a:avLst/>
          </a:prstGeom>
          <a:noFill/>
        </p:spPr>
        <p:txBody>
          <a:bodyPr wrap="square" rtlCol="0">
            <a:spAutoFit/>
          </a:bodyPr>
          <a:lstStyle/>
          <a:p>
            <a:r>
              <a:rPr lang="en-US" sz="3200" b="1" dirty="0">
                <a:solidFill>
                  <a:srgbClr val="242011"/>
                </a:solidFill>
                <a:latin typeface="Century Gothic"/>
                <a:cs typeface="Century Gothic"/>
              </a:rPr>
              <a:t>Other Key Themes </a:t>
            </a:r>
          </a:p>
        </p:txBody>
      </p:sp>
      <p:sp>
        <p:nvSpPr>
          <p:cNvPr id="8" name="TextBox 7"/>
          <p:cNvSpPr txBox="1"/>
          <p:nvPr/>
        </p:nvSpPr>
        <p:spPr>
          <a:xfrm>
            <a:off x="320097" y="1080116"/>
            <a:ext cx="9830111" cy="4893647"/>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a:solidFill>
                  <a:srgbClr val="5E7237"/>
                </a:solidFill>
                <a:latin typeface="Century Gothic"/>
                <a:cs typeface="Century Gothic"/>
              </a:rPr>
              <a:t>Traffic flow is critical</a:t>
            </a:r>
          </a:p>
          <a:p>
            <a:pPr marL="285750" indent="-285750" algn="just">
              <a:buFont typeface="Arial" panose="020B0604020202020204" pitchFamily="34" charset="0"/>
              <a:buChar char="•"/>
            </a:pPr>
            <a:endParaRPr lang="en-US" sz="2400" dirty="0">
              <a:solidFill>
                <a:srgbClr val="5E7237"/>
              </a:solidFill>
              <a:latin typeface="Century Gothic"/>
              <a:cs typeface="Century Gothic"/>
            </a:endParaRPr>
          </a:p>
          <a:p>
            <a:pPr marL="285750" indent="-285750" algn="just">
              <a:buFont typeface="Arial" panose="020B0604020202020204" pitchFamily="34" charset="0"/>
              <a:buChar char="•"/>
            </a:pPr>
            <a:r>
              <a:rPr lang="en-US" sz="2400" dirty="0">
                <a:solidFill>
                  <a:srgbClr val="5E7237"/>
                </a:solidFill>
                <a:latin typeface="Century Gothic"/>
                <a:cs typeface="Century Gothic"/>
              </a:rPr>
              <a:t>County line and road names are a psychological barrier</a:t>
            </a:r>
          </a:p>
          <a:p>
            <a:pPr algn="just"/>
            <a:endParaRPr lang="en-US" sz="2400" dirty="0">
              <a:solidFill>
                <a:srgbClr val="5E7237"/>
              </a:solidFill>
              <a:latin typeface="Century Gothic"/>
              <a:cs typeface="Century Gothic"/>
            </a:endParaRPr>
          </a:p>
          <a:p>
            <a:pPr marL="285750" indent="-285750" algn="just">
              <a:buFont typeface="Arial" panose="020B0604020202020204" pitchFamily="34" charset="0"/>
              <a:buChar char="•"/>
            </a:pPr>
            <a:r>
              <a:rPr lang="en-US" sz="2400" dirty="0">
                <a:solidFill>
                  <a:srgbClr val="5E7237"/>
                </a:solidFill>
                <a:latin typeface="Century Gothic"/>
                <a:cs typeface="Century Gothic"/>
              </a:rPr>
              <a:t>More frequent and transparent communication desired</a:t>
            </a:r>
          </a:p>
          <a:p>
            <a:pPr algn="just"/>
            <a:endParaRPr lang="en-US" sz="2400" dirty="0">
              <a:solidFill>
                <a:srgbClr val="5E7237"/>
              </a:solidFill>
              <a:latin typeface="Century Gothic"/>
              <a:cs typeface="Century Gothic"/>
            </a:endParaRPr>
          </a:p>
          <a:p>
            <a:pPr marL="285750" indent="-285750" algn="just">
              <a:buFont typeface="Arial" panose="020B0604020202020204" pitchFamily="34" charset="0"/>
              <a:buChar char="•"/>
            </a:pPr>
            <a:r>
              <a:rPr lang="en-US" sz="2400" dirty="0">
                <a:solidFill>
                  <a:srgbClr val="5E7237"/>
                </a:solidFill>
                <a:latin typeface="Century Gothic"/>
                <a:cs typeface="Century Gothic"/>
              </a:rPr>
              <a:t>More staff needed to support small businesses and development efforts</a:t>
            </a:r>
          </a:p>
          <a:p>
            <a:pPr algn="just"/>
            <a:endParaRPr lang="en-US" sz="2400" dirty="0">
              <a:solidFill>
                <a:srgbClr val="5E7237"/>
              </a:solidFill>
              <a:latin typeface="Century Gothic"/>
              <a:cs typeface="Century Gothic"/>
            </a:endParaRPr>
          </a:p>
          <a:p>
            <a:pPr marL="285750" indent="-285750" algn="just">
              <a:buFont typeface="Arial" panose="020B0604020202020204" pitchFamily="34" charset="0"/>
              <a:buChar char="•"/>
            </a:pPr>
            <a:r>
              <a:rPr lang="en-US" sz="2400" dirty="0">
                <a:solidFill>
                  <a:srgbClr val="5E7237"/>
                </a:solidFill>
                <a:latin typeface="Century Gothic"/>
                <a:cs typeface="Century Gothic"/>
              </a:rPr>
              <a:t>Stronger collaboration and alignment of policies/ordinances with neighboring communities desired</a:t>
            </a:r>
          </a:p>
          <a:p>
            <a:pPr marL="285750" indent="-285750" algn="just">
              <a:buFont typeface="Arial" panose="020B0604020202020204" pitchFamily="34" charset="0"/>
              <a:buChar char="•"/>
            </a:pPr>
            <a:endParaRPr lang="en-US" sz="2400" dirty="0">
              <a:solidFill>
                <a:srgbClr val="5E7237"/>
              </a:solidFill>
              <a:latin typeface="Century Gothic"/>
              <a:cs typeface="Century Gothic"/>
            </a:endParaRPr>
          </a:p>
          <a:p>
            <a:pPr marL="285750" indent="-285750" algn="just">
              <a:buFont typeface="Arial" panose="020B0604020202020204" pitchFamily="34" charset="0"/>
              <a:buChar char="•"/>
            </a:pPr>
            <a:r>
              <a:rPr lang="en-US" sz="2400" dirty="0">
                <a:solidFill>
                  <a:srgbClr val="5E7237"/>
                </a:solidFill>
                <a:latin typeface="Century Gothic"/>
                <a:cs typeface="Century Gothic"/>
              </a:rPr>
              <a:t>Must pick a vision for growth and act on it</a:t>
            </a:r>
          </a:p>
        </p:txBody>
      </p:sp>
      <p:sp>
        <p:nvSpPr>
          <p:cNvPr id="9" name="TextBox 8">
            <a:extLst>
              <a:ext uri="{FF2B5EF4-FFF2-40B4-BE49-F238E27FC236}">
                <a16:creationId xmlns:a16="http://schemas.microsoft.com/office/drawing/2014/main" id="{41722E92-1174-41E1-9F64-C8AB57E5B805}"/>
              </a:ext>
            </a:extLst>
          </p:cNvPr>
          <p:cNvSpPr txBox="1"/>
          <p:nvPr/>
        </p:nvSpPr>
        <p:spPr>
          <a:xfrm>
            <a:off x="361402" y="6886091"/>
            <a:ext cx="8415484" cy="276999"/>
          </a:xfrm>
          <a:prstGeom prst="rect">
            <a:avLst/>
          </a:prstGeom>
          <a:noFill/>
        </p:spPr>
        <p:txBody>
          <a:bodyPr wrap="square" rtlCol="0">
            <a:spAutoFit/>
          </a:bodyPr>
          <a:lstStyle/>
          <a:p>
            <a:r>
              <a:rPr lang="en-US" sz="1200" dirty="0">
                <a:solidFill>
                  <a:schemeClr val="bg1"/>
                </a:solidFill>
                <a:latin typeface="Century Gothic"/>
                <a:cs typeface="Century Gothic"/>
              </a:rPr>
              <a:t>McCordsville  |  Market Analysis  |  January 2019 </a:t>
            </a:r>
          </a:p>
        </p:txBody>
      </p:sp>
    </p:spTree>
    <p:extLst>
      <p:ext uri="{BB962C8B-B14F-4D97-AF65-F5344CB8AC3E}">
        <p14:creationId xmlns:p14="http://schemas.microsoft.com/office/powerpoint/2010/main" val="981644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824-McCordsville-Template_Template2.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8767" y="3046"/>
            <a:ext cx="10519764" cy="7309108"/>
          </a:xfrm>
          <a:prstGeom prst="rect">
            <a:avLst/>
          </a:prstGeom>
        </p:spPr>
      </p:pic>
      <p:sp>
        <p:nvSpPr>
          <p:cNvPr id="2" name="Rectangle 1"/>
          <p:cNvSpPr/>
          <p:nvPr/>
        </p:nvSpPr>
        <p:spPr>
          <a:xfrm>
            <a:off x="6590485" y="5362042"/>
            <a:ext cx="3776939" cy="584776"/>
          </a:xfrm>
          <a:prstGeom prst="rect">
            <a:avLst/>
          </a:prstGeom>
        </p:spPr>
        <p:txBody>
          <a:bodyPr wrap="square">
            <a:spAutoFit/>
          </a:bodyPr>
          <a:lstStyle/>
          <a:p>
            <a:pPr algn="ctr"/>
            <a:r>
              <a:rPr lang="en-US" sz="1600" dirty="0">
                <a:solidFill>
                  <a:srgbClr val="5E7237"/>
                </a:solidFill>
                <a:latin typeface="Century Gothic"/>
                <a:cs typeface="Century Gothic"/>
              </a:rPr>
              <a:t>317.598.6647</a:t>
            </a:r>
          </a:p>
          <a:p>
            <a:pPr algn="ctr"/>
            <a:r>
              <a:rPr lang="en-US" sz="1600" dirty="0">
                <a:solidFill>
                  <a:srgbClr val="5E7237"/>
                </a:solidFill>
                <a:latin typeface="Century Gothic"/>
                <a:cs typeface="Century Gothic"/>
              </a:rPr>
              <a:t>www.theveridusgroup.com</a:t>
            </a:r>
          </a:p>
        </p:txBody>
      </p:sp>
    </p:spTree>
    <p:extLst>
      <p:ext uri="{BB962C8B-B14F-4D97-AF65-F5344CB8AC3E}">
        <p14:creationId xmlns:p14="http://schemas.microsoft.com/office/powerpoint/2010/main" val="1676484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824-McCordsville-Template_Template2.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5290" y="0"/>
            <a:ext cx="10537298" cy="7315200"/>
          </a:xfrm>
          <a:prstGeom prst="rect">
            <a:avLst/>
          </a:prstGeom>
        </p:spPr>
      </p:pic>
      <p:sp>
        <p:nvSpPr>
          <p:cNvPr id="7" name="TextBox 6"/>
          <p:cNvSpPr txBox="1"/>
          <p:nvPr/>
        </p:nvSpPr>
        <p:spPr>
          <a:xfrm>
            <a:off x="9351519" y="6653625"/>
            <a:ext cx="908214" cy="276999"/>
          </a:xfrm>
          <a:prstGeom prst="rect">
            <a:avLst/>
          </a:prstGeom>
          <a:noFill/>
        </p:spPr>
        <p:txBody>
          <a:bodyPr wrap="square" rtlCol="0">
            <a:spAutoFit/>
          </a:bodyPr>
          <a:lstStyle/>
          <a:p>
            <a:pPr algn="ctr"/>
            <a:fld id="{C65E5110-A765-9A47-BC85-5145FB87781B}" type="slidenum">
              <a:rPr lang="en-US" sz="1200" smtClean="0">
                <a:solidFill>
                  <a:srgbClr val="FFFFFF"/>
                </a:solidFill>
                <a:latin typeface="Century Gothic"/>
                <a:cs typeface="Century Gothic"/>
              </a:rPr>
              <a:t>4</a:t>
            </a:fld>
            <a:endParaRPr lang="en-US" sz="1200" dirty="0">
              <a:solidFill>
                <a:srgbClr val="FFFFFF"/>
              </a:solidFill>
              <a:latin typeface="Century Gothic"/>
              <a:cs typeface="Century Gothic"/>
            </a:endParaRPr>
          </a:p>
        </p:txBody>
      </p:sp>
      <p:sp>
        <p:nvSpPr>
          <p:cNvPr id="2" name="TextBox 1"/>
          <p:cNvSpPr txBox="1"/>
          <p:nvPr/>
        </p:nvSpPr>
        <p:spPr>
          <a:xfrm>
            <a:off x="320098" y="368012"/>
            <a:ext cx="9830111" cy="584775"/>
          </a:xfrm>
          <a:prstGeom prst="rect">
            <a:avLst/>
          </a:prstGeom>
          <a:noFill/>
        </p:spPr>
        <p:txBody>
          <a:bodyPr wrap="square" rtlCol="0">
            <a:spAutoFit/>
          </a:bodyPr>
          <a:lstStyle/>
          <a:p>
            <a:r>
              <a:rPr lang="en-US" sz="3200" b="1" dirty="0">
                <a:solidFill>
                  <a:srgbClr val="242011"/>
                </a:solidFill>
                <a:latin typeface="Century Gothic"/>
                <a:cs typeface="Century Gothic"/>
              </a:rPr>
              <a:t>Key Findings </a:t>
            </a:r>
          </a:p>
        </p:txBody>
      </p:sp>
      <p:sp>
        <p:nvSpPr>
          <p:cNvPr id="12" name="TextBox 11"/>
          <p:cNvSpPr txBox="1"/>
          <p:nvPr/>
        </p:nvSpPr>
        <p:spPr>
          <a:xfrm>
            <a:off x="320098" y="6891353"/>
            <a:ext cx="8415484" cy="276999"/>
          </a:xfrm>
          <a:prstGeom prst="rect">
            <a:avLst/>
          </a:prstGeom>
          <a:noFill/>
        </p:spPr>
        <p:txBody>
          <a:bodyPr wrap="square" rtlCol="0">
            <a:spAutoFit/>
          </a:bodyPr>
          <a:lstStyle/>
          <a:p>
            <a:r>
              <a:rPr lang="en-US" sz="1200" dirty="0">
                <a:solidFill>
                  <a:schemeClr val="bg1"/>
                </a:solidFill>
                <a:latin typeface="Century Gothic"/>
                <a:cs typeface="Century Gothic"/>
              </a:rPr>
              <a:t>McCordsville  |  Market Analysis  |  January 2019 </a:t>
            </a:r>
          </a:p>
        </p:txBody>
      </p:sp>
      <p:sp>
        <p:nvSpPr>
          <p:cNvPr id="3" name="TextBox 2">
            <a:extLst>
              <a:ext uri="{FF2B5EF4-FFF2-40B4-BE49-F238E27FC236}">
                <a16:creationId xmlns:a16="http://schemas.microsoft.com/office/drawing/2014/main" id="{9470652C-96E3-4DC4-9A5E-6911E5F1316F}"/>
              </a:ext>
            </a:extLst>
          </p:cNvPr>
          <p:cNvSpPr txBox="1"/>
          <p:nvPr/>
        </p:nvSpPr>
        <p:spPr>
          <a:xfrm>
            <a:off x="392379" y="1197689"/>
            <a:ext cx="9523192" cy="4585871"/>
          </a:xfrm>
          <a:prstGeom prst="rect">
            <a:avLst/>
          </a:prstGeom>
          <a:noFill/>
        </p:spPr>
        <p:txBody>
          <a:bodyPr wrap="square" rtlCol="0">
            <a:spAutoFit/>
          </a:bodyPr>
          <a:lstStyle/>
          <a:p>
            <a:r>
              <a:rPr lang="en-US" sz="2400" kern="0" dirty="0">
                <a:solidFill>
                  <a:srgbClr val="5E7237"/>
                </a:solidFill>
                <a:latin typeface="Century Gothic"/>
              </a:rPr>
              <a:t>The Town of McCordsville is in a strong position to attract retail to its new Town Center based on the Primary Market area’s demographics, consumer preferences, and unmet retail demand.</a:t>
            </a:r>
          </a:p>
          <a:p>
            <a:endParaRPr lang="en-US" sz="1400" dirty="0"/>
          </a:p>
          <a:p>
            <a:endParaRPr lang="en-US" sz="1400" dirty="0"/>
          </a:p>
          <a:p>
            <a:r>
              <a:rPr lang="en-US" sz="2400" kern="0" dirty="0">
                <a:solidFill>
                  <a:srgbClr val="5E7237"/>
                </a:solidFill>
                <a:latin typeface="Century Gothic"/>
              </a:rPr>
              <a:t>The following retail sectors are recommended for the Town Center:</a:t>
            </a:r>
          </a:p>
          <a:p>
            <a:pPr marL="342900" indent="-342900">
              <a:buFont typeface="Arial" panose="020B0604020202020204" pitchFamily="34" charset="0"/>
              <a:buChar char="•"/>
            </a:pPr>
            <a:endParaRPr lang="en-US" sz="1200" dirty="0"/>
          </a:p>
          <a:p>
            <a:pPr lvl="1"/>
            <a:endParaRPr lang="en-US" sz="1200" dirty="0"/>
          </a:p>
          <a:p>
            <a:pPr lvl="1"/>
            <a:br>
              <a:rPr lang="en-US" sz="1200" dirty="0"/>
            </a:br>
            <a:endParaRPr lang="en-US" sz="1200" dirty="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US" sz="1200" dirty="0"/>
          </a:p>
        </p:txBody>
      </p:sp>
      <p:graphicFrame>
        <p:nvGraphicFramePr>
          <p:cNvPr id="13" name="Table 12">
            <a:extLst>
              <a:ext uri="{FF2B5EF4-FFF2-40B4-BE49-F238E27FC236}">
                <a16:creationId xmlns:a16="http://schemas.microsoft.com/office/drawing/2014/main" id="{E8968FCF-8B6A-40D2-90DE-644FA59143B4}"/>
              </a:ext>
            </a:extLst>
          </p:cNvPr>
          <p:cNvGraphicFramePr>
            <a:graphicFrameLocks noGrp="1"/>
          </p:cNvGraphicFramePr>
          <p:nvPr>
            <p:extLst>
              <p:ext uri="{D42A27DB-BD31-4B8C-83A1-F6EECF244321}">
                <p14:modId xmlns:p14="http://schemas.microsoft.com/office/powerpoint/2010/main" val="70647002"/>
              </p:ext>
            </p:extLst>
          </p:nvPr>
        </p:nvGraphicFramePr>
        <p:xfrm>
          <a:off x="557200" y="3840167"/>
          <a:ext cx="9023810" cy="2468880"/>
        </p:xfrm>
        <a:graphic>
          <a:graphicData uri="http://schemas.openxmlformats.org/drawingml/2006/table">
            <a:tbl>
              <a:tblPr firstRow="1" bandRow="1">
                <a:tableStyleId>{5C22544A-7EE6-4342-B048-85BDC9FD1C3A}</a:tableStyleId>
              </a:tblPr>
              <a:tblGrid>
                <a:gridCol w="1804762">
                  <a:extLst>
                    <a:ext uri="{9D8B030D-6E8A-4147-A177-3AD203B41FA5}">
                      <a16:colId xmlns:a16="http://schemas.microsoft.com/office/drawing/2014/main" val="4262152849"/>
                    </a:ext>
                  </a:extLst>
                </a:gridCol>
                <a:gridCol w="1804762">
                  <a:extLst>
                    <a:ext uri="{9D8B030D-6E8A-4147-A177-3AD203B41FA5}">
                      <a16:colId xmlns:a16="http://schemas.microsoft.com/office/drawing/2014/main" val="3540306146"/>
                    </a:ext>
                  </a:extLst>
                </a:gridCol>
                <a:gridCol w="1804762">
                  <a:extLst>
                    <a:ext uri="{9D8B030D-6E8A-4147-A177-3AD203B41FA5}">
                      <a16:colId xmlns:a16="http://schemas.microsoft.com/office/drawing/2014/main" val="4075286218"/>
                    </a:ext>
                  </a:extLst>
                </a:gridCol>
                <a:gridCol w="1804762">
                  <a:extLst>
                    <a:ext uri="{9D8B030D-6E8A-4147-A177-3AD203B41FA5}">
                      <a16:colId xmlns:a16="http://schemas.microsoft.com/office/drawing/2014/main" val="1517186302"/>
                    </a:ext>
                  </a:extLst>
                </a:gridCol>
                <a:gridCol w="1804762">
                  <a:extLst>
                    <a:ext uri="{9D8B030D-6E8A-4147-A177-3AD203B41FA5}">
                      <a16:colId xmlns:a16="http://schemas.microsoft.com/office/drawing/2014/main" val="2841800049"/>
                    </a:ext>
                  </a:extLst>
                </a:gridCol>
              </a:tblGrid>
              <a:tr h="254871">
                <a:tc gridSpan="2">
                  <a:txBody>
                    <a:bodyPr/>
                    <a:lstStyle/>
                    <a:p>
                      <a:pPr algn="ctr"/>
                      <a:r>
                        <a:rPr kumimoji="0" lang="en-US" sz="2400" b="1" i="0" u="none" strike="noStrike" kern="0" cap="none" spc="0" normalizeH="0" baseline="0" dirty="0">
                          <a:ln>
                            <a:noFill/>
                          </a:ln>
                          <a:solidFill>
                            <a:srgbClr val="C0504D"/>
                          </a:solidFill>
                          <a:effectLst/>
                          <a:uLnTx/>
                          <a:uFillTx/>
                          <a:latin typeface="Century Gothic"/>
                        </a:rPr>
                        <a:t>1st Tier</a:t>
                      </a:r>
                    </a:p>
                  </a:txBody>
                  <a:tcPr anchor="ctr">
                    <a:lnL w="12700" cmpd="sng">
                      <a:noFill/>
                    </a:lnL>
                    <a:lnR w="12700" cmpd="sng">
                      <a:noFill/>
                    </a:lnR>
                    <a:lnT w="12700" cmpd="sng">
                      <a:noFill/>
                    </a:lnT>
                    <a:lnB w="12700" cap="flat" cmpd="sng" algn="ctr">
                      <a:solidFill>
                        <a:srgbClr val="697355"/>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0" lang="en-US" sz="1800" b="1" i="0" u="none" strike="noStrike" kern="0" cap="none" spc="0" normalizeH="0" baseline="0" dirty="0">
                        <a:ln>
                          <a:noFill/>
                        </a:ln>
                        <a:solidFill>
                          <a:srgbClr val="C0504D"/>
                        </a:solidFill>
                        <a:effectLst/>
                        <a:uLnTx/>
                        <a:uFillTx/>
                        <a:latin typeface="Century Gothic"/>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510189"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dirty="0">
                          <a:ln>
                            <a:noFill/>
                          </a:ln>
                          <a:solidFill>
                            <a:srgbClr val="C0504D"/>
                          </a:solidFill>
                          <a:effectLst/>
                          <a:uLnTx/>
                          <a:uFillTx/>
                          <a:latin typeface="Century Gothic"/>
                        </a:rPr>
                        <a:t>2nd Tier</a:t>
                      </a:r>
                    </a:p>
                  </a:txBody>
                  <a:tcPr anchor="ctr">
                    <a:lnL w="12700" cmpd="sng">
                      <a:noFill/>
                    </a:lnL>
                    <a:lnR w="12700" cmpd="sng">
                      <a:noFill/>
                    </a:lnR>
                    <a:lnT w="12700" cmpd="sng">
                      <a:noFill/>
                    </a:lnT>
                    <a:lnB w="12700" cap="flat" cmpd="sng" algn="ctr">
                      <a:solidFill>
                        <a:srgbClr val="697355"/>
                      </a:solidFill>
                      <a:prstDash val="sysDot"/>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510189"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dirty="0">
                          <a:ln>
                            <a:noFill/>
                          </a:ln>
                          <a:solidFill>
                            <a:srgbClr val="C0504D"/>
                          </a:solidFill>
                          <a:effectLst/>
                          <a:uLnTx/>
                          <a:uFillTx/>
                          <a:latin typeface="Century Gothic"/>
                        </a:rPr>
                        <a:t>3rd Tier</a:t>
                      </a:r>
                    </a:p>
                  </a:txBody>
                  <a:tcPr anchor="ctr">
                    <a:lnL w="12700" cmpd="sng">
                      <a:noFill/>
                    </a:lnL>
                    <a:lnR w="12700" cmpd="sng">
                      <a:noFill/>
                    </a:lnR>
                    <a:lnT w="12700" cmpd="sng">
                      <a:noFill/>
                    </a:lnT>
                    <a:lnB w="12700" cap="flat" cmpd="sng" algn="ctr">
                      <a:solidFill>
                        <a:srgbClr val="697355"/>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510189"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dirty="0">
                        <a:ln>
                          <a:noFill/>
                        </a:ln>
                        <a:solidFill>
                          <a:srgbClr val="C0504D"/>
                        </a:solidFill>
                        <a:effectLst/>
                        <a:uLnTx/>
                        <a:uFillTx/>
                        <a:latin typeface="Century Gothic"/>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2491261"/>
                  </a:ext>
                </a:extLst>
              </a:tr>
              <a:tr h="819442">
                <a:tc>
                  <a:txBody>
                    <a:bodyPr/>
                    <a:lstStyle/>
                    <a:p>
                      <a:pPr marL="0" algn="ctr" defTabSz="510189" rtl="0" eaLnBrk="1" latinLnBrk="0" hangingPunct="1"/>
                      <a:endParaRPr lang="en-US" sz="1800" b="1" kern="1200" dirty="0">
                        <a:solidFill>
                          <a:srgbClr val="324E72"/>
                        </a:solidFill>
                        <a:latin typeface="Century Gothic" panose="020B0502020202020204" pitchFamily="34" charset="0"/>
                        <a:ea typeface="+mn-ea"/>
                        <a:cs typeface="+mn-cs"/>
                      </a:endParaRPr>
                    </a:p>
                    <a:p>
                      <a:pPr marL="0" algn="ctr" defTabSz="510189" rtl="0" eaLnBrk="1" latinLnBrk="0" hangingPunct="1"/>
                      <a:endParaRPr lang="en-US" sz="1800" b="1" kern="1200" dirty="0">
                        <a:solidFill>
                          <a:srgbClr val="324E72"/>
                        </a:solidFill>
                        <a:latin typeface="Century Gothic" panose="020B0502020202020204" pitchFamily="34" charset="0"/>
                        <a:ea typeface="+mn-ea"/>
                        <a:cs typeface="+mn-cs"/>
                      </a:endParaRPr>
                    </a:p>
                    <a:p>
                      <a:pPr marL="0" algn="ctr" defTabSz="510189" rtl="0" eaLnBrk="1" latinLnBrk="0" hangingPunct="1"/>
                      <a:endParaRPr lang="en-US" sz="1800" b="1" kern="1200" dirty="0">
                        <a:solidFill>
                          <a:srgbClr val="324E72"/>
                        </a:solidFill>
                        <a:latin typeface="Century Gothic" panose="020B0502020202020204" pitchFamily="34" charset="0"/>
                        <a:ea typeface="+mn-ea"/>
                        <a:cs typeface="+mn-cs"/>
                      </a:endParaRPr>
                    </a:p>
                    <a:p>
                      <a:pPr marL="0" algn="ctr" defTabSz="510189" rtl="0" eaLnBrk="1" latinLnBrk="0" hangingPunct="1"/>
                      <a:endParaRPr lang="en-US" sz="1800" b="1" kern="1200" dirty="0">
                        <a:solidFill>
                          <a:srgbClr val="324E72"/>
                        </a:solidFill>
                        <a:latin typeface="Century Gothic" panose="020B0502020202020204" pitchFamily="34" charset="0"/>
                        <a:ea typeface="+mn-ea"/>
                        <a:cs typeface="+mn-cs"/>
                      </a:endParaRPr>
                    </a:p>
                    <a:p>
                      <a:pPr marL="0" algn="ctr" defTabSz="510189" rtl="0" eaLnBrk="1" latinLnBrk="0" hangingPunct="1"/>
                      <a:r>
                        <a:rPr lang="en-US" sz="1800" b="1" kern="1200" dirty="0">
                          <a:solidFill>
                            <a:srgbClr val="324E72"/>
                          </a:solidFill>
                          <a:latin typeface="Century Gothic" panose="020B0502020202020204" pitchFamily="34" charset="0"/>
                          <a:ea typeface="+mn-ea"/>
                          <a:cs typeface="+mn-cs"/>
                        </a:rPr>
                        <a:t>Restaurants &amp; </a:t>
                      </a:r>
                    </a:p>
                    <a:p>
                      <a:pPr marL="0" algn="ctr" defTabSz="510189" rtl="0" eaLnBrk="1" latinLnBrk="0" hangingPunct="1"/>
                      <a:r>
                        <a:rPr lang="en-US" sz="1800" b="1" kern="1200" dirty="0">
                          <a:solidFill>
                            <a:srgbClr val="324E72"/>
                          </a:solidFill>
                          <a:latin typeface="Century Gothic" panose="020B0502020202020204" pitchFamily="34" charset="0"/>
                          <a:ea typeface="+mn-ea"/>
                          <a:cs typeface="+mn-cs"/>
                        </a:rPr>
                        <a:t>Other Eating Places</a:t>
                      </a:r>
                    </a:p>
                  </a:txBody>
                  <a:tcPr>
                    <a:lnL w="12700" cap="flat" cmpd="sng" algn="ctr">
                      <a:solidFill>
                        <a:srgbClr val="697355"/>
                      </a:solidFill>
                      <a:prstDash val="sysDot"/>
                      <a:round/>
                      <a:headEnd type="none" w="med" len="med"/>
                      <a:tailEnd type="none" w="med" len="med"/>
                    </a:lnL>
                    <a:lnR w="12700" cmpd="sng">
                      <a:noFill/>
                    </a:lnR>
                    <a:lnT w="12700" cap="flat" cmpd="sng" algn="ctr">
                      <a:solidFill>
                        <a:srgbClr val="697355"/>
                      </a:solidFill>
                      <a:prstDash val="sysDot"/>
                      <a:round/>
                      <a:headEnd type="none" w="med" len="med"/>
                      <a:tailEnd type="none" w="med" len="med"/>
                    </a:lnT>
                    <a:lnB w="12700" cap="flat" cmpd="sng" algn="ctr">
                      <a:solidFill>
                        <a:srgbClr val="697355"/>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510189" rtl="0" eaLnBrk="1" latinLnBrk="0" hangingPunct="1"/>
                      <a:endParaRPr lang="en-US" sz="1800" b="1" kern="1200" dirty="0">
                        <a:solidFill>
                          <a:srgbClr val="324E72"/>
                        </a:solidFill>
                        <a:latin typeface="Century Gothic" panose="020B0502020202020204" pitchFamily="34" charset="0"/>
                        <a:ea typeface="+mn-ea"/>
                        <a:cs typeface="+mn-cs"/>
                      </a:endParaRPr>
                    </a:p>
                    <a:p>
                      <a:pPr marL="0" algn="ctr" defTabSz="510189" rtl="0" eaLnBrk="1" latinLnBrk="0" hangingPunct="1"/>
                      <a:endParaRPr lang="en-US" sz="1800" b="1" kern="1200" dirty="0">
                        <a:solidFill>
                          <a:srgbClr val="324E72"/>
                        </a:solidFill>
                        <a:latin typeface="Century Gothic" panose="020B0502020202020204" pitchFamily="34" charset="0"/>
                        <a:ea typeface="+mn-ea"/>
                        <a:cs typeface="+mn-cs"/>
                      </a:endParaRPr>
                    </a:p>
                    <a:p>
                      <a:pPr marL="0" algn="ctr" defTabSz="510189" rtl="0" eaLnBrk="1" latinLnBrk="0" hangingPunct="1"/>
                      <a:endParaRPr lang="en-US" sz="1800" b="1" kern="1200" dirty="0">
                        <a:solidFill>
                          <a:srgbClr val="324E72"/>
                        </a:solidFill>
                        <a:latin typeface="Century Gothic" panose="020B0502020202020204" pitchFamily="34" charset="0"/>
                        <a:ea typeface="+mn-ea"/>
                        <a:cs typeface="+mn-cs"/>
                      </a:endParaRPr>
                    </a:p>
                    <a:p>
                      <a:pPr marL="0" algn="ctr" defTabSz="510189" rtl="0" eaLnBrk="1" latinLnBrk="0" hangingPunct="1"/>
                      <a:endParaRPr lang="en-US" sz="1800" b="1" kern="1200" dirty="0">
                        <a:solidFill>
                          <a:srgbClr val="324E72"/>
                        </a:solidFill>
                        <a:latin typeface="Century Gothic" panose="020B0502020202020204" pitchFamily="34" charset="0"/>
                        <a:ea typeface="+mn-ea"/>
                        <a:cs typeface="+mn-cs"/>
                      </a:endParaRPr>
                    </a:p>
                    <a:p>
                      <a:pPr marL="0" algn="ctr" defTabSz="510189" rtl="0" eaLnBrk="1" latinLnBrk="0" hangingPunct="1"/>
                      <a:r>
                        <a:rPr lang="en-US" sz="1800" b="1" kern="1200" dirty="0">
                          <a:solidFill>
                            <a:srgbClr val="324E72"/>
                          </a:solidFill>
                          <a:latin typeface="Century Gothic" panose="020B0502020202020204" pitchFamily="34" charset="0"/>
                          <a:ea typeface="+mn-ea"/>
                          <a:cs typeface="+mn-cs"/>
                        </a:rPr>
                        <a:t>Grocery</a:t>
                      </a:r>
                    </a:p>
                    <a:p>
                      <a:pPr marL="0" algn="ctr" defTabSz="510189" rtl="0" eaLnBrk="1" latinLnBrk="0" hangingPunct="1"/>
                      <a:r>
                        <a:rPr lang="en-US" sz="1800" b="1" kern="1200" dirty="0">
                          <a:solidFill>
                            <a:srgbClr val="324E72"/>
                          </a:solidFill>
                          <a:latin typeface="Century Gothic" panose="020B0502020202020204" pitchFamily="34" charset="0"/>
                          <a:ea typeface="+mn-ea"/>
                          <a:cs typeface="+mn-cs"/>
                        </a:rPr>
                        <a:t>Stores</a:t>
                      </a:r>
                    </a:p>
                  </a:txBody>
                  <a:tcPr>
                    <a:lnL w="12700" cmpd="sng">
                      <a:noFill/>
                    </a:lnL>
                    <a:lnR w="12700" cap="flat" cmpd="sng" algn="ctr">
                      <a:solidFill>
                        <a:srgbClr val="697355"/>
                      </a:solidFill>
                      <a:prstDash val="sysDot"/>
                      <a:round/>
                      <a:headEnd type="none" w="med" len="med"/>
                      <a:tailEnd type="none" w="med" len="med"/>
                    </a:lnR>
                    <a:lnT w="12700" cap="flat" cmpd="sng" algn="ctr">
                      <a:solidFill>
                        <a:srgbClr val="697355"/>
                      </a:solidFill>
                      <a:prstDash val="sysDot"/>
                      <a:round/>
                      <a:headEnd type="none" w="med" len="med"/>
                      <a:tailEnd type="none" w="med" len="med"/>
                    </a:lnT>
                    <a:lnB w="12700" cap="flat" cmpd="sng" algn="ctr">
                      <a:solidFill>
                        <a:srgbClr val="697355"/>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1" kern="1200" dirty="0">
                        <a:solidFill>
                          <a:srgbClr val="324E72"/>
                        </a:solidFill>
                        <a:latin typeface="Century Gothic" panose="020B0502020202020204" pitchFamily="34" charset="0"/>
                        <a:ea typeface="+mn-ea"/>
                        <a:cs typeface="+mn-cs"/>
                      </a:endParaRPr>
                    </a:p>
                    <a:p>
                      <a:pPr algn="ctr"/>
                      <a:endParaRPr lang="en-US" sz="1800" b="1" kern="1200" dirty="0">
                        <a:solidFill>
                          <a:srgbClr val="324E72"/>
                        </a:solidFill>
                        <a:latin typeface="Century Gothic" panose="020B0502020202020204" pitchFamily="34" charset="0"/>
                        <a:ea typeface="+mn-ea"/>
                        <a:cs typeface="+mn-cs"/>
                      </a:endParaRPr>
                    </a:p>
                    <a:p>
                      <a:pPr algn="ctr"/>
                      <a:endParaRPr lang="en-US" sz="1800" b="1" kern="1200" dirty="0">
                        <a:solidFill>
                          <a:srgbClr val="324E72"/>
                        </a:solidFill>
                        <a:latin typeface="Century Gothic" panose="020B0502020202020204" pitchFamily="34" charset="0"/>
                        <a:ea typeface="+mn-ea"/>
                        <a:cs typeface="+mn-cs"/>
                      </a:endParaRPr>
                    </a:p>
                    <a:p>
                      <a:pPr algn="ctr"/>
                      <a:endParaRPr lang="en-US" sz="1800" b="1" kern="1200" dirty="0">
                        <a:solidFill>
                          <a:srgbClr val="324E72"/>
                        </a:solidFill>
                        <a:latin typeface="Century Gothic" panose="020B0502020202020204" pitchFamily="34" charset="0"/>
                        <a:ea typeface="+mn-ea"/>
                        <a:cs typeface="+mn-cs"/>
                      </a:endParaRPr>
                    </a:p>
                    <a:p>
                      <a:pPr algn="ctr"/>
                      <a:r>
                        <a:rPr lang="en-US" sz="1800" b="1" kern="1200" dirty="0">
                          <a:solidFill>
                            <a:srgbClr val="324E72"/>
                          </a:solidFill>
                          <a:latin typeface="Century Gothic" panose="020B0502020202020204" pitchFamily="34" charset="0"/>
                          <a:ea typeface="+mn-ea"/>
                          <a:cs typeface="+mn-cs"/>
                        </a:rPr>
                        <a:t>Department Stores</a:t>
                      </a:r>
                    </a:p>
                  </a:txBody>
                  <a:tcPr>
                    <a:lnL w="12700" cap="flat" cmpd="sng" algn="ctr">
                      <a:solidFill>
                        <a:srgbClr val="697355"/>
                      </a:solidFill>
                      <a:prstDash val="sysDot"/>
                      <a:round/>
                      <a:headEnd type="none" w="med" len="med"/>
                      <a:tailEnd type="none" w="med" len="med"/>
                    </a:lnL>
                    <a:lnR w="12700" cap="flat" cmpd="sng" algn="ctr">
                      <a:solidFill>
                        <a:srgbClr val="697355"/>
                      </a:solidFill>
                      <a:prstDash val="sysDot"/>
                      <a:round/>
                      <a:headEnd type="none" w="med" len="med"/>
                      <a:tailEnd type="none" w="med" len="med"/>
                    </a:lnR>
                    <a:lnT w="12700" cap="flat" cmpd="sng" algn="ctr">
                      <a:solidFill>
                        <a:srgbClr val="697355"/>
                      </a:solidFill>
                      <a:prstDash val="sysDot"/>
                      <a:round/>
                      <a:headEnd type="none" w="med" len="med"/>
                      <a:tailEnd type="none" w="med" len="med"/>
                    </a:lnT>
                    <a:lnB w="12700" cap="flat" cmpd="sng" algn="ctr">
                      <a:solidFill>
                        <a:srgbClr val="697355"/>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1" kern="1200" dirty="0">
                        <a:solidFill>
                          <a:srgbClr val="324E72"/>
                        </a:solidFill>
                        <a:latin typeface="Century Gothic" panose="020B0502020202020204" pitchFamily="34" charset="0"/>
                        <a:ea typeface="+mn-ea"/>
                        <a:cs typeface="+mn-cs"/>
                      </a:endParaRPr>
                    </a:p>
                    <a:p>
                      <a:pPr algn="ctr"/>
                      <a:endParaRPr lang="en-US" sz="1800" b="1" kern="1200" dirty="0">
                        <a:solidFill>
                          <a:srgbClr val="324E72"/>
                        </a:solidFill>
                        <a:latin typeface="Century Gothic" panose="020B0502020202020204" pitchFamily="34" charset="0"/>
                        <a:ea typeface="+mn-ea"/>
                        <a:cs typeface="+mn-cs"/>
                      </a:endParaRPr>
                    </a:p>
                    <a:p>
                      <a:pPr algn="ctr"/>
                      <a:endParaRPr lang="en-US" sz="1800" b="1" kern="1200" dirty="0">
                        <a:solidFill>
                          <a:srgbClr val="324E72"/>
                        </a:solidFill>
                        <a:latin typeface="Century Gothic" panose="020B0502020202020204" pitchFamily="34" charset="0"/>
                        <a:ea typeface="+mn-ea"/>
                        <a:cs typeface="+mn-cs"/>
                      </a:endParaRPr>
                    </a:p>
                    <a:p>
                      <a:pPr algn="ctr"/>
                      <a:endParaRPr lang="en-US" sz="1800" b="1" kern="1200" dirty="0">
                        <a:solidFill>
                          <a:srgbClr val="324E72"/>
                        </a:solidFill>
                        <a:latin typeface="Century Gothic" panose="020B0502020202020204" pitchFamily="34" charset="0"/>
                        <a:ea typeface="+mn-ea"/>
                        <a:cs typeface="+mn-cs"/>
                      </a:endParaRPr>
                    </a:p>
                    <a:p>
                      <a:pPr algn="ctr"/>
                      <a:r>
                        <a:rPr lang="en-US" sz="1800" b="1" kern="1200" dirty="0">
                          <a:solidFill>
                            <a:srgbClr val="324E72"/>
                          </a:solidFill>
                          <a:latin typeface="Century Gothic" panose="020B0502020202020204" pitchFamily="34" charset="0"/>
                          <a:ea typeface="+mn-ea"/>
                          <a:cs typeface="+mn-cs"/>
                        </a:rPr>
                        <a:t>Health &amp; Personal Care Stores</a:t>
                      </a:r>
                    </a:p>
                  </a:txBody>
                  <a:tcPr>
                    <a:lnL w="12700" cap="flat" cmpd="sng" algn="ctr">
                      <a:solidFill>
                        <a:srgbClr val="697355"/>
                      </a:solidFill>
                      <a:prstDash val="sysDot"/>
                      <a:round/>
                      <a:headEnd type="none" w="med" len="med"/>
                      <a:tailEnd type="none" w="med" len="med"/>
                    </a:lnL>
                    <a:lnR w="12700" cmpd="sng">
                      <a:noFill/>
                    </a:lnR>
                    <a:lnT w="12700" cap="flat" cmpd="sng" algn="ctr">
                      <a:solidFill>
                        <a:srgbClr val="697355"/>
                      </a:solidFill>
                      <a:prstDash val="sysDot"/>
                      <a:round/>
                      <a:headEnd type="none" w="med" len="med"/>
                      <a:tailEnd type="none" w="med" len="med"/>
                    </a:lnT>
                    <a:lnB w="12700" cap="flat" cmpd="sng" algn="ctr">
                      <a:solidFill>
                        <a:srgbClr val="697355"/>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1" kern="1200" dirty="0">
                        <a:solidFill>
                          <a:srgbClr val="324E72"/>
                        </a:solidFill>
                        <a:latin typeface="Century Gothic" panose="020B0502020202020204" pitchFamily="34" charset="0"/>
                        <a:ea typeface="+mn-ea"/>
                        <a:cs typeface="+mn-cs"/>
                      </a:endParaRPr>
                    </a:p>
                    <a:p>
                      <a:pPr algn="ctr"/>
                      <a:endParaRPr lang="en-US" sz="1800" b="1" kern="1200" dirty="0">
                        <a:solidFill>
                          <a:srgbClr val="324E72"/>
                        </a:solidFill>
                        <a:latin typeface="Century Gothic" panose="020B0502020202020204" pitchFamily="34" charset="0"/>
                        <a:ea typeface="+mn-ea"/>
                        <a:cs typeface="+mn-cs"/>
                      </a:endParaRPr>
                    </a:p>
                    <a:p>
                      <a:pPr algn="ctr"/>
                      <a:endParaRPr lang="en-US" sz="1800" b="1" kern="1200" dirty="0">
                        <a:solidFill>
                          <a:srgbClr val="324E72"/>
                        </a:solidFill>
                        <a:latin typeface="Century Gothic" panose="020B0502020202020204" pitchFamily="34" charset="0"/>
                        <a:ea typeface="+mn-ea"/>
                        <a:cs typeface="+mn-cs"/>
                      </a:endParaRPr>
                    </a:p>
                    <a:p>
                      <a:pPr algn="ctr"/>
                      <a:endParaRPr lang="en-US" sz="1800" b="1" kern="1200" dirty="0">
                        <a:solidFill>
                          <a:srgbClr val="324E72"/>
                        </a:solidFill>
                        <a:latin typeface="Century Gothic" panose="020B0502020202020204" pitchFamily="34" charset="0"/>
                        <a:ea typeface="+mn-ea"/>
                        <a:cs typeface="+mn-cs"/>
                      </a:endParaRPr>
                    </a:p>
                    <a:p>
                      <a:pPr algn="ctr"/>
                      <a:r>
                        <a:rPr lang="en-US" sz="1800" b="1" kern="1200" dirty="0">
                          <a:solidFill>
                            <a:srgbClr val="324E72"/>
                          </a:solidFill>
                          <a:latin typeface="Century Gothic" panose="020B0502020202020204" pitchFamily="34" charset="0"/>
                          <a:ea typeface="+mn-ea"/>
                          <a:cs typeface="+mn-cs"/>
                        </a:rPr>
                        <a:t>Beer, Wine &amp; Liquor Stores</a:t>
                      </a:r>
                    </a:p>
                  </a:txBody>
                  <a:tcPr>
                    <a:lnL w="12700" cmpd="sng">
                      <a:noFill/>
                    </a:lnL>
                    <a:lnR w="12700" cap="flat" cmpd="sng" algn="ctr">
                      <a:solidFill>
                        <a:srgbClr val="697355"/>
                      </a:solidFill>
                      <a:prstDash val="sysDot"/>
                      <a:round/>
                      <a:headEnd type="none" w="med" len="med"/>
                      <a:tailEnd type="none" w="med" len="med"/>
                    </a:lnR>
                    <a:lnT w="12700" cap="flat" cmpd="sng" algn="ctr">
                      <a:solidFill>
                        <a:srgbClr val="697355"/>
                      </a:solidFill>
                      <a:prstDash val="sysDot"/>
                      <a:round/>
                      <a:headEnd type="none" w="med" len="med"/>
                      <a:tailEnd type="none" w="med" len="med"/>
                    </a:lnT>
                    <a:lnB w="12700" cap="flat" cmpd="sng" algn="ctr">
                      <a:solidFill>
                        <a:srgbClr val="697355"/>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697522"/>
                  </a:ext>
                </a:extLst>
              </a:tr>
            </a:tbl>
          </a:graphicData>
        </a:graphic>
      </p:graphicFrame>
      <p:grpSp>
        <p:nvGrpSpPr>
          <p:cNvPr id="25" name="Group 24">
            <a:extLst>
              <a:ext uri="{FF2B5EF4-FFF2-40B4-BE49-F238E27FC236}">
                <a16:creationId xmlns:a16="http://schemas.microsoft.com/office/drawing/2014/main" id="{9BB0404F-D770-4E9C-871A-1F75AFA121B4}"/>
              </a:ext>
            </a:extLst>
          </p:cNvPr>
          <p:cNvGrpSpPr>
            <a:grpSpLocks noChangeAspect="1"/>
          </p:cNvGrpSpPr>
          <p:nvPr/>
        </p:nvGrpSpPr>
        <p:grpSpPr>
          <a:xfrm>
            <a:off x="1068544" y="4372512"/>
            <a:ext cx="8102750" cy="731520"/>
            <a:chOff x="1833669" y="4714621"/>
            <a:chExt cx="6366946" cy="598989"/>
          </a:xfrm>
        </p:grpSpPr>
        <p:pic>
          <p:nvPicPr>
            <p:cNvPr id="14" name="Picture 13">
              <a:extLst>
                <a:ext uri="{FF2B5EF4-FFF2-40B4-BE49-F238E27FC236}">
                  <a16:creationId xmlns:a16="http://schemas.microsoft.com/office/drawing/2014/main" id="{DB50D290-FB33-4BEB-9FDB-83F5C14AF974}"/>
                </a:ext>
              </a:extLst>
            </p:cNvPr>
            <p:cNvPicPr>
              <a:picLocks noChangeAspect="1"/>
            </p:cNvPicPr>
            <p:nvPr/>
          </p:nvPicPr>
          <p:blipFill rotWithShape="1">
            <a:blip r:embed="rId5"/>
            <a:srcRect t="2690" b="41388"/>
            <a:stretch/>
          </p:blipFill>
          <p:spPr>
            <a:xfrm>
              <a:off x="3257965" y="4756986"/>
              <a:ext cx="660180" cy="523466"/>
            </a:xfrm>
            <a:prstGeom prst="rect">
              <a:avLst/>
            </a:prstGeom>
          </p:spPr>
        </p:pic>
        <p:pic>
          <p:nvPicPr>
            <p:cNvPr id="15" name="Picture 14">
              <a:extLst>
                <a:ext uri="{FF2B5EF4-FFF2-40B4-BE49-F238E27FC236}">
                  <a16:creationId xmlns:a16="http://schemas.microsoft.com/office/drawing/2014/main" id="{08AFFE63-48E3-4E51-82DB-D0D0FD45C4C2}"/>
                </a:ext>
              </a:extLst>
            </p:cNvPr>
            <p:cNvPicPr>
              <a:picLocks noChangeAspect="1"/>
            </p:cNvPicPr>
            <p:nvPr/>
          </p:nvPicPr>
          <p:blipFill rotWithShape="1">
            <a:blip r:embed="rId6"/>
            <a:srcRect b="38975"/>
            <a:stretch/>
          </p:blipFill>
          <p:spPr>
            <a:xfrm>
              <a:off x="4567638" y="4748940"/>
              <a:ext cx="819150" cy="540576"/>
            </a:xfrm>
            <a:prstGeom prst="rect">
              <a:avLst/>
            </a:prstGeom>
          </p:spPr>
        </p:pic>
        <p:pic>
          <p:nvPicPr>
            <p:cNvPr id="16" name="Picture 15">
              <a:extLst>
                <a:ext uri="{FF2B5EF4-FFF2-40B4-BE49-F238E27FC236}">
                  <a16:creationId xmlns:a16="http://schemas.microsoft.com/office/drawing/2014/main" id="{F6121EF5-DA72-4D17-9E2B-3CF274A72743}"/>
                </a:ext>
              </a:extLst>
            </p:cNvPr>
            <p:cNvPicPr>
              <a:picLocks noChangeAspect="1"/>
            </p:cNvPicPr>
            <p:nvPr/>
          </p:nvPicPr>
          <p:blipFill rotWithShape="1">
            <a:blip r:embed="rId7"/>
            <a:srcRect b="41772"/>
            <a:stretch/>
          </p:blipFill>
          <p:spPr>
            <a:xfrm>
              <a:off x="6025595" y="4714621"/>
              <a:ext cx="704850" cy="598989"/>
            </a:xfrm>
            <a:prstGeom prst="rect">
              <a:avLst/>
            </a:prstGeom>
          </p:spPr>
        </p:pic>
        <p:pic>
          <p:nvPicPr>
            <p:cNvPr id="17" name="Picture 16">
              <a:extLst>
                <a:ext uri="{FF2B5EF4-FFF2-40B4-BE49-F238E27FC236}">
                  <a16:creationId xmlns:a16="http://schemas.microsoft.com/office/drawing/2014/main" id="{1A1E2089-0A39-4776-8B04-336EC1BE786F}"/>
                </a:ext>
              </a:extLst>
            </p:cNvPr>
            <p:cNvPicPr>
              <a:picLocks noChangeAspect="1"/>
            </p:cNvPicPr>
            <p:nvPr/>
          </p:nvPicPr>
          <p:blipFill rotWithShape="1">
            <a:blip r:embed="rId8"/>
            <a:srcRect b="37391"/>
            <a:stretch/>
          </p:blipFill>
          <p:spPr>
            <a:xfrm>
              <a:off x="7467190" y="4748940"/>
              <a:ext cx="733425" cy="548640"/>
            </a:xfrm>
            <a:prstGeom prst="rect">
              <a:avLst/>
            </a:prstGeom>
          </p:spPr>
        </p:pic>
        <p:pic>
          <p:nvPicPr>
            <p:cNvPr id="24" name="Picture 23" descr="A close up of a logo&#10;&#10;Description automatically generated">
              <a:extLst>
                <a:ext uri="{FF2B5EF4-FFF2-40B4-BE49-F238E27FC236}">
                  <a16:creationId xmlns:a16="http://schemas.microsoft.com/office/drawing/2014/main" id="{F99D544D-45C2-4E8E-99B2-63A38BB145F0}"/>
                </a:ext>
              </a:extLst>
            </p:cNvPr>
            <p:cNvPicPr>
              <a:picLocks noChangeAspect="1"/>
            </p:cNvPicPr>
            <p:nvPr/>
          </p:nvPicPr>
          <p:blipFill>
            <a:blip r:embed="rId9"/>
            <a:stretch>
              <a:fillRect/>
            </a:stretch>
          </p:blipFill>
          <p:spPr>
            <a:xfrm>
              <a:off x="1833669" y="4758083"/>
              <a:ext cx="530352" cy="530352"/>
            </a:xfrm>
            <a:prstGeom prst="rect">
              <a:avLst/>
            </a:prstGeom>
          </p:spPr>
        </p:pic>
      </p:grpSp>
    </p:spTree>
    <p:extLst>
      <p:ext uri="{BB962C8B-B14F-4D97-AF65-F5344CB8AC3E}">
        <p14:creationId xmlns:p14="http://schemas.microsoft.com/office/powerpoint/2010/main" val="2305264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4"/>
        <p:cNvGrpSpPr/>
        <p:nvPr/>
      </p:nvGrpSpPr>
      <p:grpSpPr>
        <a:xfrm>
          <a:off x="0" y="0"/>
          <a:ext cx="0" cy="0"/>
          <a:chOff x="0" y="0"/>
          <a:chExt cx="0" cy="0"/>
        </a:xfrm>
      </p:grpSpPr>
      <p:sp>
        <p:nvSpPr>
          <p:cNvPr id="375" name="Google Shape;375;p34"/>
          <p:cNvSpPr txBox="1"/>
          <p:nvPr/>
        </p:nvSpPr>
        <p:spPr>
          <a:xfrm>
            <a:off x="9351519" y="6653625"/>
            <a:ext cx="908100" cy="2769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2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377" name="Google Shape;377;p34"/>
          <p:cNvSpPr txBox="1"/>
          <p:nvPr/>
        </p:nvSpPr>
        <p:spPr>
          <a:xfrm>
            <a:off x="320100" y="368000"/>
            <a:ext cx="10222500" cy="461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3200" b="1" i="0" u="none" strike="noStrike" kern="0" cap="none" spc="0" normalizeH="0" baseline="0" noProof="0" dirty="0">
                <a:ln>
                  <a:noFill/>
                </a:ln>
                <a:solidFill>
                  <a:srgbClr val="242011"/>
                </a:solidFill>
                <a:effectLst/>
                <a:uLnTx/>
                <a:uFillTx/>
                <a:latin typeface="Century Gothic"/>
                <a:ea typeface="Century Gothic"/>
                <a:cs typeface="Century Gothic"/>
                <a:sym typeface="Century Gothic"/>
              </a:rPr>
              <a:t>1</a:t>
            </a:r>
            <a:r>
              <a:rPr kumimoji="0" lang="en-US" sz="3200" b="1" i="0" u="none" strike="noStrike" kern="0" cap="none" spc="0" normalizeH="0" baseline="30000" noProof="0" dirty="0">
                <a:ln>
                  <a:noFill/>
                </a:ln>
                <a:solidFill>
                  <a:srgbClr val="242011"/>
                </a:solidFill>
                <a:effectLst/>
                <a:uLnTx/>
                <a:uFillTx/>
                <a:latin typeface="Century Gothic"/>
                <a:ea typeface="Century Gothic"/>
                <a:cs typeface="Century Gothic"/>
                <a:sym typeface="Century Gothic"/>
              </a:rPr>
              <a:t>st</a:t>
            </a:r>
            <a:r>
              <a:rPr kumimoji="0" lang="en-US" sz="3200" b="1" i="0" u="none" strike="noStrike" kern="0" cap="none" spc="0" normalizeH="0" baseline="0" noProof="0" dirty="0">
                <a:ln>
                  <a:noFill/>
                </a:ln>
                <a:solidFill>
                  <a:srgbClr val="242011"/>
                </a:solidFill>
                <a:effectLst/>
                <a:uLnTx/>
                <a:uFillTx/>
                <a:latin typeface="Century Gothic"/>
                <a:ea typeface="Century Gothic"/>
                <a:cs typeface="Century Gothic"/>
                <a:sym typeface="Century Gothic"/>
              </a:rPr>
              <a:t> Tier Target: Restaurants &amp; Other Eating Places</a:t>
            </a:r>
            <a:endParaRPr kumimoji="0" sz="3200" b="0" i="0" u="none" strike="noStrike" kern="0" cap="none" spc="0" normalizeH="0" baseline="0" noProof="0" dirty="0">
              <a:ln>
                <a:noFill/>
              </a:ln>
              <a:solidFill>
                <a:srgbClr val="000000"/>
              </a:solidFill>
              <a:effectLst/>
              <a:uLnTx/>
              <a:uFillTx/>
              <a:latin typeface="Arial"/>
              <a:cs typeface="Arial"/>
              <a:sym typeface="Arial"/>
            </a:endParaRPr>
          </a:p>
        </p:txBody>
      </p:sp>
      <p:sp>
        <p:nvSpPr>
          <p:cNvPr id="379" name="Google Shape;379;p34"/>
          <p:cNvSpPr txBox="1"/>
          <p:nvPr/>
        </p:nvSpPr>
        <p:spPr>
          <a:xfrm>
            <a:off x="3522865" y="1082140"/>
            <a:ext cx="5998424" cy="6004250"/>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Rationale:</a:t>
            </a:r>
            <a:endParaRPr kumimoji="0" lang="en-US" sz="2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just"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lang="en-US" kern="0" dirty="0">
                <a:solidFill>
                  <a:srgbClr val="000000"/>
                </a:solidFill>
                <a:latin typeface="Century Gothic"/>
                <a:cs typeface="Arial"/>
                <a:sym typeface="Century Gothic"/>
              </a:rPr>
              <a:t>Significant retail demand</a:t>
            </a:r>
            <a:r>
              <a:rPr kumimoji="0" lang="en-US" b="0" i="0" u="none" strike="noStrike" kern="0" cap="none" spc="0" normalizeH="0" baseline="0" noProof="0" dirty="0">
                <a:ln>
                  <a:noFill/>
                </a:ln>
                <a:solidFill>
                  <a:srgbClr val="000000"/>
                </a:solidFill>
                <a:effectLst/>
                <a:highlight>
                  <a:srgbClr val="FFFF00"/>
                </a:highlight>
                <a:uLnTx/>
                <a:uFillTx/>
                <a:latin typeface="Arial"/>
                <a:cs typeface="Arial"/>
                <a:sym typeface="Arial"/>
              </a:rPr>
              <a:t>		</a:t>
            </a:r>
            <a:endParaRPr kumimoji="0" lang="en-US" b="0" i="0" u="none" strike="noStrike" kern="0" cap="none" spc="0" normalizeH="0" baseline="0" noProof="0" dirty="0">
              <a:ln>
                <a:noFill/>
              </a:ln>
              <a:solidFill>
                <a:srgbClr val="000000"/>
              </a:solidFill>
              <a:effectLst/>
              <a:uLnTx/>
              <a:uFillTx/>
              <a:latin typeface="Arial"/>
              <a:cs typeface="Arial"/>
              <a:sym typeface="Arial"/>
            </a:endParaRPr>
          </a:p>
          <a:p>
            <a:pPr marL="285750" lvl="0" indent="-285750" algn="just" defTabSz="914400">
              <a:buClr>
                <a:srgbClr val="000000"/>
              </a:buClr>
              <a:buSzPct val="100000"/>
              <a:buFont typeface="Arial" panose="020B0604020202020204" pitchFamily="34" charset="0"/>
              <a:buChar char="•"/>
            </a:pPr>
            <a:r>
              <a:rPr lang="en-US" kern="0" dirty="0">
                <a:solidFill>
                  <a:srgbClr val="000000"/>
                </a:solidFill>
                <a:latin typeface="Century Gothic"/>
                <a:cs typeface="Arial"/>
                <a:sym typeface="Century Gothic"/>
              </a:rPr>
              <a:t>Significant leakage</a:t>
            </a:r>
          </a:p>
          <a:p>
            <a:pPr marL="285750" lvl="0" indent="-285750" algn="just" defTabSz="914400">
              <a:buClr>
                <a:srgbClr val="000000"/>
              </a:buClr>
              <a:buSzPct val="100000"/>
              <a:buFont typeface="Arial" panose="020B0604020202020204" pitchFamily="34" charset="0"/>
              <a:buChar char="•"/>
            </a:pPr>
            <a:r>
              <a:rPr lang="en-US" kern="0" dirty="0">
                <a:solidFill>
                  <a:srgbClr val="000000"/>
                </a:solidFill>
                <a:latin typeface="Century Gothic"/>
                <a:cs typeface="Arial"/>
                <a:sym typeface="Century Gothic"/>
              </a:rPr>
              <a:t>Evidence of local demand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Local Consumer Preferences:</a:t>
            </a:r>
            <a:endParaRPr kumimoji="0" lang="en-US" sz="2400" b="0" i="0" u="none" strike="noStrike" kern="0" cap="none" spc="0" normalizeH="0" baseline="0" noProof="0" dirty="0">
              <a:ln>
                <a:noFill/>
              </a:ln>
              <a:solidFill>
                <a:srgbClr val="000000"/>
              </a:solidFill>
              <a:effectLst/>
              <a:uLnTx/>
              <a:uFillTx/>
              <a:latin typeface="Arial"/>
              <a:cs typeface="Arial"/>
              <a:sym typeface="Arial"/>
            </a:endParaRPr>
          </a:p>
          <a:p>
            <a:pPr marL="285750" indent="-285750" algn="just" defTabSz="914400">
              <a:buClr>
                <a:srgbClr val="000000"/>
              </a:buClr>
              <a:buSzPct val="100000"/>
              <a:buFont typeface="Arial" panose="020B0604020202020204" pitchFamily="34" charset="0"/>
              <a:buChar char="•"/>
              <a:defRPr/>
            </a:pPr>
            <a:r>
              <a:rPr lang="en-US" kern="0" dirty="0">
                <a:solidFill>
                  <a:srgbClr val="000000"/>
                </a:solidFill>
                <a:latin typeface="Century Gothic"/>
                <a:cs typeface="Arial"/>
                <a:sym typeface="Century Gothic"/>
              </a:rPr>
              <a:t>Locally-owned and family-friendly </a:t>
            </a:r>
          </a:p>
          <a:p>
            <a:pPr marL="285750" indent="-285750" algn="just" defTabSz="914400">
              <a:buClr>
                <a:srgbClr val="000000"/>
              </a:buClr>
              <a:buSzPct val="100000"/>
              <a:buFont typeface="Arial" panose="020B0604020202020204" pitchFamily="34" charset="0"/>
              <a:buChar char="•"/>
              <a:defRPr/>
            </a:pPr>
            <a:r>
              <a:rPr lang="en-US" kern="0" dirty="0">
                <a:solidFill>
                  <a:srgbClr val="000000"/>
                </a:solidFill>
                <a:latin typeface="Century Gothic"/>
                <a:cs typeface="Arial"/>
                <a:sym typeface="Century Gothic"/>
              </a:rPr>
              <a:t>Upscale or experiential dining options</a:t>
            </a:r>
          </a:p>
          <a:p>
            <a:pPr marL="285750" indent="-285750" algn="just" defTabSz="914400">
              <a:buClr>
                <a:srgbClr val="000000"/>
              </a:buClr>
              <a:buSzPct val="100000"/>
              <a:buFont typeface="Arial" panose="020B0604020202020204" pitchFamily="34" charset="0"/>
              <a:buChar char="•"/>
              <a:defRPr/>
            </a:pPr>
            <a:endParaRPr lang="en-US" sz="2400" kern="0" dirty="0">
              <a:solidFill>
                <a:srgbClr val="000000"/>
              </a:solidFill>
              <a:latin typeface="Century Gothic"/>
              <a:cs typeface="Arial"/>
              <a:sym typeface="Century Gothic"/>
            </a:endParaRPr>
          </a:p>
          <a:p>
            <a:pPr algn="just" defTabSz="914400">
              <a:buClr>
                <a:srgbClr val="000000"/>
              </a:buClr>
              <a:defRPr/>
            </a:pPr>
            <a:r>
              <a:rPr lang="en-US" sz="2400" b="1" kern="0" dirty="0">
                <a:solidFill>
                  <a:srgbClr val="5E7237"/>
                </a:solidFill>
                <a:latin typeface="Century Gothic"/>
                <a:sym typeface="Arial"/>
              </a:rPr>
              <a:t>Market Trends and Considerations:</a:t>
            </a:r>
          </a:p>
          <a:p>
            <a:pPr marL="285750" indent="-285750" algn="just" defTabSz="914400">
              <a:buClr>
                <a:srgbClr val="000000"/>
              </a:buClr>
              <a:buSzPct val="100000"/>
              <a:buFont typeface="Arial" panose="020B0604020202020204" pitchFamily="34" charset="0"/>
              <a:buChar char="•"/>
              <a:defRPr/>
            </a:pPr>
            <a:r>
              <a:rPr lang="en-US" kern="0" dirty="0">
                <a:solidFill>
                  <a:srgbClr val="000000"/>
                </a:solidFill>
                <a:latin typeface="Century Gothic"/>
                <a:cs typeface="Arial"/>
                <a:sym typeface="Arial"/>
              </a:rPr>
              <a:t>Restaurants are a strong market, especially trendy concepts</a:t>
            </a:r>
          </a:p>
          <a:p>
            <a:pPr marL="285750" indent="-285750" algn="just" defTabSz="914400">
              <a:buClr>
                <a:srgbClr val="000000"/>
              </a:buClr>
              <a:buSzPct val="100000"/>
              <a:buFont typeface="Arial" panose="020B0604020202020204" pitchFamily="34" charset="0"/>
              <a:buChar char="•"/>
              <a:defRPr/>
            </a:pPr>
            <a:r>
              <a:rPr lang="en-US" kern="0" dirty="0">
                <a:solidFill>
                  <a:srgbClr val="000000"/>
                </a:solidFill>
                <a:latin typeface="Century Gothic"/>
                <a:cs typeface="Arial"/>
                <a:sym typeface="Arial"/>
              </a:rPr>
              <a:t>Important as anchors for commercial development</a:t>
            </a:r>
          </a:p>
          <a:p>
            <a:pPr marL="285750" marR="0" lvl="0" indent="-285750" defTabSz="914400" fontAlgn="auto">
              <a:lnSpc>
                <a:spcPct val="100000"/>
              </a:lnSpc>
              <a:spcBef>
                <a:spcPts val="0"/>
              </a:spcBef>
              <a:spcAft>
                <a:spcPts val="0"/>
              </a:spcAft>
              <a:buClr>
                <a:srgbClr val="000000"/>
              </a:buClr>
              <a:buSzPct val="100000"/>
              <a:buFont typeface="Arial" panose="020B0604020202020204" pitchFamily="34" charset="0"/>
              <a:buChar char="•"/>
              <a:tabLst/>
              <a:defRPr/>
            </a:pPr>
            <a:endParaRPr lang="en-US" sz="1800" kern="0" dirty="0">
              <a:solidFill>
                <a:srgbClr val="000000"/>
              </a:solidFill>
              <a:latin typeface="Century Gothic"/>
              <a:cs typeface="Arial"/>
              <a:sym typeface="Century Gothic"/>
            </a:endParaRPr>
          </a:p>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7" name="TextBox 6">
            <a:extLst>
              <a:ext uri="{FF2B5EF4-FFF2-40B4-BE49-F238E27FC236}">
                <a16:creationId xmlns:a16="http://schemas.microsoft.com/office/drawing/2014/main" id="{C211C60C-A90E-4CA1-B354-C50D9994E84E}"/>
              </a:ext>
            </a:extLst>
          </p:cNvPr>
          <p:cNvSpPr txBox="1"/>
          <p:nvPr/>
        </p:nvSpPr>
        <p:spPr>
          <a:xfrm>
            <a:off x="361402" y="6886091"/>
            <a:ext cx="8415484" cy="276999"/>
          </a:xfrm>
          <a:prstGeom prst="rect">
            <a:avLst/>
          </a:prstGeom>
          <a:noFill/>
        </p:spPr>
        <p:txBody>
          <a:bodyPr wrap="square" rtlCol="0">
            <a:spAutoFit/>
          </a:bodyPr>
          <a:lstStyle/>
          <a:p>
            <a:r>
              <a:rPr lang="en-US" sz="1200" dirty="0">
                <a:solidFill>
                  <a:schemeClr val="bg1"/>
                </a:solidFill>
                <a:latin typeface="Century Gothic"/>
                <a:cs typeface="Century Gothic"/>
              </a:rPr>
              <a:t>McCordsville  |  Market Analysis  |  January 2019 </a:t>
            </a:r>
          </a:p>
        </p:txBody>
      </p:sp>
      <p:pic>
        <p:nvPicPr>
          <p:cNvPr id="10" name="Google Shape;378;p34">
            <a:extLst>
              <a:ext uri="{FF2B5EF4-FFF2-40B4-BE49-F238E27FC236}">
                <a16:creationId xmlns:a16="http://schemas.microsoft.com/office/drawing/2014/main" id="{CEAECB18-C1CE-4E90-A166-0D268BF93E0E}"/>
              </a:ext>
            </a:extLst>
          </p:cNvPr>
          <p:cNvPicPr preferRelativeResize="0">
            <a:picLocks noChangeAspect="1"/>
          </p:cNvPicPr>
          <p:nvPr/>
        </p:nvPicPr>
        <p:blipFill rotWithShape="1">
          <a:blip r:embed="rId4">
            <a:alphaModFix/>
          </a:blip>
          <a:srcRect l="4204" t="9795" r="4195" b="8693"/>
          <a:stretch/>
        </p:blipFill>
        <p:spPr>
          <a:xfrm>
            <a:off x="361402" y="1121100"/>
            <a:ext cx="2385405" cy="5029200"/>
          </a:xfrm>
          <a:prstGeom prst="rect">
            <a:avLst/>
          </a:prstGeom>
          <a:noFill/>
          <a:ln>
            <a:noFill/>
          </a:ln>
        </p:spPr>
      </p:pic>
      <p:grpSp>
        <p:nvGrpSpPr>
          <p:cNvPr id="11" name="Group 10">
            <a:extLst>
              <a:ext uri="{FF2B5EF4-FFF2-40B4-BE49-F238E27FC236}">
                <a16:creationId xmlns:a16="http://schemas.microsoft.com/office/drawing/2014/main" id="{A0956186-3F08-4372-A192-F84C5627FED8}"/>
              </a:ext>
            </a:extLst>
          </p:cNvPr>
          <p:cNvGrpSpPr/>
          <p:nvPr/>
        </p:nvGrpSpPr>
        <p:grpSpPr>
          <a:xfrm>
            <a:off x="842715" y="6194100"/>
            <a:ext cx="1734322" cy="682569"/>
            <a:chOff x="407167" y="6109506"/>
            <a:chExt cx="1734322" cy="682569"/>
          </a:xfrm>
        </p:grpSpPr>
        <p:pic>
          <p:nvPicPr>
            <p:cNvPr id="12" name="Picture 11">
              <a:extLst>
                <a:ext uri="{FF2B5EF4-FFF2-40B4-BE49-F238E27FC236}">
                  <a16:creationId xmlns:a16="http://schemas.microsoft.com/office/drawing/2014/main" id="{1C4B5BBB-FDB3-494C-A9C9-47BF3DD0627D}"/>
                </a:ext>
              </a:extLst>
            </p:cNvPr>
            <p:cNvPicPr>
              <a:picLocks noChangeAspect="1"/>
            </p:cNvPicPr>
            <p:nvPr/>
          </p:nvPicPr>
          <p:blipFill rotWithShape="1">
            <a:blip r:embed="rId5"/>
            <a:srcRect l="52084" t="-2180"/>
            <a:stretch/>
          </p:blipFill>
          <p:spPr>
            <a:xfrm>
              <a:off x="407167" y="6441701"/>
              <a:ext cx="1734322" cy="350374"/>
            </a:xfrm>
            <a:prstGeom prst="rect">
              <a:avLst/>
            </a:prstGeom>
          </p:spPr>
        </p:pic>
        <p:pic>
          <p:nvPicPr>
            <p:cNvPr id="13" name="Picture 12">
              <a:extLst>
                <a:ext uri="{FF2B5EF4-FFF2-40B4-BE49-F238E27FC236}">
                  <a16:creationId xmlns:a16="http://schemas.microsoft.com/office/drawing/2014/main" id="{40138265-BA56-442B-86CB-B6BF51C46A3A}"/>
                </a:ext>
              </a:extLst>
            </p:cNvPr>
            <p:cNvPicPr>
              <a:picLocks noChangeAspect="1"/>
            </p:cNvPicPr>
            <p:nvPr/>
          </p:nvPicPr>
          <p:blipFill rotWithShape="1">
            <a:blip r:embed="rId5"/>
            <a:srcRect r="54495"/>
            <a:stretch/>
          </p:blipFill>
          <p:spPr>
            <a:xfrm>
              <a:off x="450805" y="6109506"/>
              <a:ext cx="1647047" cy="342900"/>
            </a:xfrm>
            <a:prstGeom prst="rect">
              <a:avLst/>
            </a:prstGeom>
          </p:spPr>
        </p:pic>
      </p:grpSp>
    </p:spTree>
    <p:extLst>
      <p:ext uri="{BB962C8B-B14F-4D97-AF65-F5344CB8AC3E}">
        <p14:creationId xmlns:p14="http://schemas.microsoft.com/office/powerpoint/2010/main" val="3674910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4"/>
        <p:cNvGrpSpPr/>
        <p:nvPr/>
      </p:nvGrpSpPr>
      <p:grpSpPr>
        <a:xfrm>
          <a:off x="0" y="0"/>
          <a:ext cx="0" cy="0"/>
          <a:chOff x="0" y="0"/>
          <a:chExt cx="0" cy="0"/>
        </a:xfrm>
      </p:grpSpPr>
      <p:sp>
        <p:nvSpPr>
          <p:cNvPr id="375" name="Google Shape;375;p34"/>
          <p:cNvSpPr txBox="1"/>
          <p:nvPr/>
        </p:nvSpPr>
        <p:spPr>
          <a:xfrm>
            <a:off x="9351519" y="6653625"/>
            <a:ext cx="908100" cy="2769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2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377" name="Google Shape;377;p34"/>
          <p:cNvSpPr txBox="1"/>
          <p:nvPr/>
        </p:nvSpPr>
        <p:spPr>
          <a:xfrm>
            <a:off x="320100" y="368000"/>
            <a:ext cx="10222500" cy="461700"/>
          </a:xfrm>
          <a:prstGeom prst="rect">
            <a:avLst/>
          </a:prstGeom>
          <a:noFill/>
          <a:ln>
            <a:noFill/>
          </a:ln>
        </p:spPr>
        <p:txBody>
          <a:bodyPr spcFirstLastPara="1" wrap="square" lIns="91425" tIns="45700" rIns="91425" bIns="45700" anchor="t" anchorCtr="0">
            <a:noAutofit/>
          </a:bodyPr>
          <a:lstStyle/>
          <a:p>
            <a:pPr lvl="0" defTabSz="914400">
              <a:buClr>
                <a:srgbClr val="000000"/>
              </a:buClr>
              <a:buSzPts val="2400"/>
            </a:pPr>
            <a:r>
              <a:rPr kumimoji="0" lang="en-US" sz="3200" b="1" i="0" u="none" strike="noStrike" kern="0" cap="none" spc="0" normalizeH="0" baseline="0" noProof="0" dirty="0">
                <a:ln>
                  <a:noFill/>
                </a:ln>
                <a:solidFill>
                  <a:srgbClr val="242011"/>
                </a:solidFill>
                <a:effectLst/>
                <a:uLnTx/>
                <a:uFillTx/>
                <a:latin typeface="Century Gothic"/>
                <a:ea typeface="Century Gothic"/>
                <a:cs typeface="Century Gothic"/>
                <a:sym typeface="Century Gothic"/>
              </a:rPr>
              <a:t>1</a:t>
            </a:r>
            <a:r>
              <a:rPr kumimoji="0" lang="en-US" sz="3200" b="1" i="0" u="none" strike="noStrike" kern="0" cap="none" spc="0" normalizeH="0" baseline="30000" noProof="0" dirty="0">
                <a:ln>
                  <a:noFill/>
                </a:ln>
                <a:solidFill>
                  <a:srgbClr val="242011"/>
                </a:solidFill>
                <a:effectLst/>
                <a:uLnTx/>
                <a:uFillTx/>
                <a:latin typeface="Century Gothic"/>
                <a:ea typeface="Century Gothic"/>
                <a:cs typeface="Century Gothic"/>
                <a:sym typeface="Century Gothic"/>
              </a:rPr>
              <a:t>st</a:t>
            </a:r>
            <a:r>
              <a:rPr kumimoji="0" lang="en-US" sz="3200" b="1" i="0" u="none" strike="noStrike" kern="0" cap="none" spc="0" normalizeH="0" baseline="0" noProof="0" dirty="0">
                <a:ln>
                  <a:noFill/>
                </a:ln>
                <a:solidFill>
                  <a:srgbClr val="242011"/>
                </a:solidFill>
                <a:effectLst/>
                <a:uLnTx/>
                <a:uFillTx/>
                <a:latin typeface="Century Gothic"/>
                <a:ea typeface="Century Gothic"/>
                <a:cs typeface="Century Gothic"/>
                <a:sym typeface="Century Gothic"/>
              </a:rPr>
              <a:t> Tier Target</a:t>
            </a:r>
            <a:r>
              <a:rPr lang="en-US" sz="3200" b="1" kern="0" dirty="0">
                <a:solidFill>
                  <a:srgbClr val="242011"/>
                </a:solidFill>
                <a:latin typeface="Century Gothic"/>
                <a:ea typeface="Century Gothic"/>
                <a:cs typeface="Century Gothic"/>
                <a:sym typeface="Century Gothic"/>
              </a:rPr>
              <a:t>: Grocery Stores</a:t>
            </a:r>
            <a:endParaRPr kumimoji="0" sz="3200" b="0" i="0" u="none" strike="noStrike" kern="0" cap="none" spc="0" normalizeH="0" baseline="0" noProof="0" dirty="0">
              <a:ln>
                <a:noFill/>
              </a:ln>
              <a:solidFill>
                <a:srgbClr val="000000"/>
              </a:solidFill>
              <a:effectLst/>
              <a:uLnTx/>
              <a:uFillTx/>
              <a:latin typeface="Arial"/>
              <a:cs typeface="Arial"/>
              <a:sym typeface="Arial"/>
            </a:endParaRPr>
          </a:p>
        </p:txBody>
      </p:sp>
      <p:sp>
        <p:nvSpPr>
          <p:cNvPr id="379" name="Google Shape;379;p34"/>
          <p:cNvSpPr txBox="1"/>
          <p:nvPr/>
        </p:nvSpPr>
        <p:spPr>
          <a:xfrm>
            <a:off x="3425589" y="1004560"/>
            <a:ext cx="5925930" cy="5497985"/>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Rationale:</a:t>
            </a:r>
            <a:endParaRPr kumimoji="0" lang="en-US" sz="2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just"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lang="en-US" kern="0" dirty="0">
                <a:solidFill>
                  <a:srgbClr val="000000"/>
                </a:solidFill>
                <a:latin typeface="Century Gothic"/>
                <a:cs typeface="Arial"/>
                <a:sym typeface="Century Gothic"/>
              </a:rPr>
              <a:t>Significant retail demand</a:t>
            </a:r>
            <a:r>
              <a:rPr kumimoji="0" lang="en-US" b="0" i="0" u="none" strike="noStrike" kern="0" cap="none" spc="0" normalizeH="0" baseline="0" noProof="0" dirty="0">
                <a:ln>
                  <a:noFill/>
                </a:ln>
                <a:solidFill>
                  <a:srgbClr val="000000"/>
                </a:solidFill>
                <a:effectLst/>
                <a:highlight>
                  <a:srgbClr val="FFFF00"/>
                </a:highlight>
                <a:uLnTx/>
                <a:uFillTx/>
                <a:latin typeface="Arial"/>
                <a:cs typeface="Arial"/>
                <a:sym typeface="Arial"/>
              </a:rPr>
              <a:t>		</a:t>
            </a:r>
            <a:endParaRPr kumimoji="0" lang="en-US" b="0" i="0" u="none" strike="noStrike" kern="0" cap="none" spc="0" normalizeH="0" baseline="0" noProof="0" dirty="0">
              <a:ln>
                <a:noFill/>
              </a:ln>
              <a:solidFill>
                <a:srgbClr val="000000"/>
              </a:solidFill>
              <a:effectLst/>
              <a:uLnTx/>
              <a:uFillTx/>
              <a:latin typeface="Arial"/>
              <a:cs typeface="Arial"/>
              <a:sym typeface="Arial"/>
            </a:endParaRPr>
          </a:p>
          <a:p>
            <a:pPr marL="285750" lvl="0" indent="-285750" algn="just" defTabSz="914400">
              <a:buClr>
                <a:srgbClr val="000000"/>
              </a:buClr>
              <a:buSzPct val="100000"/>
              <a:buFont typeface="Arial" panose="020B0604020202020204" pitchFamily="34" charset="0"/>
              <a:buChar char="•"/>
            </a:pPr>
            <a:r>
              <a:rPr lang="en-US" kern="0" dirty="0">
                <a:solidFill>
                  <a:srgbClr val="000000"/>
                </a:solidFill>
                <a:latin typeface="Century Gothic"/>
                <a:cs typeface="Arial"/>
                <a:sym typeface="Century Gothic"/>
              </a:rPr>
              <a:t>Significant leakage</a:t>
            </a:r>
          </a:p>
          <a:p>
            <a:pPr marL="232761" indent="-285750" algn="just" defTabSz="914400">
              <a:buClr>
                <a:srgbClr val="000000"/>
              </a:buClr>
              <a:buSzPct val="100000"/>
              <a:buFont typeface="Arial" panose="020B0604020202020204" pitchFamily="34" charset="0"/>
              <a:buChar char="•"/>
              <a:defRPr/>
            </a:pPr>
            <a:r>
              <a:rPr lang="en-US" kern="0" dirty="0">
                <a:solidFill>
                  <a:srgbClr val="000000"/>
                </a:solidFill>
                <a:latin typeface="Century Gothic"/>
                <a:cs typeface="Arial"/>
                <a:sym typeface="Century Gothic"/>
              </a:rPr>
              <a:t>Evidence of local demand</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Local Consumer Preferences:</a:t>
            </a:r>
          </a:p>
          <a:p>
            <a:pPr marL="285750" indent="-285750" algn="just" defTabSz="914400">
              <a:buClr>
                <a:srgbClr val="000000"/>
              </a:buClr>
              <a:buSzPct val="100000"/>
              <a:buFont typeface="Arial" panose="020B0604020202020204" pitchFamily="34" charset="0"/>
              <a:buChar char="•"/>
            </a:pPr>
            <a:r>
              <a:rPr lang="en-US" kern="0" dirty="0">
                <a:solidFill>
                  <a:srgbClr val="000000"/>
                </a:solidFill>
                <a:latin typeface="Century Gothic"/>
                <a:cs typeface="Arial"/>
                <a:sym typeface="Century Gothic"/>
              </a:rPr>
              <a:t>Upscale brands, specialty items, or organics</a:t>
            </a:r>
          </a:p>
          <a:p>
            <a:pPr marL="285750" indent="-285750" algn="just" defTabSz="914400">
              <a:buClr>
                <a:srgbClr val="000000"/>
              </a:buClr>
              <a:buSzPct val="100000"/>
              <a:buFont typeface="Arial" panose="020B0604020202020204" pitchFamily="34" charset="0"/>
              <a:buChar char="•"/>
            </a:pPr>
            <a:r>
              <a:rPr lang="en-US" kern="0" dirty="0">
                <a:solidFill>
                  <a:srgbClr val="242011"/>
                </a:solidFill>
                <a:latin typeface="Century Gothic"/>
                <a:ea typeface="Century Gothic"/>
                <a:cs typeface="Century Gothic"/>
                <a:sym typeface="Century Gothic"/>
              </a:rPr>
              <a:t>Currently shop at Kroger, Sam’s Club, and Fresh Thyme</a:t>
            </a:r>
          </a:p>
          <a:p>
            <a:pPr marL="285750" indent="-285750" algn="just" defTabSz="914400">
              <a:buClr>
                <a:srgbClr val="000000"/>
              </a:buClr>
              <a:buSzPct val="100000"/>
              <a:buFont typeface="Arial" panose="020B0604020202020204" pitchFamily="34" charset="0"/>
              <a:buChar char="•"/>
            </a:pPr>
            <a:endParaRPr lang="en-US" sz="2400" kern="0" dirty="0">
              <a:solidFill>
                <a:srgbClr val="000000"/>
              </a:solidFill>
              <a:latin typeface="Century Gothic"/>
              <a:cs typeface="Arial"/>
              <a:sym typeface="Arial"/>
            </a:endParaRPr>
          </a:p>
          <a:p>
            <a:pPr algn="just" defTabSz="914400">
              <a:buClr>
                <a:srgbClr val="000000"/>
              </a:buClr>
              <a:defRPr/>
            </a:pPr>
            <a:r>
              <a:rPr lang="en-US" b="1" kern="0" dirty="0">
                <a:solidFill>
                  <a:srgbClr val="5E7237"/>
                </a:solidFill>
                <a:latin typeface="Century Gothic"/>
                <a:sym typeface="Arial"/>
              </a:rPr>
              <a:t>Market Trends and Considerations:</a:t>
            </a:r>
          </a:p>
          <a:p>
            <a:pPr marL="285750" indent="-285750" algn="just" defTabSz="914400">
              <a:buClr>
                <a:srgbClr val="000000"/>
              </a:buClr>
              <a:buFont typeface="Arial" panose="020B0604020202020204" pitchFamily="34" charset="0"/>
              <a:buChar char="•"/>
              <a:defRPr/>
            </a:pPr>
            <a:r>
              <a:rPr lang="en-US" kern="0" dirty="0">
                <a:solidFill>
                  <a:srgbClr val="000000"/>
                </a:solidFill>
                <a:latin typeface="Century Gothic"/>
                <a:cs typeface="Arial"/>
                <a:sym typeface="Arial"/>
              </a:rPr>
              <a:t>Experiential shopping</a:t>
            </a:r>
          </a:p>
          <a:p>
            <a:pPr marL="285750" indent="-285750" algn="just" defTabSz="914400">
              <a:buClr>
                <a:srgbClr val="000000"/>
              </a:buClr>
              <a:buFont typeface="Arial" panose="020B0604020202020204" pitchFamily="34" charset="0"/>
              <a:buChar char="•"/>
              <a:defRPr/>
            </a:pPr>
            <a:r>
              <a:rPr lang="en-US" kern="0" dirty="0">
                <a:solidFill>
                  <a:srgbClr val="000000"/>
                </a:solidFill>
                <a:latin typeface="Century Gothic"/>
                <a:sym typeface="Arial"/>
              </a:rPr>
              <a:t>Technology increasingly important</a:t>
            </a:r>
          </a:p>
          <a:p>
            <a:pPr marL="285750" indent="-285750" algn="just" defTabSz="914400">
              <a:buClr>
                <a:srgbClr val="000000"/>
              </a:buClr>
              <a:buFont typeface="Arial" panose="020B0604020202020204" pitchFamily="34" charset="0"/>
              <a:buChar char="•"/>
              <a:defRPr/>
            </a:pPr>
            <a:r>
              <a:rPr lang="en-US" kern="0" dirty="0">
                <a:solidFill>
                  <a:srgbClr val="000000"/>
                </a:solidFill>
                <a:latin typeface="Century Gothic"/>
                <a:cs typeface="Arial"/>
                <a:sym typeface="Arial"/>
              </a:rPr>
              <a:t>Alignment with community values</a:t>
            </a:r>
          </a:p>
        </p:txBody>
      </p:sp>
      <p:pic>
        <p:nvPicPr>
          <p:cNvPr id="7" name="Google Shape;352;p31">
            <a:extLst>
              <a:ext uri="{FF2B5EF4-FFF2-40B4-BE49-F238E27FC236}">
                <a16:creationId xmlns:a16="http://schemas.microsoft.com/office/drawing/2014/main" id="{095AD7AA-DB57-4C8F-87EB-F82213AE7391}"/>
              </a:ext>
            </a:extLst>
          </p:cNvPr>
          <p:cNvPicPr preferRelativeResize="0">
            <a:picLocks noChangeAspect="1"/>
          </p:cNvPicPr>
          <p:nvPr/>
        </p:nvPicPr>
        <p:blipFill rotWithShape="1">
          <a:blip r:embed="rId4">
            <a:alphaModFix/>
          </a:blip>
          <a:srcRect l="3806" t="18328" r="3806"/>
          <a:stretch/>
        </p:blipFill>
        <p:spPr>
          <a:xfrm>
            <a:off x="720245" y="1041583"/>
            <a:ext cx="2377440" cy="5188235"/>
          </a:xfrm>
          <a:prstGeom prst="rect">
            <a:avLst/>
          </a:prstGeom>
          <a:noFill/>
          <a:ln>
            <a:noFill/>
          </a:ln>
        </p:spPr>
      </p:pic>
      <p:sp>
        <p:nvSpPr>
          <p:cNvPr id="8" name="TextBox 7">
            <a:extLst>
              <a:ext uri="{FF2B5EF4-FFF2-40B4-BE49-F238E27FC236}">
                <a16:creationId xmlns:a16="http://schemas.microsoft.com/office/drawing/2014/main" id="{3236462E-448B-49FF-AD72-0ED8C3E32F9A}"/>
              </a:ext>
            </a:extLst>
          </p:cNvPr>
          <p:cNvSpPr txBox="1"/>
          <p:nvPr/>
        </p:nvSpPr>
        <p:spPr>
          <a:xfrm>
            <a:off x="361402" y="6886091"/>
            <a:ext cx="8415484" cy="276999"/>
          </a:xfrm>
          <a:prstGeom prst="rect">
            <a:avLst/>
          </a:prstGeom>
          <a:noFill/>
        </p:spPr>
        <p:txBody>
          <a:bodyPr wrap="square" rtlCol="0">
            <a:spAutoFit/>
          </a:bodyPr>
          <a:lstStyle/>
          <a:p>
            <a:r>
              <a:rPr lang="en-US" sz="1200" dirty="0">
                <a:solidFill>
                  <a:schemeClr val="bg1"/>
                </a:solidFill>
                <a:latin typeface="Century Gothic"/>
                <a:cs typeface="Century Gothic"/>
              </a:rPr>
              <a:t>McCordsville  |  Market Analysis  |  January 2019 </a:t>
            </a:r>
          </a:p>
        </p:txBody>
      </p:sp>
      <p:grpSp>
        <p:nvGrpSpPr>
          <p:cNvPr id="9" name="Group 8">
            <a:extLst>
              <a:ext uri="{FF2B5EF4-FFF2-40B4-BE49-F238E27FC236}">
                <a16:creationId xmlns:a16="http://schemas.microsoft.com/office/drawing/2014/main" id="{C8B504A1-8547-4E3A-9E87-19837C48468A}"/>
              </a:ext>
            </a:extLst>
          </p:cNvPr>
          <p:cNvGrpSpPr/>
          <p:nvPr/>
        </p:nvGrpSpPr>
        <p:grpSpPr>
          <a:xfrm>
            <a:off x="1355299" y="6109506"/>
            <a:ext cx="1734322" cy="682569"/>
            <a:chOff x="407167" y="6109506"/>
            <a:chExt cx="1734322" cy="682569"/>
          </a:xfrm>
        </p:grpSpPr>
        <p:pic>
          <p:nvPicPr>
            <p:cNvPr id="10" name="Picture 9">
              <a:extLst>
                <a:ext uri="{FF2B5EF4-FFF2-40B4-BE49-F238E27FC236}">
                  <a16:creationId xmlns:a16="http://schemas.microsoft.com/office/drawing/2014/main" id="{43D2A7B8-9538-4EE7-A024-4BFB5A6DED97}"/>
                </a:ext>
              </a:extLst>
            </p:cNvPr>
            <p:cNvPicPr>
              <a:picLocks noChangeAspect="1"/>
            </p:cNvPicPr>
            <p:nvPr/>
          </p:nvPicPr>
          <p:blipFill rotWithShape="1">
            <a:blip r:embed="rId5"/>
            <a:srcRect l="52084" t="-2180"/>
            <a:stretch/>
          </p:blipFill>
          <p:spPr>
            <a:xfrm>
              <a:off x="407167" y="6441701"/>
              <a:ext cx="1734322" cy="350374"/>
            </a:xfrm>
            <a:prstGeom prst="rect">
              <a:avLst/>
            </a:prstGeom>
          </p:spPr>
        </p:pic>
        <p:pic>
          <p:nvPicPr>
            <p:cNvPr id="11" name="Picture 10">
              <a:extLst>
                <a:ext uri="{FF2B5EF4-FFF2-40B4-BE49-F238E27FC236}">
                  <a16:creationId xmlns:a16="http://schemas.microsoft.com/office/drawing/2014/main" id="{CAD897B2-0C2D-4DD4-BDCD-F50954A17775}"/>
                </a:ext>
              </a:extLst>
            </p:cNvPr>
            <p:cNvPicPr>
              <a:picLocks noChangeAspect="1"/>
            </p:cNvPicPr>
            <p:nvPr/>
          </p:nvPicPr>
          <p:blipFill rotWithShape="1">
            <a:blip r:embed="rId5"/>
            <a:srcRect r="54495"/>
            <a:stretch/>
          </p:blipFill>
          <p:spPr>
            <a:xfrm>
              <a:off x="450805" y="6109506"/>
              <a:ext cx="1647047" cy="342900"/>
            </a:xfrm>
            <a:prstGeom prst="rect">
              <a:avLst/>
            </a:prstGeom>
          </p:spPr>
        </p:pic>
      </p:grpSp>
      <p:pic>
        <p:nvPicPr>
          <p:cNvPr id="2" name="Picture 1">
            <a:extLst>
              <a:ext uri="{FF2B5EF4-FFF2-40B4-BE49-F238E27FC236}">
                <a16:creationId xmlns:a16="http://schemas.microsoft.com/office/drawing/2014/main" id="{D930D3C9-FB52-4C1D-A8A0-4AAC584B7F90}"/>
              </a:ext>
            </a:extLst>
          </p:cNvPr>
          <p:cNvPicPr>
            <a:picLocks noChangeAspect="1"/>
          </p:cNvPicPr>
          <p:nvPr/>
        </p:nvPicPr>
        <p:blipFill>
          <a:blip r:embed="rId6"/>
          <a:stretch>
            <a:fillRect/>
          </a:stretch>
        </p:blipFill>
        <p:spPr>
          <a:xfrm>
            <a:off x="392339" y="2226546"/>
            <a:ext cx="324468" cy="914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4"/>
        <p:cNvGrpSpPr/>
        <p:nvPr/>
      </p:nvGrpSpPr>
      <p:grpSpPr>
        <a:xfrm>
          <a:off x="0" y="0"/>
          <a:ext cx="0" cy="0"/>
          <a:chOff x="0" y="0"/>
          <a:chExt cx="0" cy="0"/>
        </a:xfrm>
      </p:grpSpPr>
      <p:sp>
        <p:nvSpPr>
          <p:cNvPr id="375" name="Google Shape;375;p34"/>
          <p:cNvSpPr txBox="1"/>
          <p:nvPr/>
        </p:nvSpPr>
        <p:spPr>
          <a:xfrm>
            <a:off x="9351519" y="6653625"/>
            <a:ext cx="908100" cy="2769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2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377" name="Google Shape;377;p34"/>
          <p:cNvSpPr txBox="1"/>
          <p:nvPr/>
        </p:nvSpPr>
        <p:spPr>
          <a:xfrm>
            <a:off x="320100" y="368000"/>
            <a:ext cx="10222500" cy="461700"/>
          </a:xfrm>
          <a:prstGeom prst="rect">
            <a:avLst/>
          </a:prstGeom>
          <a:noFill/>
          <a:ln>
            <a:noFill/>
          </a:ln>
        </p:spPr>
        <p:txBody>
          <a:bodyPr spcFirstLastPara="1" wrap="square" lIns="91425" tIns="45700" rIns="91425" bIns="45700" anchor="t" anchorCtr="0">
            <a:noAutofit/>
          </a:bodyPr>
          <a:lstStyle/>
          <a:p>
            <a:pPr lvl="0" defTabSz="914400">
              <a:buClr>
                <a:srgbClr val="000000"/>
              </a:buClr>
              <a:buSzPts val="2400"/>
            </a:pPr>
            <a:r>
              <a:rPr lang="en-US" sz="3200" b="1" kern="0" dirty="0">
                <a:solidFill>
                  <a:srgbClr val="242011"/>
                </a:solidFill>
                <a:latin typeface="Century Gothic"/>
                <a:ea typeface="Century Gothic"/>
                <a:cs typeface="Century Gothic"/>
                <a:sym typeface="Century Gothic"/>
              </a:rPr>
              <a:t>2</a:t>
            </a:r>
            <a:r>
              <a:rPr lang="en-US" sz="3200" b="1" kern="0" baseline="30000" dirty="0">
                <a:solidFill>
                  <a:srgbClr val="242011"/>
                </a:solidFill>
                <a:latin typeface="Century Gothic"/>
                <a:ea typeface="Century Gothic"/>
                <a:cs typeface="Century Gothic"/>
                <a:sym typeface="Century Gothic"/>
              </a:rPr>
              <a:t>nd</a:t>
            </a:r>
            <a:r>
              <a:rPr kumimoji="0" lang="en-US" sz="3200" b="1" i="0" u="none" strike="noStrike" kern="0" cap="none" spc="0" normalizeH="0" baseline="0" noProof="0" dirty="0">
                <a:ln>
                  <a:noFill/>
                </a:ln>
                <a:solidFill>
                  <a:srgbClr val="242011"/>
                </a:solidFill>
                <a:effectLst/>
                <a:uLnTx/>
                <a:uFillTx/>
                <a:latin typeface="Century Gothic"/>
                <a:ea typeface="Century Gothic"/>
                <a:cs typeface="Century Gothic"/>
                <a:sym typeface="Century Gothic"/>
              </a:rPr>
              <a:t> Tier Target</a:t>
            </a:r>
            <a:r>
              <a:rPr lang="en-US" sz="3200" b="1" kern="0" dirty="0">
                <a:solidFill>
                  <a:srgbClr val="242011"/>
                </a:solidFill>
                <a:latin typeface="Century Gothic"/>
                <a:ea typeface="Century Gothic"/>
                <a:cs typeface="Century Gothic"/>
                <a:sym typeface="Century Gothic"/>
              </a:rPr>
              <a:t>: Department Stores</a:t>
            </a:r>
            <a:endParaRPr kumimoji="0" sz="3200" b="0" i="0" u="none" strike="noStrike" kern="0" cap="none" spc="0" normalizeH="0" baseline="0" noProof="0" dirty="0">
              <a:ln>
                <a:noFill/>
              </a:ln>
              <a:solidFill>
                <a:srgbClr val="000000"/>
              </a:solidFill>
              <a:effectLst/>
              <a:uLnTx/>
              <a:uFillTx/>
              <a:latin typeface="Arial"/>
              <a:cs typeface="Arial"/>
              <a:sym typeface="Arial"/>
            </a:endParaRPr>
          </a:p>
        </p:txBody>
      </p:sp>
      <p:sp>
        <p:nvSpPr>
          <p:cNvPr id="379" name="Google Shape;379;p34"/>
          <p:cNvSpPr txBox="1"/>
          <p:nvPr/>
        </p:nvSpPr>
        <p:spPr>
          <a:xfrm>
            <a:off x="3487115" y="1080329"/>
            <a:ext cx="5864404" cy="5924223"/>
          </a:xfrm>
          <a:prstGeom prst="rect">
            <a:avLst/>
          </a:prstGeom>
          <a:noFill/>
          <a:ln>
            <a:noFill/>
          </a:ln>
        </p:spPr>
        <p:txBody>
          <a:bodyPr spcFirstLastPara="1" wrap="square" lIns="91425" tIns="45700" rIns="91425" bIns="45700" anchor="t" anchorCtr="0">
            <a:no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Rationale:</a:t>
            </a:r>
            <a:endParaRPr kumimoji="0" lang="en-US" sz="2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lang="en-US" kern="0" dirty="0">
                <a:solidFill>
                  <a:srgbClr val="000000"/>
                </a:solidFill>
                <a:latin typeface="Century Gothic"/>
                <a:cs typeface="Arial"/>
                <a:sym typeface="Century Gothic"/>
              </a:rPr>
              <a:t>Significant retail demand</a:t>
            </a:r>
            <a:r>
              <a:rPr kumimoji="0" lang="en-US" b="0" i="0" u="none" strike="noStrike" kern="0" cap="none" spc="0" normalizeH="0" baseline="0" noProof="0" dirty="0">
                <a:ln>
                  <a:noFill/>
                </a:ln>
                <a:solidFill>
                  <a:srgbClr val="000000"/>
                </a:solidFill>
                <a:effectLst/>
                <a:uLnTx/>
                <a:uFillTx/>
                <a:latin typeface="Arial"/>
                <a:cs typeface="Arial"/>
                <a:sym typeface="Arial"/>
              </a:rPr>
              <a:t>		</a:t>
            </a:r>
          </a:p>
          <a:p>
            <a:pPr marL="285750" lvl="0" indent="-285750" defTabSz="914400">
              <a:buClr>
                <a:srgbClr val="000000"/>
              </a:buClr>
              <a:buSzPct val="100000"/>
              <a:buFont typeface="Arial" panose="020B0604020202020204" pitchFamily="34" charset="0"/>
              <a:buChar char="•"/>
            </a:pPr>
            <a:r>
              <a:rPr lang="en-US" kern="0" dirty="0">
                <a:solidFill>
                  <a:srgbClr val="000000"/>
                </a:solidFill>
                <a:latin typeface="Century Gothic"/>
                <a:cs typeface="Arial"/>
                <a:sym typeface="Century Gothic"/>
              </a:rPr>
              <a:t>Significant leakage</a:t>
            </a:r>
          </a:p>
          <a:p>
            <a:pPr marL="232761" indent="-285750" defTabSz="914400">
              <a:buClr>
                <a:srgbClr val="000000"/>
              </a:buClr>
              <a:buSzPct val="100000"/>
              <a:buFont typeface="Arial" panose="020B0604020202020204" pitchFamily="34" charset="0"/>
              <a:buChar char="•"/>
              <a:defRPr/>
            </a:pPr>
            <a:r>
              <a:rPr lang="en-US" kern="0" dirty="0">
                <a:solidFill>
                  <a:srgbClr val="000000"/>
                </a:solidFill>
                <a:latin typeface="Century Gothic"/>
                <a:cs typeface="Arial"/>
                <a:sym typeface="Century Gothic"/>
              </a:rPr>
              <a:t>Evidence of local demand</a:t>
            </a: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endParaRP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Local Consumer Preferences:</a:t>
            </a:r>
          </a:p>
          <a:p>
            <a:pPr marL="287338" lvl="0" indent="-287338" defTabSz="914400">
              <a:buClr>
                <a:srgbClr val="000000"/>
              </a:buClr>
              <a:buFont typeface="Arial" panose="020B0604020202020204" pitchFamily="34" charset="0"/>
              <a:buChar char="•"/>
              <a:defRPr/>
            </a:pPr>
            <a:r>
              <a:rPr lang="en-US" kern="0" dirty="0">
                <a:solidFill>
                  <a:srgbClr val="000000"/>
                </a:solidFill>
                <a:latin typeface="Century Gothic"/>
                <a:cs typeface="Arial"/>
                <a:sym typeface="Century Gothic"/>
              </a:rPr>
              <a:t>Higher quality goods and clothing</a:t>
            </a:r>
          </a:p>
          <a:p>
            <a:pPr marL="287338" lvl="0" indent="-287338" defTabSz="914400">
              <a:buClr>
                <a:srgbClr val="000000"/>
              </a:buClr>
              <a:buFont typeface="Arial" panose="020B0604020202020204" pitchFamily="34" charset="0"/>
              <a:buChar char="•"/>
              <a:defRPr/>
            </a:pPr>
            <a:r>
              <a:rPr lang="en-US" kern="0" dirty="0">
                <a:solidFill>
                  <a:srgbClr val="242011"/>
                </a:solidFill>
                <a:latin typeface="Century Gothic"/>
                <a:ea typeface="Century Gothic"/>
                <a:cs typeface="Century Gothic"/>
                <a:sym typeface="Century Gothic"/>
              </a:rPr>
              <a:t>Currently shop at national brands such as Target and Kohls</a:t>
            </a:r>
          </a:p>
          <a:p>
            <a:pPr marR="0" lvl="0" defTabSz="914400" rtl="0" eaLnBrk="1" fontAlgn="auto" latinLnBrk="0" hangingPunct="1">
              <a:lnSpc>
                <a:spcPct val="100000"/>
              </a:lnSpc>
              <a:spcBef>
                <a:spcPts val="0"/>
              </a:spcBef>
              <a:spcAft>
                <a:spcPts val="0"/>
              </a:spcAft>
              <a:buClr>
                <a:srgbClr val="000000"/>
              </a:buClr>
              <a:buSzPts val="2000"/>
              <a:tabLst/>
              <a:defRPr/>
            </a:pPr>
            <a:endParaRPr lang="en-US" sz="2400" kern="0" dirty="0">
              <a:solidFill>
                <a:srgbClr val="000000"/>
              </a:solidFill>
              <a:latin typeface="Century Gothic"/>
              <a:cs typeface="Arial"/>
              <a:sym typeface="Calibri"/>
            </a:endParaRPr>
          </a:p>
          <a:p>
            <a:pPr defTabSz="914400">
              <a:buClr>
                <a:srgbClr val="000000"/>
              </a:buClr>
              <a:buSzPts val="2000"/>
              <a:defRPr/>
            </a:pPr>
            <a:r>
              <a:rPr lang="en-US" sz="2400" b="1" kern="0" dirty="0">
                <a:solidFill>
                  <a:srgbClr val="5E7237"/>
                </a:solidFill>
                <a:latin typeface="Century Gothic"/>
                <a:sym typeface="Arial"/>
              </a:rPr>
              <a:t>Market Trends and Considerations:</a:t>
            </a:r>
          </a:p>
          <a:p>
            <a:pPr marL="287338" indent="-287338" defTabSz="914400">
              <a:buClr>
                <a:srgbClr val="000000"/>
              </a:buClr>
              <a:buSzPct val="100000"/>
              <a:buFont typeface="Arial" panose="020B0604020202020204" pitchFamily="34" charset="0"/>
              <a:buChar char="•"/>
              <a:defRPr/>
            </a:pPr>
            <a:r>
              <a:rPr lang="en-US" kern="0" dirty="0">
                <a:solidFill>
                  <a:srgbClr val="000000"/>
                </a:solidFill>
                <a:latin typeface="Century Gothic"/>
                <a:cs typeface="Arial"/>
                <a:sym typeface="Arial"/>
              </a:rPr>
              <a:t>Unique, experiential shopping options</a:t>
            </a:r>
          </a:p>
          <a:p>
            <a:pPr marL="287338" indent="-287338" defTabSz="914400">
              <a:buClr>
                <a:srgbClr val="000000"/>
              </a:buClr>
              <a:buSzPct val="100000"/>
              <a:buFont typeface="Arial" panose="020B0604020202020204" pitchFamily="34" charset="0"/>
              <a:buChar char="•"/>
              <a:defRPr/>
            </a:pPr>
            <a:r>
              <a:rPr lang="en-US" kern="0" dirty="0">
                <a:solidFill>
                  <a:srgbClr val="000000"/>
                </a:solidFill>
                <a:latin typeface="Century Gothic"/>
                <a:sym typeface="Arial"/>
              </a:rPr>
              <a:t>Should be carefully phased-in with conservative incentives</a:t>
            </a:r>
          </a:p>
          <a:p>
            <a:pPr marL="287338" indent="-287338" defTabSz="914400">
              <a:buClr>
                <a:srgbClr val="000000"/>
              </a:buClr>
              <a:buSzPct val="100000"/>
              <a:buFont typeface="Arial" panose="020B0604020202020204" pitchFamily="34" charset="0"/>
              <a:buChar char="•"/>
              <a:defRPr/>
            </a:pPr>
            <a:r>
              <a:rPr lang="en-US" kern="0" dirty="0">
                <a:solidFill>
                  <a:srgbClr val="000000"/>
                </a:solidFill>
                <a:latin typeface="Century Gothic"/>
                <a:sym typeface="Arial"/>
              </a:rPr>
              <a:t>Technology increasingly important</a:t>
            </a:r>
          </a:p>
          <a:p>
            <a:pPr marL="287338" indent="-287338" algn="just" defTabSz="914400">
              <a:buClr>
                <a:srgbClr val="000000"/>
              </a:buClr>
              <a:buSzPct val="100000"/>
              <a:buFont typeface="Arial" panose="020B0604020202020204" pitchFamily="34" charset="0"/>
              <a:buChar char="•"/>
              <a:defRPr/>
            </a:pPr>
            <a:endParaRPr lang="en-US" sz="2400" kern="0" dirty="0">
              <a:solidFill>
                <a:srgbClr val="000000"/>
              </a:solidFill>
              <a:latin typeface="Century Gothic"/>
              <a:sym typeface="Arial"/>
            </a:endParaRPr>
          </a:p>
          <a:p>
            <a:pPr marR="0" lvl="0" algn="l" defTabSz="914400" rtl="0" eaLnBrk="1" fontAlgn="auto" latinLnBrk="0" hangingPunct="1">
              <a:lnSpc>
                <a:spcPct val="100000"/>
              </a:lnSpc>
              <a:spcBef>
                <a:spcPts val="0"/>
              </a:spcBef>
              <a:spcAft>
                <a:spcPts val="0"/>
              </a:spcAft>
              <a:buClr>
                <a:srgbClr val="000000"/>
              </a:buClr>
              <a:buSzPts val="2000"/>
              <a:tabLst/>
              <a:defRPr/>
            </a:pPr>
            <a:endParaRPr sz="1200" kern="0" dirty="0">
              <a:solidFill>
                <a:srgbClr val="000000"/>
              </a:solidFill>
              <a:latin typeface="Century Gothic"/>
              <a:cs typeface="Arial"/>
              <a:sym typeface="Calibri"/>
            </a:endParaRPr>
          </a:p>
        </p:txBody>
      </p:sp>
      <p:pic>
        <p:nvPicPr>
          <p:cNvPr id="2" name="Picture 1">
            <a:extLst>
              <a:ext uri="{FF2B5EF4-FFF2-40B4-BE49-F238E27FC236}">
                <a16:creationId xmlns:a16="http://schemas.microsoft.com/office/drawing/2014/main" id="{BC2C0BEE-CA62-459B-9689-000565CD9D3F}"/>
              </a:ext>
            </a:extLst>
          </p:cNvPr>
          <p:cNvPicPr>
            <a:picLocks noChangeAspect="1"/>
          </p:cNvPicPr>
          <p:nvPr/>
        </p:nvPicPr>
        <p:blipFill rotWithShape="1">
          <a:blip r:embed="rId4"/>
          <a:srcRect t="9859"/>
          <a:stretch/>
        </p:blipFill>
        <p:spPr>
          <a:xfrm>
            <a:off x="601889" y="1080330"/>
            <a:ext cx="2377440" cy="5296961"/>
          </a:xfrm>
          <a:prstGeom prst="rect">
            <a:avLst/>
          </a:prstGeom>
        </p:spPr>
      </p:pic>
      <p:sp>
        <p:nvSpPr>
          <p:cNvPr id="7" name="TextBox 6">
            <a:extLst>
              <a:ext uri="{FF2B5EF4-FFF2-40B4-BE49-F238E27FC236}">
                <a16:creationId xmlns:a16="http://schemas.microsoft.com/office/drawing/2014/main" id="{D1C15067-3DAC-4761-83D6-4A8FEA4651C0}"/>
              </a:ext>
            </a:extLst>
          </p:cNvPr>
          <p:cNvSpPr txBox="1"/>
          <p:nvPr/>
        </p:nvSpPr>
        <p:spPr>
          <a:xfrm>
            <a:off x="361402" y="6886091"/>
            <a:ext cx="8415484" cy="276999"/>
          </a:xfrm>
          <a:prstGeom prst="rect">
            <a:avLst/>
          </a:prstGeom>
          <a:noFill/>
        </p:spPr>
        <p:txBody>
          <a:bodyPr wrap="square" rtlCol="0">
            <a:spAutoFit/>
          </a:bodyPr>
          <a:lstStyle/>
          <a:p>
            <a:r>
              <a:rPr lang="en-US" sz="1200" dirty="0">
                <a:solidFill>
                  <a:schemeClr val="bg1"/>
                </a:solidFill>
                <a:latin typeface="Century Gothic"/>
                <a:cs typeface="Century Gothic"/>
              </a:rPr>
              <a:t>McCordsville  |  Market Analysis  |  January 2019 </a:t>
            </a:r>
          </a:p>
        </p:txBody>
      </p:sp>
      <p:grpSp>
        <p:nvGrpSpPr>
          <p:cNvPr id="8" name="Group 7">
            <a:extLst>
              <a:ext uri="{FF2B5EF4-FFF2-40B4-BE49-F238E27FC236}">
                <a16:creationId xmlns:a16="http://schemas.microsoft.com/office/drawing/2014/main" id="{B513E0A1-F1D4-4250-8011-17B67FA0FD9C}"/>
              </a:ext>
            </a:extLst>
          </p:cNvPr>
          <p:cNvGrpSpPr/>
          <p:nvPr/>
        </p:nvGrpSpPr>
        <p:grpSpPr>
          <a:xfrm>
            <a:off x="1280220" y="6170418"/>
            <a:ext cx="1734322" cy="682569"/>
            <a:chOff x="407167" y="6109506"/>
            <a:chExt cx="1734322" cy="682569"/>
          </a:xfrm>
        </p:grpSpPr>
        <p:pic>
          <p:nvPicPr>
            <p:cNvPr id="9" name="Picture 8">
              <a:extLst>
                <a:ext uri="{FF2B5EF4-FFF2-40B4-BE49-F238E27FC236}">
                  <a16:creationId xmlns:a16="http://schemas.microsoft.com/office/drawing/2014/main" id="{71879410-B333-4900-8BFF-1C78EC2F8F3B}"/>
                </a:ext>
              </a:extLst>
            </p:cNvPr>
            <p:cNvPicPr>
              <a:picLocks noChangeAspect="1"/>
            </p:cNvPicPr>
            <p:nvPr/>
          </p:nvPicPr>
          <p:blipFill rotWithShape="1">
            <a:blip r:embed="rId5"/>
            <a:srcRect l="52084" t="-2180"/>
            <a:stretch/>
          </p:blipFill>
          <p:spPr>
            <a:xfrm>
              <a:off x="407167" y="6441701"/>
              <a:ext cx="1734322" cy="350374"/>
            </a:xfrm>
            <a:prstGeom prst="rect">
              <a:avLst/>
            </a:prstGeom>
          </p:spPr>
        </p:pic>
        <p:pic>
          <p:nvPicPr>
            <p:cNvPr id="10" name="Picture 9">
              <a:extLst>
                <a:ext uri="{FF2B5EF4-FFF2-40B4-BE49-F238E27FC236}">
                  <a16:creationId xmlns:a16="http://schemas.microsoft.com/office/drawing/2014/main" id="{C1B097BB-64E9-4C27-BED1-3D54C24C1A1C}"/>
                </a:ext>
              </a:extLst>
            </p:cNvPr>
            <p:cNvPicPr>
              <a:picLocks noChangeAspect="1"/>
            </p:cNvPicPr>
            <p:nvPr/>
          </p:nvPicPr>
          <p:blipFill rotWithShape="1">
            <a:blip r:embed="rId5"/>
            <a:srcRect r="54495"/>
            <a:stretch/>
          </p:blipFill>
          <p:spPr>
            <a:xfrm>
              <a:off x="450805" y="6109506"/>
              <a:ext cx="1647047" cy="342900"/>
            </a:xfrm>
            <a:prstGeom prst="rect">
              <a:avLst/>
            </a:prstGeom>
          </p:spPr>
        </p:pic>
      </p:grpSp>
      <p:pic>
        <p:nvPicPr>
          <p:cNvPr id="11" name="Picture 10">
            <a:extLst>
              <a:ext uri="{FF2B5EF4-FFF2-40B4-BE49-F238E27FC236}">
                <a16:creationId xmlns:a16="http://schemas.microsoft.com/office/drawing/2014/main" id="{71AC79FF-F7AC-464C-B80E-E0B107DBDF09}"/>
              </a:ext>
            </a:extLst>
          </p:cNvPr>
          <p:cNvPicPr>
            <a:picLocks noChangeAspect="1"/>
          </p:cNvPicPr>
          <p:nvPr/>
        </p:nvPicPr>
        <p:blipFill>
          <a:blip r:embed="rId6"/>
          <a:stretch>
            <a:fillRect/>
          </a:stretch>
        </p:blipFill>
        <p:spPr>
          <a:xfrm>
            <a:off x="413059" y="2644025"/>
            <a:ext cx="324463" cy="914400"/>
          </a:xfrm>
          <a:prstGeom prst="rect">
            <a:avLst/>
          </a:prstGeom>
        </p:spPr>
      </p:pic>
    </p:spTree>
    <p:extLst>
      <p:ext uri="{BB962C8B-B14F-4D97-AF65-F5344CB8AC3E}">
        <p14:creationId xmlns:p14="http://schemas.microsoft.com/office/powerpoint/2010/main" val="2327502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4"/>
        <p:cNvGrpSpPr/>
        <p:nvPr/>
      </p:nvGrpSpPr>
      <p:grpSpPr>
        <a:xfrm>
          <a:off x="0" y="0"/>
          <a:ext cx="0" cy="0"/>
          <a:chOff x="0" y="0"/>
          <a:chExt cx="0" cy="0"/>
        </a:xfrm>
      </p:grpSpPr>
      <p:sp>
        <p:nvSpPr>
          <p:cNvPr id="375" name="Google Shape;375;p34"/>
          <p:cNvSpPr txBox="1"/>
          <p:nvPr/>
        </p:nvSpPr>
        <p:spPr>
          <a:xfrm>
            <a:off x="9351519" y="6653625"/>
            <a:ext cx="908100" cy="2769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2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377" name="Google Shape;377;p34"/>
          <p:cNvSpPr txBox="1"/>
          <p:nvPr/>
        </p:nvSpPr>
        <p:spPr>
          <a:xfrm>
            <a:off x="320100" y="368000"/>
            <a:ext cx="10222500" cy="461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Tx/>
              <a:buNone/>
              <a:tabLst/>
              <a:defRPr/>
            </a:pPr>
            <a:r>
              <a:rPr kumimoji="0" lang="en-US" sz="2400" b="1" i="0" u="none" strike="noStrike" kern="0" cap="none" spc="0" normalizeH="0" baseline="0" noProof="0" dirty="0">
                <a:ln>
                  <a:noFill/>
                </a:ln>
                <a:solidFill>
                  <a:srgbClr val="242011"/>
                </a:solidFill>
                <a:effectLst/>
                <a:uLnTx/>
                <a:uFillTx/>
                <a:latin typeface="Century Gothic"/>
                <a:ea typeface="Century Gothic"/>
                <a:cs typeface="Century Gothic"/>
                <a:sym typeface="Century Gothic"/>
              </a:rPr>
              <a:t>3</a:t>
            </a:r>
            <a:r>
              <a:rPr kumimoji="0" lang="en-US" sz="2400" b="1" i="0" u="none" strike="noStrike" kern="0" cap="none" spc="0" normalizeH="0" baseline="30000" noProof="0" dirty="0">
                <a:ln>
                  <a:noFill/>
                </a:ln>
                <a:solidFill>
                  <a:srgbClr val="242011"/>
                </a:solidFill>
                <a:effectLst/>
                <a:uLnTx/>
                <a:uFillTx/>
                <a:latin typeface="Century Gothic"/>
                <a:ea typeface="Century Gothic"/>
                <a:cs typeface="Century Gothic"/>
                <a:sym typeface="Century Gothic"/>
              </a:rPr>
              <a:t>rd</a:t>
            </a:r>
            <a:r>
              <a:rPr kumimoji="0" lang="en-US" sz="2400" b="1" i="0" u="none" strike="noStrike" kern="0" cap="none" spc="0" normalizeH="0" baseline="0" noProof="0" dirty="0">
                <a:ln>
                  <a:noFill/>
                </a:ln>
                <a:solidFill>
                  <a:srgbClr val="242011"/>
                </a:solidFill>
                <a:effectLst/>
                <a:uLnTx/>
                <a:uFillTx/>
                <a:latin typeface="Century Gothic"/>
                <a:ea typeface="Century Gothic"/>
                <a:cs typeface="Century Gothic"/>
                <a:sym typeface="Century Gothic"/>
              </a:rPr>
              <a:t> Tier Targets: Health &amp; Personal Care; Beer, Wine &amp; Liquor Stores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79" name="Google Shape;379;p34"/>
          <p:cNvSpPr txBox="1"/>
          <p:nvPr/>
        </p:nvSpPr>
        <p:spPr>
          <a:xfrm>
            <a:off x="5012311" y="1214408"/>
            <a:ext cx="4068822" cy="5375276"/>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Rationale:</a:t>
            </a:r>
            <a:endParaRPr kumimoji="0" lang="en-US" sz="2400" b="0" i="0" u="none" strike="noStrike" kern="0" cap="none" spc="0" normalizeH="0" baseline="0" noProof="0" dirty="0">
              <a:ln>
                <a:noFill/>
              </a:ln>
              <a:solidFill>
                <a:srgbClr val="000000"/>
              </a:solidFill>
              <a:effectLst/>
              <a:uLnTx/>
              <a:uFillTx/>
              <a:latin typeface="Arial"/>
              <a:ea typeface="+mn-ea"/>
              <a:cs typeface="Arial"/>
              <a:sym typeface="Arial"/>
            </a:endParaRPr>
          </a:p>
          <a:p>
            <a:pPr marL="285750" marR="0" lvl="0" indent="-285750"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en-US" b="0" i="0" u="none" strike="noStrike" kern="0" cap="none" spc="0" normalizeH="0" baseline="0" noProof="0" dirty="0">
                <a:ln>
                  <a:noFill/>
                </a:ln>
                <a:solidFill>
                  <a:srgbClr val="000000"/>
                </a:solidFill>
                <a:effectLst/>
                <a:uLnTx/>
                <a:uFillTx/>
                <a:latin typeface="Century Gothic"/>
                <a:ea typeface="+mn-ea"/>
                <a:cs typeface="Arial"/>
                <a:sym typeface="Century Gothic"/>
              </a:rPr>
              <a:t>Significant retail demand</a:t>
            </a:r>
          </a:p>
          <a:p>
            <a:pPr marL="232761" indent="-285750" defTabSz="914400">
              <a:buClr>
                <a:srgbClr val="000000"/>
              </a:buClr>
              <a:buSzPct val="100000"/>
              <a:buFont typeface="Arial" panose="020B0604020202020204" pitchFamily="34" charset="0"/>
              <a:buChar char="•"/>
              <a:defRPr/>
            </a:pPr>
            <a:r>
              <a:rPr kumimoji="0" lang="en-US" b="0" i="0" u="none" strike="noStrike" kern="0" cap="none" spc="0" normalizeH="0" baseline="0" noProof="0" dirty="0">
                <a:ln>
                  <a:noFill/>
                </a:ln>
                <a:solidFill>
                  <a:srgbClr val="000000"/>
                </a:solidFill>
                <a:effectLst/>
                <a:uLnTx/>
                <a:uFillTx/>
                <a:latin typeface="Century Gothic"/>
                <a:ea typeface="+mn-ea"/>
                <a:cs typeface="Arial"/>
                <a:sym typeface="Century Gothic"/>
              </a:rPr>
              <a:t>Significant leakage</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5E7237"/>
                </a:solidFill>
                <a:effectLst/>
                <a:uLnTx/>
                <a:uFillTx/>
                <a:latin typeface="Century Gothic"/>
                <a:ea typeface="Century Gothic"/>
                <a:cs typeface="Century Gothic"/>
                <a:sym typeface="Century Gothic"/>
              </a:rPr>
              <a:t>Consumer Preferences:</a:t>
            </a:r>
            <a:endParaRPr kumimoji="0" lang="en-US" sz="2400" b="0" i="0" u="none" strike="noStrike" kern="0" cap="none" spc="0" normalizeH="0" baseline="0" noProof="0" dirty="0">
              <a:ln>
                <a:noFill/>
              </a:ln>
              <a:solidFill>
                <a:srgbClr val="000000"/>
              </a:solidFill>
              <a:effectLst/>
              <a:uLnTx/>
              <a:uFillTx/>
              <a:latin typeface="Arial"/>
              <a:ea typeface="+mn-ea"/>
              <a:cs typeface="Arial"/>
              <a:sym typeface="Arial"/>
            </a:endParaRPr>
          </a:p>
          <a:p>
            <a:pPr marL="285750" indent="-285750" algn="just" defTabSz="914400">
              <a:buClr>
                <a:srgbClr val="000000"/>
              </a:buClr>
              <a:buSzPct val="100000"/>
              <a:buFont typeface="Arial" panose="020B0604020202020204" pitchFamily="34" charset="0"/>
              <a:buChar char="•"/>
            </a:pPr>
            <a:r>
              <a:rPr lang="en-US" kern="0" dirty="0">
                <a:solidFill>
                  <a:srgbClr val="000000"/>
                </a:solidFill>
                <a:latin typeface="Century Gothic"/>
                <a:cs typeface="Arial"/>
                <a:sym typeface="Century Gothic"/>
              </a:rPr>
              <a:t>Upscale brands</a:t>
            </a:r>
          </a:p>
          <a:p>
            <a:pPr marL="285750" marR="0" lvl="0" indent="-28575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endParaRPr kumimoji="0" lang="en-US" sz="1200" b="0" i="0" u="none" strike="noStrike" kern="0" cap="none" spc="0" normalizeH="0" baseline="0" noProof="0" dirty="0">
              <a:ln>
                <a:noFill/>
              </a:ln>
              <a:solidFill>
                <a:srgbClr val="000000"/>
              </a:solidFill>
              <a:effectLst/>
              <a:uLnTx/>
              <a:uFillTx/>
              <a:latin typeface="Century Gothic"/>
              <a:ea typeface="+mn-ea"/>
              <a:cs typeface="Arial"/>
              <a:sym typeface="Century Gothic"/>
            </a:endParaRPr>
          </a:p>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0" name="TextBox 9">
            <a:extLst>
              <a:ext uri="{FF2B5EF4-FFF2-40B4-BE49-F238E27FC236}">
                <a16:creationId xmlns:a16="http://schemas.microsoft.com/office/drawing/2014/main" id="{123A0F62-50EF-4A23-A171-3848275395AD}"/>
              </a:ext>
            </a:extLst>
          </p:cNvPr>
          <p:cNvSpPr txBox="1"/>
          <p:nvPr/>
        </p:nvSpPr>
        <p:spPr>
          <a:xfrm>
            <a:off x="361402" y="6886091"/>
            <a:ext cx="8415484" cy="276999"/>
          </a:xfrm>
          <a:prstGeom prst="rect">
            <a:avLst/>
          </a:prstGeom>
          <a:noFill/>
        </p:spPr>
        <p:txBody>
          <a:bodyPr wrap="square" rtlCol="0">
            <a:spAutoFit/>
          </a:bodyPr>
          <a:lstStyle/>
          <a:p>
            <a:r>
              <a:rPr lang="en-US" sz="1200" dirty="0">
                <a:solidFill>
                  <a:schemeClr val="bg1"/>
                </a:solidFill>
                <a:latin typeface="Century Gothic"/>
                <a:cs typeface="Century Gothic"/>
              </a:rPr>
              <a:t>McCordsville  |  Market Analysis  |  January 2019 </a:t>
            </a:r>
          </a:p>
        </p:txBody>
      </p:sp>
      <p:grpSp>
        <p:nvGrpSpPr>
          <p:cNvPr id="2" name="Group 1">
            <a:extLst>
              <a:ext uri="{FF2B5EF4-FFF2-40B4-BE49-F238E27FC236}">
                <a16:creationId xmlns:a16="http://schemas.microsoft.com/office/drawing/2014/main" id="{AAC90F91-2C88-4155-829C-859D9B2C955B}"/>
              </a:ext>
            </a:extLst>
          </p:cNvPr>
          <p:cNvGrpSpPr>
            <a:grpSpLocks noChangeAspect="1"/>
          </p:cNvGrpSpPr>
          <p:nvPr/>
        </p:nvGrpSpPr>
        <p:grpSpPr>
          <a:xfrm>
            <a:off x="511784" y="1127480"/>
            <a:ext cx="3773613" cy="5680316"/>
            <a:chOff x="263582" y="2306472"/>
            <a:chExt cx="2919023" cy="4393925"/>
          </a:xfrm>
        </p:grpSpPr>
        <p:pic>
          <p:nvPicPr>
            <p:cNvPr id="8" name="Google Shape;360;p32">
              <a:extLst>
                <a:ext uri="{FF2B5EF4-FFF2-40B4-BE49-F238E27FC236}">
                  <a16:creationId xmlns:a16="http://schemas.microsoft.com/office/drawing/2014/main" id="{03A2E9CC-CBDD-4E5B-B112-3C991C32541E}"/>
                </a:ext>
              </a:extLst>
            </p:cNvPr>
            <p:cNvPicPr preferRelativeResize="0">
              <a:picLocks noChangeAspect="1"/>
            </p:cNvPicPr>
            <p:nvPr/>
          </p:nvPicPr>
          <p:blipFill rotWithShape="1">
            <a:blip r:embed="rId4">
              <a:alphaModFix/>
            </a:blip>
            <a:srcRect l="3806" t="26948" r="3806"/>
            <a:stretch/>
          </p:blipFill>
          <p:spPr>
            <a:xfrm>
              <a:off x="263582" y="2306472"/>
              <a:ext cx="1920240" cy="3748232"/>
            </a:xfrm>
            <a:prstGeom prst="rect">
              <a:avLst/>
            </a:prstGeom>
            <a:noFill/>
            <a:ln>
              <a:noFill/>
            </a:ln>
          </p:spPr>
        </p:pic>
        <p:pic>
          <p:nvPicPr>
            <p:cNvPr id="9" name="Google Shape;369;p33">
              <a:extLst>
                <a:ext uri="{FF2B5EF4-FFF2-40B4-BE49-F238E27FC236}">
                  <a16:creationId xmlns:a16="http://schemas.microsoft.com/office/drawing/2014/main" id="{1B0B49A1-5C34-43BD-A287-6A0A98AC0AC2}"/>
                </a:ext>
              </a:extLst>
            </p:cNvPr>
            <p:cNvPicPr preferRelativeResize="0">
              <a:picLocks noChangeAspect="1"/>
            </p:cNvPicPr>
            <p:nvPr/>
          </p:nvPicPr>
          <p:blipFill rotWithShape="1">
            <a:blip r:embed="rId5">
              <a:alphaModFix/>
            </a:blip>
            <a:srcRect l="43994" t="29084" r="3857"/>
            <a:stretch/>
          </p:blipFill>
          <p:spPr>
            <a:xfrm>
              <a:off x="2097852" y="2415654"/>
              <a:ext cx="1084753" cy="3637846"/>
            </a:xfrm>
            <a:prstGeom prst="rect">
              <a:avLst/>
            </a:prstGeom>
            <a:noFill/>
            <a:ln>
              <a:noFill/>
            </a:ln>
          </p:spPr>
        </p:pic>
        <p:grpSp>
          <p:nvGrpSpPr>
            <p:cNvPr id="11" name="Group 10">
              <a:extLst>
                <a:ext uri="{FF2B5EF4-FFF2-40B4-BE49-F238E27FC236}">
                  <a16:creationId xmlns:a16="http://schemas.microsoft.com/office/drawing/2014/main" id="{231B5B61-D30B-4256-B652-DCE04BEE35E7}"/>
                </a:ext>
              </a:extLst>
            </p:cNvPr>
            <p:cNvGrpSpPr/>
            <p:nvPr/>
          </p:nvGrpSpPr>
          <p:grpSpPr>
            <a:xfrm>
              <a:off x="1202474" y="6017828"/>
              <a:ext cx="1734322" cy="682569"/>
              <a:chOff x="407169" y="6048994"/>
              <a:chExt cx="1734322" cy="682569"/>
            </a:xfrm>
          </p:grpSpPr>
          <p:pic>
            <p:nvPicPr>
              <p:cNvPr id="12" name="Picture 11">
                <a:extLst>
                  <a:ext uri="{FF2B5EF4-FFF2-40B4-BE49-F238E27FC236}">
                    <a16:creationId xmlns:a16="http://schemas.microsoft.com/office/drawing/2014/main" id="{8D53C256-6BEA-4113-966D-20FECBD4EBAB}"/>
                  </a:ext>
                </a:extLst>
              </p:cNvPr>
              <p:cNvPicPr>
                <a:picLocks noChangeAspect="1"/>
              </p:cNvPicPr>
              <p:nvPr/>
            </p:nvPicPr>
            <p:blipFill rotWithShape="1">
              <a:blip r:embed="rId6"/>
              <a:srcRect l="52084" t="-2180"/>
              <a:stretch/>
            </p:blipFill>
            <p:spPr>
              <a:xfrm>
                <a:off x="407169" y="6381189"/>
                <a:ext cx="1734322" cy="350374"/>
              </a:xfrm>
              <a:prstGeom prst="rect">
                <a:avLst/>
              </a:prstGeom>
            </p:spPr>
          </p:pic>
          <p:pic>
            <p:nvPicPr>
              <p:cNvPr id="13" name="Picture 12">
                <a:extLst>
                  <a:ext uri="{FF2B5EF4-FFF2-40B4-BE49-F238E27FC236}">
                    <a16:creationId xmlns:a16="http://schemas.microsoft.com/office/drawing/2014/main" id="{1E7F1619-3F97-4A91-A260-E44D172132F8}"/>
                  </a:ext>
                </a:extLst>
              </p:cNvPr>
              <p:cNvPicPr>
                <a:picLocks noChangeAspect="1"/>
              </p:cNvPicPr>
              <p:nvPr/>
            </p:nvPicPr>
            <p:blipFill rotWithShape="1">
              <a:blip r:embed="rId6"/>
              <a:srcRect r="54495"/>
              <a:stretch/>
            </p:blipFill>
            <p:spPr>
              <a:xfrm>
                <a:off x="450808" y="6048994"/>
                <a:ext cx="1647047" cy="342900"/>
              </a:xfrm>
              <a:prstGeom prst="rect">
                <a:avLst/>
              </a:prstGeom>
            </p:spPr>
          </p:pic>
        </p:grpSp>
      </p:grpSp>
      <p:pic>
        <p:nvPicPr>
          <p:cNvPr id="14" name="Picture 13">
            <a:extLst>
              <a:ext uri="{FF2B5EF4-FFF2-40B4-BE49-F238E27FC236}">
                <a16:creationId xmlns:a16="http://schemas.microsoft.com/office/drawing/2014/main" id="{914A0FD1-D764-4A2D-A556-7D57113F336E}"/>
              </a:ext>
            </a:extLst>
          </p:cNvPr>
          <p:cNvPicPr>
            <a:picLocks noChangeAspect="1"/>
          </p:cNvPicPr>
          <p:nvPr/>
        </p:nvPicPr>
        <p:blipFill>
          <a:blip r:embed="rId7"/>
          <a:stretch>
            <a:fillRect/>
          </a:stretch>
        </p:blipFill>
        <p:spPr>
          <a:xfrm>
            <a:off x="157867" y="1731650"/>
            <a:ext cx="324465" cy="914400"/>
          </a:xfrm>
          <a:prstGeom prst="rect">
            <a:avLst/>
          </a:prstGeom>
        </p:spPr>
      </p:pic>
    </p:spTree>
    <p:extLst>
      <p:ext uri="{BB962C8B-B14F-4D97-AF65-F5344CB8AC3E}">
        <p14:creationId xmlns:p14="http://schemas.microsoft.com/office/powerpoint/2010/main" val="1020440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824-McCordsville-Template_Template2.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33498" y="0"/>
            <a:ext cx="10537298" cy="7315200"/>
          </a:xfrm>
          <a:prstGeom prst="rect">
            <a:avLst/>
          </a:prstGeom>
        </p:spPr>
      </p:pic>
      <p:sp>
        <p:nvSpPr>
          <p:cNvPr id="7" name="TextBox 6"/>
          <p:cNvSpPr txBox="1"/>
          <p:nvPr/>
        </p:nvSpPr>
        <p:spPr>
          <a:xfrm>
            <a:off x="9351519" y="6653625"/>
            <a:ext cx="908214" cy="276999"/>
          </a:xfrm>
          <a:prstGeom prst="rect">
            <a:avLst/>
          </a:prstGeom>
          <a:noFill/>
        </p:spPr>
        <p:txBody>
          <a:bodyPr wrap="square" rtlCol="0">
            <a:spAutoFit/>
          </a:bodyPr>
          <a:lstStyle/>
          <a:p>
            <a:pPr marL="0" marR="0" lvl="0" indent="0" algn="ctr" defTabSz="510189" rtl="0" eaLnBrk="1" fontAlgn="auto" latinLnBrk="0" hangingPunct="1">
              <a:lnSpc>
                <a:spcPct val="100000"/>
              </a:lnSpc>
              <a:spcBef>
                <a:spcPts val="0"/>
              </a:spcBef>
              <a:spcAft>
                <a:spcPts val="0"/>
              </a:spcAft>
              <a:buClrTx/>
              <a:buSzTx/>
              <a:buFontTx/>
              <a:buNone/>
              <a:tabLst/>
              <a:defRPr/>
            </a:pPr>
            <a:fld id="{C65E5110-A765-9A47-BC85-5145FB87781B}" type="slidenum">
              <a:rPr kumimoji="0" lang="en-US" sz="1200" b="0" i="0" u="none" strike="noStrike" kern="1200" cap="none" spc="0" normalizeH="0" baseline="0" noProof="0" smtClean="0">
                <a:ln>
                  <a:noFill/>
                </a:ln>
                <a:solidFill>
                  <a:srgbClr val="FFFFFF"/>
                </a:solidFill>
                <a:effectLst/>
                <a:uLnTx/>
                <a:uFillTx/>
                <a:latin typeface="Century Gothic"/>
                <a:ea typeface="+mn-ea"/>
                <a:cs typeface="Century Gothic"/>
              </a:rPr>
              <a:pPr marL="0" marR="0" lvl="0" indent="0" algn="ctr" defTabSz="510189"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FFFFFF"/>
              </a:solidFill>
              <a:effectLst/>
              <a:uLnTx/>
              <a:uFillTx/>
              <a:latin typeface="Century Gothic"/>
              <a:ea typeface="+mn-ea"/>
              <a:cs typeface="Century Gothic"/>
            </a:endParaRPr>
          </a:p>
        </p:txBody>
      </p:sp>
      <p:sp>
        <p:nvSpPr>
          <p:cNvPr id="2" name="TextBox 1"/>
          <p:cNvSpPr txBox="1"/>
          <p:nvPr/>
        </p:nvSpPr>
        <p:spPr>
          <a:xfrm>
            <a:off x="320096" y="368012"/>
            <a:ext cx="9830111" cy="584775"/>
          </a:xfrm>
          <a:prstGeom prst="rect">
            <a:avLst/>
          </a:prstGeom>
          <a:noFill/>
        </p:spPr>
        <p:txBody>
          <a:bodyPr wrap="square" rtlCol="0">
            <a:spAutoFit/>
          </a:bodyPr>
          <a:lstStyle/>
          <a:p>
            <a:pPr marL="0" marR="0" lvl="0" indent="0" algn="l" defTabSz="510189"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242011"/>
                </a:solidFill>
                <a:effectLst/>
                <a:uLnTx/>
                <a:uFillTx/>
                <a:latin typeface="Century Gothic"/>
                <a:ea typeface="+mn-ea"/>
                <a:cs typeface="+mn-cs"/>
              </a:rPr>
              <a:t>Additional Recommendations</a:t>
            </a:r>
          </a:p>
        </p:txBody>
      </p:sp>
      <p:sp>
        <p:nvSpPr>
          <p:cNvPr id="8" name="TextBox 7"/>
          <p:cNvSpPr txBox="1"/>
          <p:nvPr/>
        </p:nvSpPr>
        <p:spPr>
          <a:xfrm>
            <a:off x="356238" y="843127"/>
            <a:ext cx="9830111" cy="3600986"/>
          </a:xfrm>
          <a:prstGeom prst="rect">
            <a:avLst/>
          </a:prstGeom>
          <a:noFill/>
        </p:spPr>
        <p:txBody>
          <a:bodyPr wrap="square" rtlCol="0">
            <a:spAutoFit/>
          </a:bodyPr>
          <a:lstStyle/>
          <a:p>
            <a:pPr marL="0" marR="0" lvl="0" indent="0" algn="just" defTabSz="510189" rtl="0" eaLnBrk="1" fontAlgn="auto" latinLnBrk="0" hangingPunct="1">
              <a:lnSpc>
                <a:spcPct val="100000"/>
              </a:lnSpc>
              <a:spcBef>
                <a:spcPts val="0"/>
              </a:spcBef>
              <a:spcAft>
                <a:spcPts val="0"/>
              </a:spcAft>
              <a:buClrTx/>
              <a:buSzTx/>
              <a:buFontTx/>
              <a:buNone/>
              <a:tabLst/>
              <a:defRPr/>
            </a:pPr>
            <a:endParaRPr kumimoji="0" lang="en-US" sz="2400" i="0" u="none" strike="noStrike" kern="1200" cap="none" spc="0" normalizeH="0" baseline="0" noProof="0" dirty="0">
              <a:ln>
                <a:noFill/>
              </a:ln>
              <a:solidFill>
                <a:prstClr val="black"/>
              </a:solidFill>
              <a:effectLst/>
              <a:uLnTx/>
              <a:uFillTx/>
              <a:latin typeface="Century Gothic" panose="020B0502020202020204" pitchFamily="34" charset="0"/>
              <a:ea typeface="+mn-ea"/>
              <a:cs typeface="Century Gothic"/>
            </a:endParaRPr>
          </a:p>
          <a:p>
            <a:pPr marL="342900" marR="0" lvl="0" indent="-342900" algn="just" defTabSz="510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0" u="none" strike="noStrike" kern="0" cap="none" spc="0" normalizeH="0" baseline="0" noProof="0" dirty="0">
                <a:ln>
                  <a:noFill/>
                </a:ln>
                <a:solidFill>
                  <a:srgbClr val="5E7237"/>
                </a:solidFill>
                <a:effectLst/>
                <a:uLnTx/>
                <a:uFillTx/>
                <a:latin typeface="Century Gothic"/>
                <a:ea typeface="+mn-ea"/>
                <a:cs typeface="+mn-cs"/>
              </a:rPr>
              <a:t>Define an Authentic Identity</a:t>
            </a:r>
          </a:p>
          <a:p>
            <a:pPr marL="342900" marR="0" lvl="0" indent="-342900" algn="just" defTabSz="51018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i="0" u="none" strike="noStrike" kern="1200" cap="none" spc="0" normalizeH="0" baseline="0" noProof="0" dirty="0">
              <a:ln>
                <a:noFill/>
              </a:ln>
              <a:solidFill>
                <a:prstClr val="black"/>
              </a:solidFill>
              <a:effectLst/>
              <a:uLnTx/>
              <a:uFillTx/>
              <a:latin typeface="Century Gothic" panose="020B0502020202020204" pitchFamily="34" charset="0"/>
              <a:ea typeface="+mn-ea"/>
              <a:cs typeface="Century Gothic"/>
            </a:endParaRPr>
          </a:p>
          <a:p>
            <a:pPr marL="342900" marR="0" lvl="0" indent="-342900" algn="just" defTabSz="510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0" u="none" strike="noStrike" kern="0" cap="none" spc="0" normalizeH="0" baseline="0" noProof="0" dirty="0">
                <a:ln>
                  <a:noFill/>
                </a:ln>
                <a:solidFill>
                  <a:srgbClr val="5E7237"/>
                </a:solidFill>
                <a:effectLst/>
                <a:uLnTx/>
                <a:uFillTx/>
                <a:latin typeface="Century Gothic"/>
                <a:ea typeface="+mn-ea"/>
                <a:cs typeface="+mn-cs"/>
              </a:rPr>
              <a:t>Increase Staff Capacity</a:t>
            </a:r>
          </a:p>
          <a:p>
            <a:pPr marL="342900" marR="0" lvl="0" indent="-342900" algn="just" defTabSz="51018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i="0" u="none" strike="noStrike" kern="1200" cap="none" spc="0" normalizeH="0" baseline="0" noProof="0" dirty="0">
              <a:ln>
                <a:noFill/>
              </a:ln>
              <a:solidFill>
                <a:prstClr val="black"/>
              </a:solidFill>
              <a:effectLst/>
              <a:uLnTx/>
              <a:uFillTx/>
              <a:latin typeface="Century Gothic" panose="020B0502020202020204" pitchFamily="34" charset="0"/>
              <a:ea typeface="+mn-ea"/>
              <a:cs typeface="Century Gothic"/>
            </a:endParaRPr>
          </a:p>
          <a:p>
            <a:pPr marL="342900" marR="0" lvl="0" indent="-342900" algn="just" defTabSz="510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0" u="none" strike="noStrike" kern="0" cap="none" spc="0" normalizeH="0" baseline="0" noProof="0" dirty="0">
                <a:ln>
                  <a:noFill/>
                </a:ln>
                <a:solidFill>
                  <a:srgbClr val="5E7237"/>
                </a:solidFill>
                <a:effectLst/>
                <a:uLnTx/>
                <a:uFillTx/>
                <a:latin typeface="Century Gothic"/>
                <a:ea typeface="+mn-ea"/>
                <a:cs typeface="+mn-cs"/>
              </a:rPr>
              <a:t>Strengthen Marketing Initiatives</a:t>
            </a:r>
          </a:p>
          <a:p>
            <a:pPr marL="342900" marR="0" lvl="0" indent="-342900" algn="just" defTabSz="51018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i="0" u="none" strike="noStrike" kern="1200" cap="none" spc="0" normalizeH="0" baseline="0" noProof="0" dirty="0">
              <a:ln>
                <a:noFill/>
              </a:ln>
              <a:solidFill>
                <a:prstClr val="black"/>
              </a:solidFill>
              <a:effectLst/>
              <a:uLnTx/>
              <a:uFillTx/>
              <a:latin typeface="Century Gothic" panose="020B0502020202020204" pitchFamily="34" charset="0"/>
              <a:ea typeface="+mn-ea"/>
              <a:cs typeface="Century Gothic"/>
            </a:endParaRPr>
          </a:p>
          <a:p>
            <a:pPr marL="342900" marR="0" lvl="0" indent="-342900" algn="just" defTabSz="510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0" u="none" strike="noStrike" kern="0" cap="none" spc="0" normalizeH="0" baseline="0" noProof="0" dirty="0">
                <a:ln>
                  <a:noFill/>
                </a:ln>
                <a:solidFill>
                  <a:srgbClr val="5E7237"/>
                </a:solidFill>
                <a:effectLst/>
                <a:uLnTx/>
                <a:uFillTx/>
                <a:latin typeface="Century Gothic"/>
                <a:ea typeface="+mn-ea"/>
                <a:cs typeface="+mn-cs"/>
              </a:rPr>
              <a:t>Boost Communication Efforts</a:t>
            </a:r>
          </a:p>
          <a:p>
            <a:pPr marL="342900" marR="0" lvl="0" indent="-342900" algn="l" defTabSz="51018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9BBB59">
                  <a:lumMod val="50000"/>
                </a:srgbClr>
              </a:solidFill>
              <a:effectLst/>
              <a:uLnTx/>
              <a:uFillTx/>
              <a:latin typeface="Century Gothic" panose="020B0502020202020204" pitchFamily="34" charset="0"/>
              <a:ea typeface="+mn-ea"/>
              <a:cs typeface="Century Gothic"/>
            </a:endParaRPr>
          </a:p>
          <a:p>
            <a:pPr marL="0" marR="0" lvl="0" indent="0" algn="l" defTabSz="51018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42011"/>
              </a:solidFill>
              <a:effectLst/>
              <a:uLnTx/>
              <a:uFillTx/>
              <a:latin typeface="Century Gothic"/>
              <a:ea typeface="+mn-ea"/>
              <a:cs typeface="Century Gothic"/>
            </a:endParaRPr>
          </a:p>
        </p:txBody>
      </p:sp>
      <p:sp>
        <p:nvSpPr>
          <p:cNvPr id="9" name="TextBox 8">
            <a:extLst>
              <a:ext uri="{FF2B5EF4-FFF2-40B4-BE49-F238E27FC236}">
                <a16:creationId xmlns:a16="http://schemas.microsoft.com/office/drawing/2014/main" id="{1F25FB32-6499-4AFD-930B-8A747B53D68F}"/>
              </a:ext>
            </a:extLst>
          </p:cNvPr>
          <p:cNvSpPr txBox="1"/>
          <p:nvPr/>
        </p:nvSpPr>
        <p:spPr>
          <a:xfrm>
            <a:off x="361402" y="6886091"/>
            <a:ext cx="8415484" cy="276999"/>
          </a:xfrm>
          <a:prstGeom prst="rect">
            <a:avLst/>
          </a:prstGeom>
          <a:noFill/>
        </p:spPr>
        <p:txBody>
          <a:bodyPr wrap="square" rtlCol="0">
            <a:spAutoFit/>
          </a:bodyPr>
          <a:lstStyle/>
          <a:p>
            <a:r>
              <a:rPr lang="en-US" sz="1200" dirty="0">
                <a:solidFill>
                  <a:schemeClr val="bg1"/>
                </a:solidFill>
                <a:latin typeface="Century Gothic"/>
                <a:cs typeface="Century Gothic"/>
              </a:rPr>
              <a:t>McCordsville  |  Market Analysis  |  January 2019 </a:t>
            </a:r>
          </a:p>
        </p:txBody>
      </p:sp>
    </p:spTree>
    <p:extLst>
      <p:ext uri="{BB962C8B-B14F-4D97-AF65-F5344CB8AC3E}">
        <p14:creationId xmlns:p14="http://schemas.microsoft.com/office/powerpoint/2010/main" val="3884444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TotalTime>
  <Words>3232</Words>
  <Application>Microsoft Office PowerPoint</Application>
  <PresentationFormat>Custom</PresentationFormat>
  <Paragraphs>508</Paragraphs>
  <Slides>33</Slides>
  <Notes>21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33</vt:i4>
      </vt:variant>
    </vt:vector>
  </HeadingPairs>
  <TitlesOfParts>
    <vt:vector size="38" baseType="lpstr">
      <vt:lpstr>Arial</vt:lpstr>
      <vt:lpstr>Calibri</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MARKET AREA CHARACTERISTICS</vt:lpstr>
      <vt:lpstr>PowerPoint Presentation</vt:lpstr>
      <vt:lpstr>PowerPoint Presentation</vt:lpstr>
      <vt:lpstr>PowerPoint Presentation</vt:lpstr>
      <vt:lpstr>RETAIL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Sundae Rye Studio,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Brock</dc:creator>
  <cp:lastModifiedBy> </cp:lastModifiedBy>
  <cp:revision>214</cp:revision>
  <cp:lastPrinted>2018-10-18T14:28:45Z</cp:lastPrinted>
  <dcterms:created xsi:type="dcterms:W3CDTF">2018-08-24T23:51:44Z</dcterms:created>
  <dcterms:modified xsi:type="dcterms:W3CDTF">2019-01-02T20:19:13Z</dcterms:modified>
</cp:coreProperties>
</file>