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66" r:id="rId6"/>
    <p:sldId id="272" r:id="rId7"/>
    <p:sldId id="259" r:id="rId8"/>
    <p:sldId id="273" r:id="rId9"/>
    <p:sldId id="260" r:id="rId10"/>
    <p:sldId id="285" r:id="rId11"/>
    <p:sldId id="288" r:id="rId12"/>
    <p:sldId id="290" r:id="rId13"/>
    <p:sldId id="289" r:id="rId14"/>
    <p:sldId id="291" r:id="rId15"/>
    <p:sldId id="295" r:id="rId16"/>
    <p:sldId id="293" r:id="rId17"/>
    <p:sldId id="286" r:id="rId18"/>
    <p:sldId id="296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339"/>
    <a:srgbClr val="57875F"/>
    <a:srgbClr val="CD1C22"/>
    <a:srgbClr val="A31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3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Document 54">
            <a:extLst>
              <a:ext uri="{FF2B5EF4-FFF2-40B4-BE49-F238E27FC236}">
                <a16:creationId xmlns:a16="http://schemas.microsoft.com/office/drawing/2014/main" id="{98FEC2D8-4726-4430-B219-73B06F713801}"/>
              </a:ext>
            </a:extLst>
          </p:cNvPr>
          <p:cNvSpPr/>
          <p:nvPr/>
        </p:nvSpPr>
        <p:spPr>
          <a:xfrm>
            <a:off x="0" y="0"/>
            <a:ext cx="12192000" cy="4927600"/>
          </a:xfrm>
          <a:prstGeom prst="flowChart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E5AB29-BE88-45AF-B360-0B6CA6A00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10" y="5339751"/>
            <a:ext cx="3457993" cy="105051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5EE88C3-5CA2-420C-9A09-94EEB2853F8C}"/>
              </a:ext>
            </a:extLst>
          </p:cNvPr>
          <p:cNvSpPr txBox="1"/>
          <p:nvPr/>
        </p:nvSpPr>
        <p:spPr>
          <a:xfrm>
            <a:off x="-101600" y="3716000"/>
            <a:ext cx="5882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January 12,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FF17C-469D-4604-90C5-BD518FDA0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2" r="6198"/>
          <a:stretch/>
        </p:blipFill>
        <p:spPr>
          <a:xfrm>
            <a:off x="100907" y="99443"/>
            <a:ext cx="5411373" cy="204336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F361397-4680-46EF-98B2-96244C249EEE}"/>
              </a:ext>
            </a:extLst>
          </p:cNvPr>
          <p:cNvSpPr txBox="1"/>
          <p:nvPr/>
        </p:nvSpPr>
        <p:spPr>
          <a:xfrm>
            <a:off x="6488597" y="1392534"/>
            <a:ext cx="5882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BOT Statute </a:t>
            </a:r>
          </a:p>
          <a:p>
            <a:pPr algn="ctr"/>
            <a:r>
              <a:rPr lang="en-US" sz="6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IC 5-23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B58309-5967-46F1-B764-1D688D9DB573}"/>
              </a:ext>
            </a:extLst>
          </p:cNvPr>
          <p:cNvSpPr txBox="1"/>
          <p:nvPr/>
        </p:nvSpPr>
        <p:spPr>
          <a:xfrm>
            <a:off x="732286" y="5212243"/>
            <a:ext cx="4900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McCordsville</a:t>
            </a:r>
            <a:r>
              <a:rPr lang="en-US" sz="4000" b="1" dirty="0"/>
              <a:t> Town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084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Build-Operate-Transfer Process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666AAA-3EA4-4346-96A6-0CB9C11FDA73}"/>
              </a:ext>
            </a:extLst>
          </p:cNvPr>
          <p:cNvSpPr txBox="1"/>
          <p:nvPr/>
        </p:nvSpPr>
        <p:spPr>
          <a:xfrm>
            <a:off x="1041404" y="1957071"/>
            <a:ext cx="599757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of government (UG)</a:t>
            </a: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releases a request for proposals/qualifications for the financing, design, and construction of the project.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qualified team is selected. 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selected respondent enters into a scoping period whereby they must deliver a schematic design, guaranteed financing terms, and a budget.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16584-1FF1-442B-946C-41B2D88FFF5F}"/>
              </a:ext>
            </a:extLst>
          </p:cNvPr>
          <p:cNvSpPr txBox="1">
            <a:spLocks/>
          </p:cNvSpPr>
          <p:nvPr/>
        </p:nvSpPr>
        <p:spPr>
          <a:xfrm>
            <a:off x="2072640" y="733113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BOT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2CAD9-4E64-4678-88DD-0FC3AC4DB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9" t="13794" r="17035"/>
          <a:stretch/>
        </p:blipFill>
        <p:spPr>
          <a:xfrm>
            <a:off x="7746410" y="2105252"/>
            <a:ext cx="4065447" cy="3427734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AE088E-59BE-4030-89F0-BFE11CB5097F}"/>
              </a:ext>
            </a:extLst>
          </p:cNvPr>
          <p:cNvSpPr txBox="1"/>
          <p:nvPr/>
        </p:nvSpPr>
        <p:spPr>
          <a:xfrm>
            <a:off x="7664694" y="5542667"/>
            <a:ext cx="42851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Representative Wastewater Treatment Plant Project</a:t>
            </a:r>
          </a:p>
        </p:txBody>
      </p:sp>
    </p:spTree>
    <p:extLst>
      <p:ext uri="{BB962C8B-B14F-4D97-AF65-F5344CB8AC3E}">
        <p14:creationId xmlns:p14="http://schemas.microsoft.com/office/powerpoint/2010/main" val="24270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Build-Operate-Transfer Process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503F3A-E9B1-473C-8C20-D82A625BE79F}"/>
              </a:ext>
            </a:extLst>
          </p:cNvPr>
          <p:cNvSpPr txBox="1"/>
          <p:nvPr/>
        </p:nvSpPr>
        <p:spPr>
          <a:xfrm>
            <a:off x="5853875" y="2227528"/>
            <a:ext cx="6096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+mj-lt"/>
              <a:buAutoNum type="alphaLcPeriod" startAt="4"/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UG votes to move forward with the project </a:t>
            </a:r>
            <a:r>
              <a:rPr lang="en-US" sz="2400" b="1" i="1" u="sng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upon receiving satisfactory design, financing terms, and budget.   </a:t>
            </a: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deliverables are not satisfactory, then the RFPQ process can be cancelled.  </a:t>
            </a: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deliverables are satisfactory, then financing is closed and construction begins. 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3BBE4A-A29C-459A-BD5B-DC8C146BF0E3}"/>
              </a:ext>
            </a:extLst>
          </p:cNvPr>
          <p:cNvSpPr txBox="1">
            <a:spLocks/>
          </p:cNvSpPr>
          <p:nvPr/>
        </p:nvSpPr>
        <p:spPr>
          <a:xfrm>
            <a:off x="2072640" y="733113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BOT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46DD1-4FCE-4534-B151-783443D99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26" y="2376577"/>
            <a:ext cx="4922548" cy="2922763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D506A0-C6AE-4112-B5C8-D4115DF520AE}"/>
              </a:ext>
            </a:extLst>
          </p:cNvPr>
          <p:cNvSpPr txBox="1"/>
          <p:nvPr/>
        </p:nvSpPr>
        <p:spPr>
          <a:xfrm>
            <a:off x="428625" y="5395358"/>
            <a:ext cx="39235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Representative Round-a-bout Project</a:t>
            </a:r>
          </a:p>
        </p:txBody>
      </p:sp>
    </p:spTree>
    <p:extLst>
      <p:ext uri="{BB962C8B-B14F-4D97-AF65-F5344CB8AC3E}">
        <p14:creationId xmlns:p14="http://schemas.microsoft.com/office/powerpoint/2010/main" val="32947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Build – Operate – Transfer (BOT)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FD14E-3031-4AA2-8CC1-CDF1E0C9C554}"/>
              </a:ext>
            </a:extLst>
          </p:cNvPr>
          <p:cNvSpPr/>
          <p:nvPr/>
        </p:nvSpPr>
        <p:spPr>
          <a:xfrm>
            <a:off x="1071422" y="1698883"/>
            <a:ext cx="10850413" cy="4394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Roboto"/>
              </a:rPr>
              <a:t>Advantages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Flexibility – Indiana statute is very broad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Project is privately developed, so construction risk shifts to BOT developer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Efficient execution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Direct negotiations with the developer</a:t>
            </a:r>
          </a:p>
          <a:p>
            <a:pPr marL="796925" lvl="2" indent="-339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Reduced costs (money goes further)</a:t>
            </a:r>
          </a:p>
          <a:p>
            <a:pPr marL="796925" lvl="2" indent="-3397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Reduced timeline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76AF94-D827-47C6-A796-D6E4E09A567A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FA24211D-D3DE-4115-91A8-0527CF345F00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89D6A-93A5-41D5-8A22-8C47916B6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Build – Operate – Transfer (BOT)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FD14E-3031-4AA2-8CC1-CDF1E0C9C554}"/>
              </a:ext>
            </a:extLst>
          </p:cNvPr>
          <p:cNvSpPr/>
          <p:nvPr/>
        </p:nvSpPr>
        <p:spPr>
          <a:xfrm>
            <a:off x="1071422" y="1698883"/>
            <a:ext cx="10850413" cy="350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Roboto"/>
              </a:rPr>
              <a:t>Disadvantages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Limited bidder pool – but growing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Historical rationale tied to politics (no longer true)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Not well understood by the legal and financial community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Lack of integration with “Bond Portfolio”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Rogue Developers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76AF94-D827-47C6-A796-D6E4E09A567A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0" name="Flowchart: Document 19">
              <a:extLst>
                <a:ext uri="{FF2B5EF4-FFF2-40B4-BE49-F238E27FC236}">
                  <a16:creationId xmlns:a16="http://schemas.microsoft.com/office/drawing/2014/main" id="{FA24211D-D3DE-4115-91A8-0527CF345F00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89D6A-93A5-41D5-8A22-8C47916B6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Examples and Anecdotes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42B16-A98E-4DBA-B24A-76B6BB7CB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" t="5288" r="6248" b="3409"/>
          <a:stretch/>
        </p:blipFill>
        <p:spPr>
          <a:xfrm>
            <a:off x="742950" y="2116034"/>
            <a:ext cx="6996419" cy="328281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FB50FE-D0A2-4C9B-9916-B5464C1C5F31}"/>
              </a:ext>
            </a:extLst>
          </p:cNvPr>
          <p:cNvSpPr txBox="1"/>
          <p:nvPr/>
        </p:nvSpPr>
        <p:spPr>
          <a:xfrm>
            <a:off x="-288036" y="5605411"/>
            <a:ext cx="588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MADE@Plainfield</a:t>
            </a:r>
            <a:r>
              <a:rPr lang="en-US" sz="1600" dirty="0"/>
              <a:t> Higher Education Building - BOT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401E143-F2A4-4C07-88F9-77AD977FFC6D}"/>
              </a:ext>
            </a:extLst>
          </p:cNvPr>
          <p:cNvSpPr/>
          <p:nvPr/>
        </p:nvSpPr>
        <p:spPr>
          <a:xfrm>
            <a:off x="8313691" y="1889117"/>
            <a:ext cx="4510638" cy="324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$35MM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100k+ SF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Town of Plainfield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Ivy Tech/Vincennes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Plainfield Schools</a:t>
            </a:r>
          </a:p>
        </p:txBody>
      </p:sp>
    </p:spTree>
    <p:extLst>
      <p:ext uri="{BB962C8B-B14F-4D97-AF65-F5344CB8AC3E}">
        <p14:creationId xmlns:p14="http://schemas.microsoft.com/office/powerpoint/2010/main" val="13075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Examples and Anecdotes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B50FE-D0A2-4C9B-9916-B5464C1C5F31}"/>
              </a:ext>
            </a:extLst>
          </p:cNvPr>
          <p:cNvSpPr txBox="1"/>
          <p:nvPr/>
        </p:nvSpPr>
        <p:spPr>
          <a:xfrm>
            <a:off x="346278" y="5342785"/>
            <a:ext cx="588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Speedway Town Hall and Police Headquarters - BOT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401E143-F2A4-4C07-88F9-77AD977FFC6D}"/>
              </a:ext>
            </a:extLst>
          </p:cNvPr>
          <p:cNvSpPr/>
          <p:nvPr/>
        </p:nvSpPr>
        <p:spPr>
          <a:xfrm>
            <a:off x="7973223" y="1889117"/>
            <a:ext cx="4510638" cy="388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$7MM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35k+ SF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Town of Speedway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Town/Police/Schools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Roboto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1946A-EA7A-49FE-AA4F-4374C4744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7" t="4354" r="2321" b="11610"/>
          <a:stretch/>
        </p:blipFill>
        <p:spPr>
          <a:xfrm>
            <a:off x="1021403" y="1889117"/>
            <a:ext cx="6517532" cy="3381573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4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Examples and Anecdotes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85E240-6DC5-4593-89C1-A33413222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25"/>
          <a:stretch/>
        </p:blipFill>
        <p:spPr>
          <a:xfrm>
            <a:off x="9380106" y="1834969"/>
            <a:ext cx="2066723" cy="1803997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4AE42-DA34-45CC-9F84-F5719D8A7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59" y="1529567"/>
            <a:ext cx="2060627" cy="2109399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954B8A-0EB9-41A4-B31A-967E6FEB9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96" y="3803441"/>
            <a:ext cx="2066723" cy="211549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AA594F-14D3-4B51-A89C-C7F4C2F83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526" y="3803441"/>
            <a:ext cx="2835011" cy="154041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52F89C8-1EC6-481E-898F-94272A7C3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763" y="2029298"/>
            <a:ext cx="2536666" cy="160966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FCE0412-C090-44A7-A832-5E09B2188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5323" y="1783967"/>
            <a:ext cx="2901459" cy="1854999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6489526-1A9B-4287-A4B7-370DC4F2E8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292" y="3803441"/>
            <a:ext cx="2979297" cy="167602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13A57CC-2178-497F-A752-6FDE368782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143" y="3803440"/>
            <a:ext cx="2874347" cy="1803997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6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The Agenda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3678CCE-E4C8-49F5-8D71-20F907487E98}"/>
              </a:ext>
            </a:extLst>
          </p:cNvPr>
          <p:cNvSpPr/>
          <p:nvPr/>
        </p:nvSpPr>
        <p:spPr>
          <a:xfrm>
            <a:off x="964964" y="1799093"/>
            <a:ext cx="5990413" cy="489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BOT Overview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Project Delivery Methods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Simple BOT Explanation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The BOT Process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Pros / Cons of the BOT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Examples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Roboto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04FD56-539D-4A44-89F4-1F5184BE5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96" r="8297"/>
          <a:stretch/>
        </p:blipFill>
        <p:spPr>
          <a:xfrm>
            <a:off x="6250581" y="1342235"/>
            <a:ext cx="5219821" cy="4903554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34E720-4BF5-4103-933E-F40CB1827B92}"/>
              </a:ext>
            </a:extLst>
          </p:cNvPr>
          <p:cNvSpPr txBox="1"/>
          <p:nvPr/>
        </p:nvSpPr>
        <p:spPr>
          <a:xfrm>
            <a:off x="6169914" y="6088385"/>
            <a:ext cx="5888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Yorktown Town Hall - BOT</a:t>
            </a:r>
          </a:p>
        </p:txBody>
      </p:sp>
    </p:spTree>
    <p:extLst>
      <p:ext uri="{BB962C8B-B14F-4D97-AF65-F5344CB8AC3E}">
        <p14:creationId xmlns:p14="http://schemas.microsoft.com/office/powerpoint/2010/main" val="19292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A2117C-95A8-4CAE-8122-B909CADA5348}"/>
              </a:ext>
            </a:extLst>
          </p:cNvPr>
          <p:cNvCxnSpPr>
            <a:cxnSpLocks/>
          </p:cNvCxnSpPr>
          <p:nvPr/>
        </p:nvCxnSpPr>
        <p:spPr>
          <a:xfrm flipH="1">
            <a:off x="9201151" y="2773810"/>
            <a:ext cx="3016" cy="56725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E36469-0F94-4E6C-91F6-55ECD2074AC6}"/>
              </a:ext>
            </a:extLst>
          </p:cNvPr>
          <p:cNvCxnSpPr>
            <a:cxnSpLocks/>
          </p:cNvCxnSpPr>
          <p:nvPr/>
        </p:nvCxnSpPr>
        <p:spPr>
          <a:xfrm>
            <a:off x="9566910" y="4521200"/>
            <a:ext cx="0" cy="12509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78873-3C16-49EB-B542-89D0932AC001}"/>
              </a:ext>
            </a:extLst>
          </p:cNvPr>
          <p:cNvSpPr/>
          <p:nvPr/>
        </p:nvSpPr>
        <p:spPr>
          <a:xfrm>
            <a:off x="8246110" y="1821786"/>
            <a:ext cx="1920240" cy="1016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04158-8AE7-4C37-A3A7-D61E27216249}"/>
              </a:ext>
            </a:extLst>
          </p:cNvPr>
          <p:cNvSpPr/>
          <p:nvPr/>
        </p:nvSpPr>
        <p:spPr>
          <a:xfrm>
            <a:off x="7118350" y="3982720"/>
            <a:ext cx="1920240" cy="707886"/>
          </a:xfrm>
          <a:prstGeom prst="rect">
            <a:avLst/>
          </a:prstGeom>
          <a:solidFill>
            <a:srgbClr val="5787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C80561-51D7-4546-B50D-AF99F4151385}"/>
              </a:ext>
            </a:extLst>
          </p:cNvPr>
          <p:cNvSpPr/>
          <p:nvPr/>
        </p:nvSpPr>
        <p:spPr>
          <a:xfrm>
            <a:off x="9394192" y="3982720"/>
            <a:ext cx="192024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4D2B39-4448-4FB5-92B3-C36394A26DAB}"/>
              </a:ext>
            </a:extLst>
          </p:cNvPr>
          <p:cNvCxnSpPr/>
          <p:nvPr/>
        </p:nvCxnSpPr>
        <p:spPr>
          <a:xfrm>
            <a:off x="8469630" y="3681066"/>
            <a:ext cx="0" cy="3016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8A4D05-5280-48FA-A664-DED5CBE5AD59}"/>
              </a:ext>
            </a:extLst>
          </p:cNvPr>
          <p:cNvCxnSpPr/>
          <p:nvPr/>
        </p:nvCxnSpPr>
        <p:spPr>
          <a:xfrm>
            <a:off x="9963150" y="3681066"/>
            <a:ext cx="0" cy="3016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D78955-6FDC-4059-9B2E-762BF5D52915}"/>
              </a:ext>
            </a:extLst>
          </p:cNvPr>
          <p:cNvSpPr txBox="1"/>
          <p:nvPr/>
        </p:nvSpPr>
        <p:spPr>
          <a:xfrm>
            <a:off x="7382515" y="4022870"/>
            <a:ext cx="129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Design 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B84B8F-09DB-446C-AFB0-3087FA853D11}"/>
              </a:ext>
            </a:extLst>
          </p:cNvPr>
          <p:cNvSpPr txBox="1"/>
          <p:nvPr/>
        </p:nvSpPr>
        <p:spPr>
          <a:xfrm>
            <a:off x="9465314" y="4022870"/>
            <a:ext cx="177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Construction Manager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CEB8DC-6DF0-450C-958F-94E91B57117D}"/>
              </a:ext>
            </a:extLst>
          </p:cNvPr>
          <p:cNvCxnSpPr/>
          <p:nvPr/>
        </p:nvCxnSpPr>
        <p:spPr>
          <a:xfrm>
            <a:off x="7291070" y="4669201"/>
            <a:ext cx="0" cy="15588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F2F449-5E65-47B4-814C-CF1D811DC611}"/>
              </a:ext>
            </a:extLst>
          </p:cNvPr>
          <p:cNvSpPr txBox="1"/>
          <p:nvPr/>
        </p:nvSpPr>
        <p:spPr>
          <a:xfrm>
            <a:off x="7336804" y="4814678"/>
            <a:ext cx="1656052" cy="140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Architect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Structural Eng.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Civil Eng.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Landscape Arch.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Planner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68130-04D0-44A8-B30C-AD8FAC685BF5}"/>
              </a:ext>
            </a:extLst>
          </p:cNvPr>
          <p:cNvSpPr txBox="1"/>
          <p:nvPr/>
        </p:nvSpPr>
        <p:spPr>
          <a:xfrm>
            <a:off x="9627896" y="4814678"/>
            <a:ext cx="1656052" cy="9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General Contractor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Primes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Subs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Etc.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53EEE-F243-4D7E-97D1-552D3631DD82}"/>
              </a:ext>
            </a:extLst>
          </p:cNvPr>
          <p:cNvSpPr/>
          <p:nvPr/>
        </p:nvSpPr>
        <p:spPr>
          <a:xfrm>
            <a:off x="7697470" y="3037840"/>
            <a:ext cx="3017520" cy="7078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24F75-35A5-4928-BDA1-6C8533921A1D}"/>
              </a:ext>
            </a:extLst>
          </p:cNvPr>
          <p:cNvSpPr txBox="1"/>
          <p:nvPr/>
        </p:nvSpPr>
        <p:spPr>
          <a:xfrm>
            <a:off x="7697470" y="3087224"/>
            <a:ext cx="301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Developer</a:t>
            </a:r>
          </a:p>
          <a:p>
            <a:pPr algn="ctr"/>
            <a:r>
              <a:rPr lang="en-US" sz="1200" b="1" dirty="0"/>
              <a:t>(Finance, Design, Construct)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52CE0F-FF33-470C-9AA4-D80246CDC543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30A8637-4B81-4220-98D7-8E5668241758}"/>
              </a:ext>
            </a:extLst>
          </p:cNvPr>
          <p:cNvSpPr txBox="1"/>
          <p:nvPr/>
        </p:nvSpPr>
        <p:spPr>
          <a:xfrm>
            <a:off x="8555994" y="1922156"/>
            <a:ext cx="129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City or 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D92D11-3ED5-4EA5-B53B-E4561FA6680C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Build – Operate – Transfer (BOT))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1DA2AF-6F2F-4482-8BA3-1D669D559C54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36" name="Flowchart: Document 35">
              <a:extLst>
                <a:ext uri="{FF2B5EF4-FFF2-40B4-BE49-F238E27FC236}">
                  <a16:creationId xmlns:a16="http://schemas.microsoft.com/office/drawing/2014/main" id="{56C82C05-156F-474B-8627-724F78E85835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BAD1313-5310-4E95-92B0-4FE70FEA9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A31493E-3CE5-41E8-8A93-3EA634839BDC}"/>
              </a:ext>
            </a:extLst>
          </p:cNvPr>
          <p:cNvSpPr/>
          <p:nvPr/>
        </p:nvSpPr>
        <p:spPr>
          <a:xfrm>
            <a:off x="708895" y="1758908"/>
            <a:ext cx="5990413" cy="484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Utilizes Indiana Statute 5-23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Owner contracts with a “developer” to                build, operate, and transfer the project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Can be delivered by a lump sum                  payment or long-term financing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Roboto"/>
              </a:rPr>
              <a:t>BOT allows for design, construction, operation, management, maintenance, and securing financing of the cost of a public facility to be partially or entirely the responsibility of the operator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25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987EE-37E9-4875-99CB-D952B8531997}"/>
              </a:ext>
            </a:extLst>
          </p:cNvPr>
          <p:cNvSpPr/>
          <p:nvPr/>
        </p:nvSpPr>
        <p:spPr>
          <a:xfrm>
            <a:off x="2464129" y="1435118"/>
            <a:ext cx="9485745" cy="5827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Design – Bid – Build (DBB)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Construction Manager Agency (</a:t>
            </a:r>
            <a:r>
              <a:rPr lang="en-US" sz="2800" dirty="0" err="1">
                <a:latin typeface="Roboto"/>
              </a:rPr>
              <a:t>CMa</a:t>
            </a:r>
            <a:r>
              <a:rPr lang="en-US" sz="2800" dirty="0">
                <a:latin typeface="Roboto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Design – Build (DB)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Construction Manager as Constructor (</a:t>
            </a:r>
            <a:r>
              <a:rPr lang="en-US" sz="2800" dirty="0" err="1">
                <a:latin typeface="Roboto"/>
              </a:rPr>
              <a:t>CMc</a:t>
            </a:r>
            <a:r>
              <a:rPr lang="en-US" sz="2800" dirty="0">
                <a:latin typeface="Roboto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Build – Operate – Transfer (BOT)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Guaranteed Energy Savings Contract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Integrated Project Delivery (IPD)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Roboto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71C8B5-D89C-4D63-8183-D5AA8DEC87AD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D1F65D-4B01-4847-86C1-8EA488833EF6}"/>
              </a:ext>
            </a:extLst>
          </p:cNvPr>
          <p:cNvSpPr txBox="1"/>
          <p:nvPr/>
        </p:nvSpPr>
        <p:spPr>
          <a:xfrm>
            <a:off x="6484690" y="345336"/>
            <a:ext cx="5465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Available Public Delivery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4CD3B2-0F83-48AB-9AE2-3440085CBD10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10" name="Flowchart: Document 9">
              <a:extLst>
                <a:ext uri="{FF2B5EF4-FFF2-40B4-BE49-F238E27FC236}">
                  <a16:creationId xmlns:a16="http://schemas.microsoft.com/office/drawing/2014/main" id="{2E271F2A-DDEA-4392-8473-C8511CD932E8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E43C3F-5EE9-4879-AAA4-4935C508A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4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987EE-37E9-4875-99CB-D952B8531997}"/>
              </a:ext>
            </a:extLst>
          </p:cNvPr>
          <p:cNvSpPr/>
          <p:nvPr/>
        </p:nvSpPr>
        <p:spPr>
          <a:xfrm>
            <a:off x="1025015" y="2018039"/>
            <a:ext cx="10097192" cy="369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Roboto"/>
              </a:rPr>
              <a:t>A </a:t>
            </a:r>
            <a:r>
              <a:rPr lang="en-US" sz="3200" b="1" i="1" dirty="0">
                <a:latin typeface="Roboto"/>
              </a:rPr>
              <a:t>project delivery method</a:t>
            </a:r>
            <a:r>
              <a:rPr lang="en-US" sz="3200" dirty="0">
                <a:latin typeface="Roboto"/>
              </a:rPr>
              <a:t> is a system used by an agency or owner for organizing and financing design, construction, operations, and maintenance services for a structure or facility by entering into legal agreements with one or more entities or parties.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0F6D30-1A47-4BE7-A5B9-0413D32D6540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DFA0CC-92EF-48A9-8D3A-970AA42412EE}"/>
              </a:ext>
            </a:extLst>
          </p:cNvPr>
          <p:cNvSpPr txBox="1"/>
          <p:nvPr/>
        </p:nvSpPr>
        <p:spPr>
          <a:xfrm>
            <a:off x="7802881" y="345336"/>
            <a:ext cx="414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Project Delivery Method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BAF78B-56DD-4EB2-9FA7-88C29AA7674C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98DE27C0-DE36-4BA7-BA34-AED72AFCF405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A5B6F30-768B-41B2-83C1-AA045DB28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1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987EE-37E9-4875-99CB-D952B8531997}"/>
              </a:ext>
            </a:extLst>
          </p:cNvPr>
          <p:cNvSpPr/>
          <p:nvPr/>
        </p:nvSpPr>
        <p:spPr>
          <a:xfrm>
            <a:off x="1442487" y="1894963"/>
            <a:ext cx="9485745" cy="516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boto"/>
              </a:rPr>
              <a:t>Cost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boto"/>
              </a:rPr>
              <a:t>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boto"/>
              </a:rPr>
              <a:t>Financing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boto"/>
              </a:rPr>
              <a:t>Risk Allocation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Roboto"/>
              </a:rPr>
              <a:t>Control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Roboto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i="1" dirty="0"/>
          </a:p>
        </p:txBody>
      </p:sp>
      <p:pic>
        <p:nvPicPr>
          <p:cNvPr id="4" name="Picture 2" descr="Image result for risk liability">
            <a:extLst>
              <a:ext uri="{FF2B5EF4-FFF2-40B4-BE49-F238E27FC236}">
                <a16:creationId xmlns:a16="http://schemas.microsoft.com/office/drawing/2014/main" id="{BF01D58B-D893-438B-8E1B-1AF69645B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7"/>
          <a:stretch/>
        </p:blipFill>
        <p:spPr bwMode="auto">
          <a:xfrm>
            <a:off x="5483260" y="1430435"/>
            <a:ext cx="5160055" cy="42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2BFAD1-E8A6-403D-8453-FF68EA6827E9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A331DA-2B89-4674-961F-2448FD2EE68C}"/>
              </a:ext>
            </a:extLst>
          </p:cNvPr>
          <p:cNvSpPr txBox="1"/>
          <p:nvPr/>
        </p:nvSpPr>
        <p:spPr>
          <a:xfrm>
            <a:off x="8543925" y="345336"/>
            <a:ext cx="340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PDM Considerations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8312B-5410-4B0E-833B-F07036030FEA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7AABD08B-2DFC-4E7C-AA73-BB175DF430A9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D46F2F0-AA87-49B3-A98B-3CBB131D1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5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Evolution of BOT and IC 5-23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34A83AE-7EA9-4319-8F95-D5354B424E76}"/>
              </a:ext>
            </a:extLst>
          </p:cNvPr>
          <p:cNvSpPr/>
          <p:nvPr/>
        </p:nvSpPr>
        <p:spPr>
          <a:xfrm>
            <a:off x="1526796" y="1814496"/>
            <a:ext cx="9485745" cy="453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Originally enacted decades ago for larger projects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Now used as project delivery for local projects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Various changes in use over the years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May or may not include long-term financing mechanism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Roboto"/>
              </a:rPr>
              <a:t>May or may not include operation of asset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Roboto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124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Design – Bid – Build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783313C-53B8-4F2D-B60F-B4D66E726A5D}"/>
              </a:ext>
            </a:extLst>
          </p:cNvPr>
          <p:cNvSpPr txBox="1">
            <a:spLocks/>
          </p:cNvSpPr>
          <p:nvPr/>
        </p:nvSpPr>
        <p:spPr>
          <a:xfrm>
            <a:off x="1137071" y="115091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Design-Bid-Build (DBB)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7EAE6-107B-4D03-B4EA-3CBFD92937BC}"/>
              </a:ext>
            </a:extLst>
          </p:cNvPr>
          <p:cNvCxnSpPr>
            <a:cxnSpLocks/>
          </p:cNvCxnSpPr>
          <p:nvPr/>
        </p:nvCxnSpPr>
        <p:spPr>
          <a:xfrm>
            <a:off x="10422597" y="2939630"/>
            <a:ext cx="0" cy="1666110"/>
          </a:xfrm>
          <a:prstGeom prst="line">
            <a:avLst/>
          </a:prstGeom>
          <a:noFill/>
          <a:ln w="31750" cap="flat" cmpd="sng" algn="in">
            <a:solidFill>
              <a:srgbClr val="0F6FC6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4FF408-8FA5-464E-A98F-CB06D6508AAD}"/>
              </a:ext>
            </a:extLst>
          </p:cNvPr>
          <p:cNvCxnSpPr/>
          <p:nvPr/>
        </p:nvCxnSpPr>
        <p:spPr>
          <a:xfrm>
            <a:off x="7780997" y="3961261"/>
            <a:ext cx="0" cy="1558879"/>
          </a:xfrm>
          <a:prstGeom prst="line">
            <a:avLst/>
          </a:prstGeom>
          <a:noFill/>
          <a:ln w="31750" cap="flat" cmpd="sng" algn="in">
            <a:solidFill>
              <a:srgbClr val="0F6FC6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071DD-D779-40EF-9580-640CE616F2BC}"/>
              </a:ext>
            </a:extLst>
          </p:cNvPr>
          <p:cNvCxnSpPr>
            <a:cxnSpLocks/>
          </p:cNvCxnSpPr>
          <p:nvPr/>
        </p:nvCxnSpPr>
        <p:spPr>
          <a:xfrm>
            <a:off x="10056837" y="5261740"/>
            <a:ext cx="0" cy="1324583"/>
          </a:xfrm>
          <a:prstGeom prst="line">
            <a:avLst/>
          </a:prstGeom>
          <a:noFill/>
          <a:ln w="31750" cap="flat" cmpd="sng" algn="in">
            <a:solidFill>
              <a:srgbClr val="0F6FC6"/>
            </a:solidFill>
            <a:prstDash val="soli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8BBBE-528C-421A-929C-E23308B9E37C}"/>
              </a:ext>
            </a:extLst>
          </p:cNvPr>
          <p:cNvSpPr/>
          <p:nvPr/>
        </p:nvSpPr>
        <p:spPr>
          <a:xfrm>
            <a:off x="8736037" y="1957126"/>
            <a:ext cx="1920240" cy="1016000"/>
          </a:xfrm>
          <a:prstGeom prst="rect">
            <a:avLst/>
          </a:prstGeom>
          <a:solidFill>
            <a:srgbClr val="0070C0"/>
          </a:solidFill>
          <a:ln w="34925" cap="flat" cmpd="sng" algn="in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0708-5F3E-4762-AA6D-54D71BD667FB}"/>
              </a:ext>
            </a:extLst>
          </p:cNvPr>
          <p:cNvSpPr/>
          <p:nvPr/>
        </p:nvSpPr>
        <p:spPr>
          <a:xfrm>
            <a:off x="7608277" y="3274780"/>
            <a:ext cx="1920240" cy="707886"/>
          </a:xfrm>
          <a:prstGeom prst="rect">
            <a:avLst/>
          </a:prstGeom>
          <a:solidFill>
            <a:srgbClr val="57875F"/>
          </a:solidFill>
          <a:ln w="19050" cap="flat" cmpd="sng" algn="in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1B0E5F-91FF-45CB-B541-0B26C496B6CA}"/>
              </a:ext>
            </a:extLst>
          </p:cNvPr>
          <p:cNvSpPr/>
          <p:nvPr/>
        </p:nvSpPr>
        <p:spPr>
          <a:xfrm>
            <a:off x="9853639" y="4575260"/>
            <a:ext cx="1920240" cy="707886"/>
          </a:xfrm>
          <a:prstGeom prst="rect">
            <a:avLst/>
          </a:prstGeom>
          <a:solidFill>
            <a:srgbClr val="A88000"/>
          </a:solidFill>
          <a:ln w="19050" cap="flat" cmpd="sng" algn="in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C2549C-437F-460E-A8CE-80AEC1D903D4}"/>
              </a:ext>
            </a:extLst>
          </p:cNvPr>
          <p:cNvCxnSpPr/>
          <p:nvPr/>
        </p:nvCxnSpPr>
        <p:spPr>
          <a:xfrm>
            <a:off x="8959557" y="2973126"/>
            <a:ext cx="0" cy="301654"/>
          </a:xfrm>
          <a:prstGeom prst="line">
            <a:avLst/>
          </a:prstGeom>
          <a:noFill/>
          <a:ln w="31750" cap="flat" cmpd="sng" algn="in">
            <a:solidFill>
              <a:srgbClr val="0F6FC6"/>
            </a:solidFill>
            <a:prstDash val="soli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147D66-B996-4C8E-BBB3-53C5EB8BD147}"/>
              </a:ext>
            </a:extLst>
          </p:cNvPr>
          <p:cNvSpPr txBox="1"/>
          <p:nvPr/>
        </p:nvSpPr>
        <p:spPr>
          <a:xfrm>
            <a:off x="7872442" y="3314930"/>
            <a:ext cx="129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Franklin Gothic Book" panose="020B0503020102020204"/>
              </a:rPr>
              <a:t>Design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CDBDBC-7579-4D80-A517-028740C07097}"/>
              </a:ext>
            </a:extLst>
          </p:cNvPr>
          <p:cNvSpPr txBox="1"/>
          <p:nvPr/>
        </p:nvSpPr>
        <p:spPr>
          <a:xfrm>
            <a:off x="9924761" y="4615410"/>
            <a:ext cx="177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Franklin Gothic Book" panose="020B0503020102020204"/>
              </a:rPr>
              <a:t>Construction Team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35875-7466-420E-874B-E1389D9D01A1}"/>
              </a:ext>
            </a:extLst>
          </p:cNvPr>
          <p:cNvSpPr txBox="1"/>
          <p:nvPr/>
        </p:nvSpPr>
        <p:spPr>
          <a:xfrm>
            <a:off x="7826731" y="4106738"/>
            <a:ext cx="1656052" cy="140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Architect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Structural Eng.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Civil Eng.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Landscape Arch.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Planner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3AD96D-2B4B-4C60-AF2F-F63BC27331A5}"/>
              </a:ext>
            </a:extLst>
          </p:cNvPr>
          <p:cNvSpPr txBox="1"/>
          <p:nvPr/>
        </p:nvSpPr>
        <p:spPr>
          <a:xfrm>
            <a:off x="10117823" y="5407218"/>
            <a:ext cx="1656052" cy="117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General Contractor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Const. Mgr.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Primes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Subs</a:t>
            </a:r>
          </a:p>
          <a:p>
            <a:pPr defTabSz="457200">
              <a:lnSpc>
                <a:spcPct val="120000"/>
              </a:lnSpc>
            </a:pPr>
            <a:r>
              <a:rPr lang="en-US" sz="1200" dirty="0">
                <a:latin typeface="Franklin Gothic Book" panose="020B0503020102020204"/>
              </a:rPr>
              <a:t>Etc.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65F8D27-651B-46BF-9F2B-53C44EA5E632}"/>
              </a:ext>
            </a:extLst>
          </p:cNvPr>
          <p:cNvCxnSpPr/>
          <p:nvPr/>
        </p:nvCxnSpPr>
        <p:spPr>
          <a:xfrm rot="16200000" flipH="1">
            <a:off x="9333822" y="3984321"/>
            <a:ext cx="592594" cy="589284"/>
          </a:xfrm>
          <a:prstGeom prst="bentConnector3">
            <a:avLst/>
          </a:prstGeom>
          <a:noFill/>
          <a:ln w="15875" cap="flat" cmpd="sng" algn="in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D09ABE-52C9-4DC2-8455-CDC54307272B}"/>
              </a:ext>
            </a:extLst>
          </p:cNvPr>
          <p:cNvSpPr txBox="1"/>
          <p:nvPr/>
        </p:nvSpPr>
        <p:spPr>
          <a:xfrm>
            <a:off x="8736037" y="2057496"/>
            <a:ext cx="192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Franklin Gothic Book" panose="020B0503020102020204"/>
              </a:rPr>
              <a:t>Government Unit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0DC752-C09A-4B1C-A1AC-4DB6432E0AD2}"/>
              </a:ext>
            </a:extLst>
          </p:cNvPr>
          <p:cNvSpPr/>
          <p:nvPr/>
        </p:nvSpPr>
        <p:spPr>
          <a:xfrm>
            <a:off x="1439076" y="2447865"/>
            <a:ext cx="5189792" cy="358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Most common delivery system for units of government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Separated into three distinct phases - Design, Procurement, and Construction (each contracted directly with the owner)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Fixed-price through a sealed bid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Could have a “Multiple Prime” arrangement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Owner’s Risk = </a:t>
            </a:r>
            <a:r>
              <a:rPr lang="en-US" sz="2000" b="1" dirty="0">
                <a:latin typeface="Franklin Gothic Book" panose="020B0503020102020204" pitchFamily="34" charset="0"/>
              </a:rPr>
              <a:t>High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0E2C1-E9A6-49E4-8AA7-3196491A3AFF}"/>
              </a:ext>
            </a:extLst>
          </p:cNvPr>
          <p:cNvCxnSpPr>
            <a:cxnSpLocks/>
          </p:cNvCxnSpPr>
          <p:nvPr/>
        </p:nvCxnSpPr>
        <p:spPr>
          <a:xfrm>
            <a:off x="2072640" y="741628"/>
            <a:ext cx="97654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3A3E70-359D-4665-BB9B-D00ED3CD10A3}"/>
              </a:ext>
            </a:extLst>
          </p:cNvPr>
          <p:cNvSpPr txBox="1"/>
          <p:nvPr/>
        </p:nvSpPr>
        <p:spPr>
          <a:xfrm>
            <a:off x="4677508" y="345336"/>
            <a:ext cx="72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Simple BOT Explanation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8CD343-D543-4A25-81BD-401E5ABB2BAB}"/>
              </a:ext>
            </a:extLst>
          </p:cNvPr>
          <p:cNvGrpSpPr/>
          <p:nvPr/>
        </p:nvGrpSpPr>
        <p:grpSpPr>
          <a:xfrm>
            <a:off x="175495" y="-36943"/>
            <a:ext cx="1351301" cy="1756685"/>
            <a:chOff x="175495" y="-36943"/>
            <a:chExt cx="1351301" cy="1756685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AE7D192E-3E84-44AB-9477-A690951C75AF}"/>
                </a:ext>
              </a:extLst>
            </p:cNvPr>
            <p:cNvSpPr/>
            <p:nvPr/>
          </p:nvSpPr>
          <p:spPr>
            <a:xfrm>
              <a:off x="175495" y="-36943"/>
              <a:ext cx="1351301" cy="1756685"/>
            </a:xfrm>
            <a:prstGeom prst="flowChartDocumen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05A428-7EFD-475D-A60C-B0739FE4AE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843" t="6376" r="71515" b="12792"/>
            <a:stretch/>
          </p:blipFill>
          <p:spPr>
            <a:xfrm>
              <a:off x="346278" y="0"/>
              <a:ext cx="1028300" cy="1342235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0783313C-53B8-4F2D-B60F-B4D66E726A5D}"/>
              </a:ext>
            </a:extLst>
          </p:cNvPr>
          <p:cNvSpPr txBox="1">
            <a:spLocks/>
          </p:cNvSpPr>
          <p:nvPr/>
        </p:nvSpPr>
        <p:spPr>
          <a:xfrm>
            <a:off x="1212559" y="1092915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BOT Delivery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0DC752-C09A-4B1C-A1AC-4DB6432E0AD2}"/>
              </a:ext>
            </a:extLst>
          </p:cNvPr>
          <p:cNvSpPr/>
          <p:nvPr/>
        </p:nvSpPr>
        <p:spPr>
          <a:xfrm>
            <a:off x="1439076" y="2447865"/>
            <a:ext cx="5189792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Gaining popularity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Three phases (design, bid, build) all incorporated into a single agreement under control of the developer.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Shifts significant risk to the developer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Owner’s Risk = </a:t>
            </a:r>
            <a:r>
              <a:rPr lang="en-US" sz="2000" b="1" dirty="0">
                <a:latin typeface="Franklin Gothic Book" panose="020B0503020102020204" pitchFamily="34" charset="0"/>
              </a:rPr>
              <a:t>Low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1" dirty="0">
              <a:latin typeface="Franklin Gothic Book" panose="020B05030201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7AAFDF-0D03-459B-92F7-3996F6727039}"/>
              </a:ext>
            </a:extLst>
          </p:cNvPr>
          <p:cNvCxnSpPr>
            <a:cxnSpLocks/>
          </p:cNvCxnSpPr>
          <p:nvPr/>
        </p:nvCxnSpPr>
        <p:spPr>
          <a:xfrm flipH="1">
            <a:off x="9401176" y="2850010"/>
            <a:ext cx="3016" cy="56725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DA0E87-F133-4055-A927-374C1B8C2CBA}"/>
              </a:ext>
            </a:extLst>
          </p:cNvPr>
          <p:cNvCxnSpPr>
            <a:cxnSpLocks/>
          </p:cNvCxnSpPr>
          <p:nvPr/>
        </p:nvCxnSpPr>
        <p:spPr>
          <a:xfrm>
            <a:off x="9766935" y="4597400"/>
            <a:ext cx="0" cy="12509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3442962-3CBE-4DF2-ADAF-8788AEE11EA0}"/>
              </a:ext>
            </a:extLst>
          </p:cNvPr>
          <p:cNvSpPr/>
          <p:nvPr/>
        </p:nvSpPr>
        <p:spPr>
          <a:xfrm>
            <a:off x="8446135" y="1897986"/>
            <a:ext cx="1920240" cy="1016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6994B6-5F76-477B-8C8F-91E322583BB6}"/>
              </a:ext>
            </a:extLst>
          </p:cNvPr>
          <p:cNvSpPr/>
          <p:nvPr/>
        </p:nvSpPr>
        <p:spPr>
          <a:xfrm>
            <a:off x="7318375" y="4058920"/>
            <a:ext cx="1920240" cy="707886"/>
          </a:xfrm>
          <a:prstGeom prst="rect">
            <a:avLst/>
          </a:prstGeom>
          <a:solidFill>
            <a:srgbClr val="5787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1DE639-DA56-4E66-9E90-F866F77DC688}"/>
              </a:ext>
            </a:extLst>
          </p:cNvPr>
          <p:cNvSpPr/>
          <p:nvPr/>
        </p:nvSpPr>
        <p:spPr>
          <a:xfrm>
            <a:off x="9594217" y="4058920"/>
            <a:ext cx="192024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82284E-E108-4078-A5BF-0AED7196D57C}"/>
              </a:ext>
            </a:extLst>
          </p:cNvPr>
          <p:cNvCxnSpPr/>
          <p:nvPr/>
        </p:nvCxnSpPr>
        <p:spPr>
          <a:xfrm>
            <a:off x="8669655" y="3757266"/>
            <a:ext cx="0" cy="3016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559E38-55A3-4AA1-A689-B4E5EFF31455}"/>
              </a:ext>
            </a:extLst>
          </p:cNvPr>
          <p:cNvCxnSpPr/>
          <p:nvPr/>
        </p:nvCxnSpPr>
        <p:spPr>
          <a:xfrm>
            <a:off x="10163175" y="3757266"/>
            <a:ext cx="0" cy="3016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51A3D34-B7B2-458A-B035-2E111D4BFCB8}"/>
              </a:ext>
            </a:extLst>
          </p:cNvPr>
          <p:cNvSpPr txBox="1"/>
          <p:nvPr/>
        </p:nvSpPr>
        <p:spPr>
          <a:xfrm>
            <a:off x="7582540" y="4099070"/>
            <a:ext cx="129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Design Team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FDBB08-774D-4921-853C-B5E9435DFB24}"/>
              </a:ext>
            </a:extLst>
          </p:cNvPr>
          <p:cNvSpPr txBox="1"/>
          <p:nvPr/>
        </p:nvSpPr>
        <p:spPr>
          <a:xfrm>
            <a:off x="9665339" y="4099070"/>
            <a:ext cx="177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Construction Manager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EC14A-6160-4D57-A4B4-AE738F0C0F2E}"/>
              </a:ext>
            </a:extLst>
          </p:cNvPr>
          <p:cNvCxnSpPr/>
          <p:nvPr/>
        </p:nvCxnSpPr>
        <p:spPr>
          <a:xfrm>
            <a:off x="7491095" y="4745401"/>
            <a:ext cx="0" cy="15588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E9AEC85-7798-461E-BF1E-C1C66C7EBB15}"/>
              </a:ext>
            </a:extLst>
          </p:cNvPr>
          <p:cNvSpPr txBox="1"/>
          <p:nvPr/>
        </p:nvSpPr>
        <p:spPr>
          <a:xfrm>
            <a:off x="7536829" y="4890878"/>
            <a:ext cx="1656052" cy="140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Architect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Structural Eng.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Civil Eng.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Landscape Arch.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Planner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Etc.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248E90-CA85-411D-ABCA-53DCBA97481C}"/>
              </a:ext>
            </a:extLst>
          </p:cNvPr>
          <p:cNvSpPr txBox="1"/>
          <p:nvPr/>
        </p:nvSpPr>
        <p:spPr>
          <a:xfrm>
            <a:off x="9827921" y="4890878"/>
            <a:ext cx="1656052" cy="9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General Contractor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Primes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Subs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Etc.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AE58EB-9AF0-4949-A203-A48B7E9FC155}"/>
              </a:ext>
            </a:extLst>
          </p:cNvPr>
          <p:cNvSpPr/>
          <p:nvPr/>
        </p:nvSpPr>
        <p:spPr>
          <a:xfrm>
            <a:off x="7897495" y="3114040"/>
            <a:ext cx="3017520" cy="7078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BE9337-B09D-4FA5-8BE6-103B00D2A641}"/>
              </a:ext>
            </a:extLst>
          </p:cNvPr>
          <p:cNvSpPr txBox="1"/>
          <p:nvPr/>
        </p:nvSpPr>
        <p:spPr>
          <a:xfrm>
            <a:off x="7897495" y="3163424"/>
            <a:ext cx="301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Developer</a:t>
            </a:r>
          </a:p>
          <a:p>
            <a:pPr algn="ctr"/>
            <a:r>
              <a:rPr lang="en-US" sz="1200" b="1" dirty="0"/>
              <a:t>(Finance, Design, Construct)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BAE90A-4E1B-42BC-AC2B-CCE8C64A6ABE}"/>
              </a:ext>
            </a:extLst>
          </p:cNvPr>
          <p:cNvSpPr txBox="1"/>
          <p:nvPr/>
        </p:nvSpPr>
        <p:spPr>
          <a:xfrm>
            <a:off x="8449941" y="2007881"/>
            <a:ext cx="192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Government Unit</a:t>
            </a:r>
          </a:p>
        </p:txBody>
      </p:sp>
    </p:spTree>
    <p:extLst>
      <p:ext uri="{BB962C8B-B14F-4D97-AF65-F5344CB8AC3E}">
        <p14:creationId xmlns:p14="http://schemas.microsoft.com/office/powerpoint/2010/main" val="32737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2DF9A155BF5429A0A4A29345F02E0" ma:contentTypeVersion="13" ma:contentTypeDescription="Create a new document." ma:contentTypeScope="" ma:versionID="e01dbcb4f4c100d5b51326aff087fa8f">
  <xsd:schema xmlns:xsd="http://www.w3.org/2001/XMLSchema" xmlns:xs="http://www.w3.org/2001/XMLSchema" xmlns:p="http://schemas.microsoft.com/office/2006/metadata/properties" xmlns:ns3="709a6d63-2c5b-4c19-a05a-b93d0ae095f0" xmlns:ns4="66078fc2-debf-402f-a651-2eea139bb4a3" targetNamespace="http://schemas.microsoft.com/office/2006/metadata/properties" ma:root="true" ma:fieldsID="5c134eeb64582597fbb9c0e222ba4882" ns3:_="" ns4:_="">
    <xsd:import namespace="709a6d63-2c5b-4c19-a05a-b93d0ae095f0"/>
    <xsd:import namespace="66078fc2-debf-402f-a651-2eea139bb4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a6d63-2c5b-4c19-a05a-b93d0ae09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78fc2-debf-402f-a651-2eea139bb4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47D413-87E9-464D-AD09-25EC870C3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a6d63-2c5b-4c19-a05a-b93d0ae095f0"/>
    <ds:schemaRef ds:uri="66078fc2-debf-402f-a651-2eea139bb4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292171-04C6-4296-A676-2AA323F25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575FF-80EB-4DA0-B34A-7B4433E943F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17700</TotalTime>
  <Words>706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Franklin Gothic Book</vt:lpstr>
      <vt:lpstr>Roboto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Jensen</dc:creator>
  <cp:lastModifiedBy>Tonya Galbraith</cp:lastModifiedBy>
  <cp:revision>79</cp:revision>
  <dcterms:created xsi:type="dcterms:W3CDTF">2018-11-10T14:44:52Z</dcterms:created>
  <dcterms:modified xsi:type="dcterms:W3CDTF">2021-01-12T22:18:33Z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0x0101007482DF9A155BF5429A0A4A29345F02E0</vt:lpwstr>
  </property>
</Properties>
</file>