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76" r:id="rId7"/>
    <p:sldId id="277" r:id="rId8"/>
    <p:sldId id="278" r:id="rId9"/>
    <p:sldId id="261" r:id="rId10"/>
    <p:sldId id="265" r:id="rId11"/>
    <p:sldId id="266" r:id="rId12"/>
    <p:sldId id="267" r:id="rId13"/>
    <p:sldId id="262" r:id="rId14"/>
    <p:sldId id="268" r:id="rId15"/>
    <p:sldId id="269" r:id="rId16"/>
    <p:sldId id="272" r:id="rId17"/>
    <p:sldId id="270" r:id="rId18"/>
    <p:sldId id="273" r:id="rId19"/>
    <p:sldId id="263" r:id="rId20"/>
    <p:sldId id="264" r:id="rId21"/>
    <p:sldId id="274" r:id="rId22"/>
    <p:sldId id="275" r:id="rId2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2314" y="-91"/>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342900" y="4933072"/>
            <a:ext cx="6229350" cy="1524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342900" y="1911643"/>
            <a:ext cx="6229350" cy="26416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097720" y="4733502"/>
            <a:ext cx="2228850" cy="2117"/>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31431" y="4733502"/>
            <a:ext cx="2228850" cy="2117"/>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5261" y="4701736"/>
            <a:ext cx="34290" cy="6096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6DCD5C7-003F-4AFB-9908-D9FD13C70CF9}" type="datetimeFigureOut">
              <a:rPr lang="en-US" smtClean="0"/>
              <a:t>2/8/2016</a:t>
            </a:fld>
            <a:endParaRPr lang="en-US"/>
          </a:p>
        </p:txBody>
      </p:sp>
      <p:sp>
        <p:nvSpPr>
          <p:cNvPr id="16" name="Slide Number Placeholder 15"/>
          <p:cNvSpPr>
            <a:spLocks noGrp="1"/>
          </p:cNvSpPr>
          <p:nvPr>
            <p:ph type="sldNum" sz="quarter" idx="11"/>
          </p:nvPr>
        </p:nvSpPr>
        <p:spPr/>
        <p:txBody>
          <a:bodyPr/>
          <a:lstStyle/>
          <a:p>
            <a:fld id="{E085F0D8-A54C-4034-908E-F74FE800198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DCD5C7-003F-4AFB-9908-D9FD13C70CF9}"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F0D8-A54C-4034-908E-F74FE80019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DCD5C7-003F-4AFB-9908-D9FD13C70CF9}"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F0D8-A54C-4034-908E-F74FE80019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342900" y="2032000"/>
            <a:ext cx="6172200" cy="6096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6DCD5C7-003F-4AFB-9908-D9FD13C70CF9}" type="datetimeFigureOut">
              <a:rPr lang="en-US" smtClean="0"/>
              <a:t>2/8/2016</a:t>
            </a:fld>
            <a:endParaRPr lang="en-US"/>
          </a:p>
        </p:txBody>
      </p:sp>
      <p:sp>
        <p:nvSpPr>
          <p:cNvPr id="15" name="Slide Number Placeholder 14"/>
          <p:cNvSpPr>
            <a:spLocks noGrp="1"/>
          </p:cNvSpPr>
          <p:nvPr>
            <p:ph type="sldNum" sz="quarter" idx="15"/>
          </p:nvPr>
        </p:nvSpPr>
        <p:spPr/>
        <p:txBody>
          <a:bodyPr/>
          <a:lstStyle>
            <a:lvl1pPr algn="ctr">
              <a:defRPr/>
            </a:lvl1pPr>
          </a:lstStyle>
          <a:p>
            <a:fld id="{E085F0D8-A54C-4034-908E-F74FE800198C}"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DCD5C7-003F-4AFB-9908-D9FD13C70CF9}"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F0D8-A54C-4034-908E-F74FE800198C}" type="slidenum">
              <a:rPr lang="en-US" smtClean="0"/>
              <a:t>‹#›</a:t>
            </a:fld>
            <a:endParaRPr lang="en-US"/>
          </a:p>
        </p:txBody>
      </p:sp>
      <p:sp>
        <p:nvSpPr>
          <p:cNvPr id="2" name="Title 1"/>
          <p:cNvSpPr>
            <a:spLocks noGrp="1"/>
          </p:cNvSpPr>
          <p:nvPr>
            <p:ph type="title"/>
          </p:nvPr>
        </p:nvSpPr>
        <p:spPr>
          <a:xfrm>
            <a:off x="514350" y="4673600"/>
            <a:ext cx="5943600" cy="18288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14350" y="6611819"/>
            <a:ext cx="5943600" cy="1312981"/>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514350" y="6555990"/>
            <a:ext cx="5943600" cy="5735"/>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DCD5C7-003F-4AFB-9908-D9FD13C70CF9}"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5F0D8-A54C-4034-908E-F74FE800198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342900" y="2032000"/>
            <a:ext cx="3044952" cy="6096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3486150" y="2032000"/>
            <a:ext cx="3044952" cy="6096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085F0D8-A54C-4034-908E-F74FE800198C}"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6DCD5C7-003F-4AFB-9908-D9FD13C70CF9}" type="datetimeFigureOut">
              <a:rPr lang="en-US" smtClean="0"/>
              <a:t>2/8/2016</a:t>
            </a:fld>
            <a:endParaRPr lang="en-US"/>
          </a:p>
        </p:txBody>
      </p:sp>
      <p:sp>
        <p:nvSpPr>
          <p:cNvPr id="3" name="Text Placeholder 2"/>
          <p:cNvSpPr>
            <a:spLocks noGrp="1"/>
          </p:cNvSpPr>
          <p:nvPr>
            <p:ph type="body" idx="1"/>
          </p:nvPr>
        </p:nvSpPr>
        <p:spPr>
          <a:xfrm>
            <a:off x="342900" y="1866124"/>
            <a:ext cx="3030141" cy="1016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342900" y="2935861"/>
            <a:ext cx="3028950" cy="521817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3487341" y="2935861"/>
            <a:ext cx="3028950" cy="521817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342900" y="207264"/>
            <a:ext cx="6172200" cy="1524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3486150" y="1866124"/>
            <a:ext cx="3030141" cy="1016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422209" y="2906959"/>
            <a:ext cx="2811780" cy="211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66160" y="2906959"/>
            <a:ext cx="2811780" cy="211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DCD5C7-003F-4AFB-9908-D9FD13C70CF9}"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5F0D8-A54C-4034-908E-F74FE800198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CD5C7-003F-4AFB-9908-D9FD13C70CF9}"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5F0D8-A54C-4034-908E-F74FE80019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342900" y="609600"/>
            <a:ext cx="4686300" cy="762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5086350" y="2133600"/>
            <a:ext cx="1488186" cy="49784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5086350" y="609600"/>
            <a:ext cx="1485900" cy="14224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6DCD5C7-003F-4AFB-9908-D9FD13C70CF9}" type="datetimeFigureOut">
              <a:rPr lang="en-US" smtClean="0"/>
              <a:t>2/8/2016</a:t>
            </a:fld>
            <a:endParaRPr lang="en-US"/>
          </a:p>
        </p:txBody>
      </p:sp>
      <p:sp>
        <p:nvSpPr>
          <p:cNvPr id="9" name="Slide Number Placeholder 8"/>
          <p:cNvSpPr>
            <a:spLocks noGrp="1"/>
          </p:cNvSpPr>
          <p:nvPr>
            <p:ph type="sldNum" sz="quarter" idx="15"/>
          </p:nvPr>
        </p:nvSpPr>
        <p:spPr/>
        <p:txBody>
          <a:bodyPr/>
          <a:lstStyle/>
          <a:p>
            <a:fld id="{E085F0D8-A54C-4034-908E-F74FE800198C}"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2050" y="609600"/>
            <a:ext cx="1543050" cy="14224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42900" y="609600"/>
            <a:ext cx="4514850" cy="74168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4972050" y="2133600"/>
            <a:ext cx="1543050" cy="58928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6DCD5C7-003F-4AFB-9908-D9FD13C70CF9}" type="datetimeFigureOut">
              <a:rPr lang="en-US" smtClean="0"/>
              <a:t>2/8/2016</a:t>
            </a:fld>
            <a:endParaRPr lang="en-US"/>
          </a:p>
        </p:txBody>
      </p:sp>
      <p:sp>
        <p:nvSpPr>
          <p:cNvPr id="9" name="Slide Number Placeholder 8"/>
          <p:cNvSpPr>
            <a:spLocks noGrp="1"/>
          </p:cNvSpPr>
          <p:nvPr>
            <p:ph type="sldNum" sz="quarter" idx="11"/>
          </p:nvPr>
        </p:nvSpPr>
        <p:spPr/>
        <p:txBody>
          <a:bodyPr/>
          <a:lstStyle/>
          <a:p>
            <a:fld id="{E085F0D8-A54C-4034-908E-F74FE800198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2900" y="1930401"/>
            <a:ext cx="6172200" cy="623781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343400" y="8271556"/>
            <a:ext cx="1943100" cy="512064"/>
          </a:xfrm>
          <a:prstGeom prst="rect">
            <a:avLst/>
          </a:prstGeom>
        </p:spPr>
        <p:txBody>
          <a:bodyPr vert="horz" anchor="ctr" anchorCtr="0"/>
          <a:lstStyle>
            <a:lvl1pPr algn="l" eaLnBrk="1" latinLnBrk="0" hangingPunct="1">
              <a:defRPr kumimoji="0" sz="1200">
                <a:solidFill>
                  <a:schemeClr val="tx2"/>
                </a:solidFill>
              </a:defRPr>
            </a:lvl1pPr>
          </a:lstStyle>
          <a:p>
            <a:fld id="{16DCD5C7-003F-4AFB-9908-D9FD13C70CF9}" type="datetimeFigureOut">
              <a:rPr lang="en-US" smtClean="0"/>
              <a:t>2/8/2016</a:t>
            </a:fld>
            <a:endParaRPr lang="en-US"/>
          </a:p>
        </p:txBody>
      </p:sp>
      <p:sp>
        <p:nvSpPr>
          <p:cNvPr id="10" name="Footer Placeholder 9"/>
          <p:cNvSpPr>
            <a:spLocks noGrp="1"/>
          </p:cNvSpPr>
          <p:nvPr>
            <p:ph type="ftr" sz="quarter" idx="3"/>
          </p:nvPr>
        </p:nvSpPr>
        <p:spPr>
          <a:xfrm>
            <a:off x="1600200" y="8271556"/>
            <a:ext cx="2686050" cy="512064"/>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6307931" y="8242041"/>
            <a:ext cx="457200" cy="6096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085F0D8-A54C-4034-908E-F74FE800198C}" type="slidenum">
              <a:rPr lang="en-US" smtClean="0"/>
              <a:t>‹#›</a:t>
            </a:fld>
            <a:endParaRPr lang="en-US"/>
          </a:p>
        </p:txBody>
      </p:sp>
      <p:sp>
        <p:nvSpPr>
          <p:cNvPr id="5" name="Title Placeholder 4"/>
          <p:cNvSpPr>
            <a:spLocks noGrp="1"/>
          </p:cNvSpPr>
          <p:nvPr>
            <p:ph type="title"/>
          </p:nvPr>
        </p:nvSpPr>
        <p:spPr>
          <a:xfrm>
            <a:off x="342900" y="203200"/>
            <a:ext cx="6172200" cy="16256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200" b="1" dirty="0" smtClean="0">
                <a:solidFill>
                  <a:schemeClr val="tx2">
                    <a:lumMod val="50000"/>
                  </a:schemeClr>
                </a:solidFill>
              </a:rPr>
              <a:t>Annual Report</a:t>
            </a:r>
          </a:p>
          <a:p>
            <a:r>
              <a:rPr lang="en-US" sz="1600" b="1" dirty="0" smtClean="0">
                <a:solidFill>
                  <a:schemeClr val="tx2">
                    <a:lumMod val="50000"/>
                  </a:schemeClr>
                </a:solidFill>
              </a:rPr>
              <a:t>Tonya Galbraith, Town Manager</a:t>
            </a:r>
            <a:endParaRPr lang="en-US" sz="1600" b="1" dirty="0">
              <a:solidFill>
                <a:schemeClr val="tx2">
                  <a:lumMod val="50000"/>
                </a:schemeClr>
              </a:solidFill>
            </a:endParaRPr>
          </a:p>
        </p:txBody>
      </p:sp>
      <p:sp>
        <p:nvSpPr>
          <p:cNvPr id="2" name="Title 1"/>
          <p:cNvSpPr>
            <a:spLocks noGrp="1"/>
          </p:cNvSpPr>
          <p:nvPr>
            <p:ph type="ctrTitle"/>
          </p:nvPr>
        </p:nvSpPr>
        <p:spPr/>
        <p:txBody>
          <a:bodyPr/>
          <a:lstStyle/>
          <a:p>
            <a:r>
              <a:rPr lang="en-US" dirty="0" smtClean="0"/>
              <a:t>2015 Town of McCordsville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685800"/>
            <a:ext cx="2057400" cy="1981200"/>
          </a:xfrm>
          <a:prstGeom prst="rect">
            <a:avLst/>
          </a:prstGeom>
        </p:spPr>
      </p:pic>
    </p:spTree>
    <p:extLst>
      <p:ext uri="{BB962C8B-B14F-4D97-AF65-F5344CB8AC3E}">
        <p14:creationId xmlns:p14="http://schemas.microsoft.com/office/powerpoint/2010/main" val="176418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6172200" cy="7696200"/>
          </a:xfrm>
        </p:spPr>
        <p:txBody>
          <a:bodyPr>
            <a:normAutofit fontScale="47500" lnSpcReduction="20000"/>
          </a:bodyPr>
          <a:lstStyle/>
          <a:p>
            <a:pPr lvl="0"/>
            <a:r>
              <a:rPr lang="en-US" sz="2800" dirty="0"/>
              <a:t>Submitted and received approval for “McCordsville” interstate signage on I-70 from INDOT</a:t>
            </a:r>
          </a:p>
          <a:p>
            <a:pPr lvl="0"/>
            <a:r>
              <a:rPr lang="en-US" sz="2800" dirty="0"/>
              <a:t>Created the project scope for a Town-wide Traffic Study, and through an RFP/Q process selected &amp; came to terms with a consultant to complete the plan.  The plan should be completed in the spring of 2016. </a:t>
            </a:r>
          </a:p>
          <a:p>
            <a:pPr lvl="0"/>
            <a:r>
              <a:rPr lang="en-US" sz="2800" dirty="0"/>
              <a:t>Guided the Schulz Pedestrian Bridge Project through the INDOT approval process (for a 3</a:t>
            </a:r>
            <a:r>
              <a:rPr lang="en-US" sz="2800" baseline="30000" dirty="0"/>
              <a:t>rd</a:t>
            </a:r>
            <a:r>
              <a:rPr lang="en-US" sz="2800" dirty="0"/>
              <a:t> time)!  Construction is anticipated in Spring/Summer of 2016.</a:t>
            </a:r>
          </a:p>
          <a:p>
            <a:r>
              <a:rPr lang="en-US" sz="2800" dirty="0" smtClean="0"/>
              <a:t>Re-started </a:t>
            </a:r>
            <a:r>
              <a:rPr lang="en-US" sz="2800" dirty="0"/>
              <a:t>work on the Tri-County Connector Trail project.  This included assisting the Town Manager in gaining the need sign-offs from Cardinal</a:t>
            </a:r>
            <a:endParaRPr lang="en-US" sz="1100" dirty="0"/>
          </a:p>
          <a:p>
            <a:pPr marL="0" lvl="0" indent="0">
              <a:buNone/>
            </a:pPr>
            <a:r>
              <a:rPr lang="en-US" sz="2800" dirty="0"/>
              <a:t> </a:t>
            </a:r>
            <a:r>
              <a:rPr lang="en-US" sz="2800" dirty="0" smtClean="0"/>
              <a:t>     Woods</a:t>
            </a:r>
            <a:r>
              <a:rPr lang="en-US" sz="2800" dirty="0"/>
              <a:t>, and working with the residents in Treasure Pointe.  We also have the  </a:t>
            </a:r>
            <a:r>
              <a:rPr lang="en-US" sz="2800" dirty="0" smtClean="0"/>
              <a:t>                parameters </a:t>
            </a:r>
            <a:r>
              <a:rPr lang="en-US" sz="2800" dirty="0"/>
              <a:t>of a partial funding agreement with GHPOA, which allows us to leverage our dollars for the project.</a:t>
            </a:r>
          </a:p>
          <a:p>
            <a:pPr lvl="0"/>
            <a:r>
              <a:rPr lang="en-US" sz="2800" dirty="0"/>
              <a:t>Maintained &amp; updated the Capital Projects Plan.</a:t>
            </a:r>
          </a:p>
          <a:p>
            <a:pPr lvl="0"/>
            <a:r>
              <a:rPr lang="en-US" sz="2800" dirty="0"/>
              <a:t>Continued efforts on our initial round of unsafe buildings program which began in 2014. 2015 saw to the resolution of 7 of the 8 properties.  Staff will continue work on the final property which is being rehabbed. </a:t>
            </a:r>
          </a:p>
          <a:p>
            <a:pPr lvl="0"/>
            <a:r>
              <a:rPr lang="en-US" sz="2800" dirty="0"/>
              <a:t>Processed 147 single-family residential building permits</a:t>
            </a:r>
          </a:p>
          <a:p>
            <a:pPr lvl="0"/>
            <a:r>
              <a:rPr lang="en-US" sz="2800" dirty="0"/>
              <a:t>Processed 58 fence permits</a:t>
            </a:r>
          </a:p>
          <a:p>
            <a:pPr lvl="0"/>
            <a:r>
              <a:rPr lang="en-US" sz="2800" dirty="0"/>
              <a:t>Processed 35 residential ILPs</a:t>
            </a:r>
          </a:p>
          <a:p>
            <a:pPr lvl="0"/>
            <a:r>
              <a:rPr lang="en-US" sz="2800" dirty="0"/>
              <a:t>Processed 9 commercial ILPs</a:t>
            </a:r>
          </a:p>
          <a:p>
            <a:pPr lvl="0"/>
            <a:r>
              <a:rPr lang="en-US" sz="2800" dirty="0"/>
              <a:t>Processed 7 sign permits</a:t>
            </a:r>
          </a:p>
          <a:p>
            <a:pPr lvl="0"/>
            <a:r>
              <a:rPr lang="en-US" sz="2800" dirty="0"/>
              <a:t>Assigned addresses to each new residential lot and commercial tenant</a:t>
            </a:r>
          </a:p>
          <a:p>
            <a:pPr lvl="0"/>
            <a:r>
              <a:rPr lang="en-US" sz="2800" dirty="0"/>
              <a:t>Worked with the RDC </a:t>
            </a:r>
            <a:r>
              <a:rPr lang="en-US" sz="2800" dirty="0" smtClean="0"/>
              <a:t>, Nine Star and </a:t>
            </a:r>
            <a:r>
              <a:rPr lang="en-US" sz="2800" dirty="0"/>
              <a:t>Town Manager’s office to create the </a:t>
            </a:r>
            <a:r>
              <a:rPr lang="en-US" sz="2800" i="1" dirty="0"/>
              <a:t>Next Stop McCordsville</a:t>
            </a:r>
            <a:r>
              <a:rPr lang="en-US" sz="2800" dirty="0"/>
              <a:t> website.  Work on the website will continue into 2016.</a:t>
            </a:r>
          </a:p>
          <a:p>
            <a:pPr lvl="0"/>
            <a:r>
              <a:rPr lang="en-US" sz="2800" dirty="0"/>
              <a:t>Managed the following private sector petitions:</a:t>
            </a:r>
          </a:p>
          <a:p>
            <a:pPr lvl="1"/>
            <a:r>
              <a:rPr lang="en-US" dirty="0"/>
              <a:t>8 ARC petitions</a:t>
            </a:r>
          </a:p>
          <a:p>
            <a:pPr lvl="1"/>
            <a:r>
              <a:rPr lang="en-US" dirty="0"/>
              <a:t>6 BZA petitions</a:t>
            </a:r>
          </a:p>
          <a:p>
            <a:pPr lvl="1"/>
            <a:r>
              <a:rPr lang="en-US" dirty="0"/>
              <a:t>19 PC petitions</a:t>
            </a:r>
          </a:p>
          <a:p>
            <a:pPr lvl="1"/>
            <a:r>
              <a:rPr lang="en-US" dirty="0"/>
              <a:t>12 TAC petitions</a:t>
            </a:r>
          </a:p>
          <a:p>
            <a:pPr lvl="0"/>
            <a:r>
              <a:rPr lang="en-US" sz="2800" dirty="0"/>
              <a:t>Completed more than 1,500 total inspections, 202 of which were re-inspections due to failed items.</a:t>
            </a:r>
          </a:p>
          <a:p>
            <a:pPr lvl="0"/>
            <a:r>
              <a:rPr lang="en-US" sz="2800" dirty="0"/>
              <a:t>Building Inspector, Mike Cousins, past both the residential building and residential mechanical inspector exam tests, meaning he has taken and passed all 4 base exams offered by the International Code Council for residential building inspectors.    </a:t>
            </a:r>
          </a:p>
          <a:p>
            <a:pPr lvl="0"/>
            <a:r>
              <a:rPr lang="en-US" sz="2800" dirty="0"/>
              <a:t>Mike also assisted </a:t>
            </a:r>
            <a:r>
              <a:rPr lang="en-US" sz="2800" dirty="0" smtClean="0"/>
              <a:t>Public Works </a:t>
            </a:r>
            <a:r>
              <a:rPr lang="en-US" sz="2800" dirty="0"/>
              <a:t>with plowing during snow </a:t>
            </a:r>
            <a:r>
              <a:rPr lang="en-US" sz="2800" dirty="0" smtClean="0"/>
              <a:t>and </a:t>
            </a:r>
            <a:r>
              <a:rPr lang="en-US" sz="2800" dirty="0"/>
              <a:t>ice </a:t>
            </a:r>
            <a:r>
              <a:rPr lang="en-US" sz="2800" dirty="0" smtClean="0"/>
              <a:t>events</a:t>
            </a:r>
            <a:endParaRPr lang="en-US" sz="2800" dirty="0"/>
          </a:p>
        </p:txBody>
      </p:sp>
      <p:sp>
        <p:nvSpPr>
          <p:cNvPr id="3" name="Title 2"/>
          <p:cNvSpPr>
            <a:spLocks noGrp="1"/>
          </p:cNvSpPr>
          <p:nvPr>
            <p:ph type="title"/>
          </p:nvPr>
        </p:nvSpPr>
        <p:spPr>
          <a:xfrm>
            <a:off x="381000" y="228600"/>
            <a:ext cx="6172200" cy="990600"/>
          </a:xfrm>
        </p:spPr>
        <p:txBody>
          <a:bodyPr/>
          <a:lstStyle/>
          <a:p>
            <a:r>
              <a:rPr lang="en-US" dirty="0" smtClean="0">
                <a:solidFill>
                  <a:schemeClr val="tx2">
                    <a:lumMod val="50000"/>
                  </a:schemeClr>
                </a:solidFill>
              </a:rPr>
              <a:t>Planning &amp; Building cont.</a:t>
            </a:r>
            <a:endParaRPr lang="en-US" dirty="0">
              <a:solidFill>
                <a:schemeClr val="tx2">
                  <a:lumMod val="50000"/>
                </a:schemeClr>
              </a:solidFill>
            </a:endParaRPr>
          </a:p>
        </p:txBody>
      </p:sp>
    </p:spTree>
    <p:extLst>
      <p:ext uri="{BB962C8B-B14F-4D97-AF65-F5344CB8AC3E}">
        <p14:creationId xmlns:p14="http://schemas.microsoft.com/office/powerpoint/2010/main" val="191189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lumMod val="50000"/>
                  </a:schemeClr>
                </a:solidFill>
              </a:rPr>
              <a:t>Residential Building Permits by subdivision</a:t>
            </a:r>
            <a:endParaRPr lang="en-US" dirty="0">
              <a:solidFill>
                <a:schemeClr val="tx2">
                  <a:lumMod val="50000"/>
                </a:schemeClr>
              </a:solidFill>
            </a:endParaRPr>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14600"/>
            <a:ext cx="6553200" cy="164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95800"/>
            <a:ext cx="5334000" cy="2876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7003018"/>
            <a:ext cx="457200" cy="215444"/>
          </a:xfrm>
          <a:prstGeom prst="rect">
            <a:avLst/>
          </a:prstGeom>
          <a:noFill/>
        </p:spPr>
        <p:txBody>
          <a:bodyPr wrap="square" rtlCol="0">
            <a:spAutoFit/>
          </a:bodyPr>
          <a:lstStyle/>
          <a:p>
            <a:r>
              <a:rPr lang="en-US" sz="800" dirty="0" smtClean="0"/>
              <a:t>22</a:t>
            </a:r>
            <a:endParaRPr lang="en-US" sz="800" dirty="0"/>
          </a:p>
        </p:txBody>
      </p:sp>
    </p:spTree>
    <p:extLst>
      <p:ext uri="{BB962C8B-B14F-4D97-AF65-F5344CB8AC3E}">
        <p14:creationId xmlns:p14="http://schemas.microsoft.com/office/powerpoint/2010/main" val="418845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6210300" cy="7010400"/>
          </a:xfrm>
        </p:spPr>
        <p:txBody>
          <a:bodyPr>
            <a:normAutofit fontScale="77500" lnSpcReduction="20000"/>
          </a:bodyPr>
          <a:lstStyle/>
          <a:p>
            <a:r>
              <a:rPr lang="en-US" sz="1400" u="sng" dirty="0"/>
              <a:t>Residential Square Footage</a:t>
            </a:r>
            <a:endParaRPr lang="en-US" sz="1400" dirty="0"/>
          </a:p>
          <a:p>
            <a:pPr marL="0" indent="0">
              <a:buNone/>
            </a:pPr>
            <a:r>
              <a:rPr lang="en-US" sz="1400" dirty="0"/>
              <a:t>The average size of single-family homes permitted in 2015 was 3,807 square feet.  The average sales price (based upon figures provided by the builder) of single-family homes permitted in 2015 was $219,752.</a:t>
            </a:r>
          </a:p>
          <a:p>
            <a:pPr marL="0" indent="0">
              <a:buNone/>
            </a:pPr>
            <a:endParaRPr lang="en-US" sz="1400" dirty="0"/>
          </a:p>
          <a:p>
            <a:r>
              <a:rPr lang="en-US" sz="1400" u="sng" dirty="0"/>
              <a:t>Commercial Growth</a:t>
            </a:r>
            <a:endParaRPr lang="en-US" sz="1400" dirty="0"/>
          </a:p>
          <a:p>
            <a:pPr marL="0" indent="0">
              <a:buNone/>
            </a:pPr>
            <a:r>
              <a:rPr lang="en-US" sz="1400" dirty="0"/>
              <a:t>The Hancock Regional Hospital Wellness Center is under construction and will add approximately 44,000 square feet when it opens in early 2016.  Also slated to open in 2016, is Daniel’s Vineyard’s winery building.  When it opens this summer it will add another 31,000 square feet of finished commercial space.  Other on-going projects are the new Meijer store, which is just over 192,000 square feet, slated to open in 2017, and the Brookside Senior Living Center.  It’s main facility will feature over 94,000 square feet</a:t>
            </a:r>
            <a:r>
              <a:rPr lang="en-US" sz="1400" dirty="0" smtClean="0"/>
              <a:t>.</a:t>
            </a:r>
          </a:p>
          <a:p>
            <a:pPr marL="0" indent="0">
              <a:buNone/>
            </a:pPr>
            <a:endParaRPr lang="en-US" sz="1400" dirty="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000" dirty="0" smtClean="0"/>
              <a:t>Three new sections are under construction at the Villages at Brookside along with the Brookside Senior Living Facility</a:t>
            </a:r>
            <a:endParaRPr lang="en-US" sz="1300" dirty="0" smtClean="0"/>
          </a:p>
          <a:p>
            <a:endParaRPr lang="en-US" sz="1400" u="sng" dirty="0"/>
          </a:p>
          <a:p>
            <a:r>
              <a:rPr lang="en-US" sz="1400" u="sng" dirty="0" smtClean="0"/>
              <a:t>Residential </a:t>
            </a:r>
            <a:r>
              <a:rPr lang="en-US" sz="1400" u="sng" dirty="0"/>
              <a:t>Growth</a:t>
            </a:r>
            <a:endParaRPr lang="en-US" sz="1400" dirty="0"/>
          </a:p>
          <a:p>
            <a:pPr marL="0" indent="0">
              <a:buNone/>
            </a:pPr>
            <a:r>
              <a:rPr lang="en-US" sz="1400" dirty="0"/>
              <a:t>Our single-family residential building permits have increased each year since the recession.  The residential growth rate for 2015 was approximately 8%.  At the end of 2014, we estimated a population of 5,554.  At the end of 2015 we estimate a population of 5,980, without the south annexation area.  When that area is added, we estimate the Town population at  6,392. From 2005 to the end of 2015, we estimate that our population has grown by approximately 110%.  Assuming a conservative growth rate of 6% each year, by the end of 2020, the Town would have an estimated population of approximately 8,554.  Assuming a slightly more aggressive growth rate of 8% each year, by the end of 2020, we would have an estimated population of 9,392.</a:t>
            </a:r>
          </a:p>
          <a:p>
            <a:pPr marL="0" indent="0">
              <a:buNone/>
            </a:pPr>
            <a:endParaRPr lang="en-US" sz="1400" dirty="0"/>
          </a:p>
          <a:p>
            <a:endParaRPr lang="en-US" sz="1400" dirty="0"/>
          </a:p>
          <a:p>
            <a:pPr marL="0" indent="0">
              <a:buNone/>
            </a:pPr>
            <a:r>
              <a:rPr lang="en-US" sz="1400" dirty="0"/>
              <a:t> </a:t>
            </a:r>
          </a:p>
          <a:p>
            <a:endParaRPr lang="en-US" sz="1400" dirty="0"/>
          </a:p>
        </p:txBody>
      </p:sp>
      <p:sp>
        <p:nvSpPr>
          <p:cNvPr id="3" name="Title 2"/>
          <p:cNvSpPr>
            <a:spLocks noGrp="1"/>
          </p:cNvSpPr>
          <p:nvPr>
            <p:ph type="title"/>
          </p:nvPr>
        </p:nvSpPr>
        <p:spPr>
          <a:xfrm>
            <a:off x="342900" y="203200"/>
            <a:ext cx="6172200" cy="1168400"/>
          </a:xfrm>
        </p:spPr>
        <p:txBody>
          <a:bodyPr/>
          <a:lstStyle/>
          <a:p>
            <a:r>
              <a:rPr lang="en-US" dirty="0" smtClean="0">
                <a:solidFill>
                  <a:schemeClr val="tx2">
                    <a:lumMod val="50000"/>
                  </a:schemeClr>
                </a:solidFill>
              </a:rPr>
              <a:t>Development Statistics</a:t>
            </a:r>
            <a:endParaRPr lang="en-US" dirty="0">
              <a:solidFill>
                <a:schemeClr val="tx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874681"/>
            <a:ext cx="5029200" cy="1752600"/>
          </a:xfrm>
          <a:prstGeom prst="rect">
            <a:avLst/>
          </a:prstGeom>
        </p:spPr>
      </p:pic>
    </p:spTree>
    <p:extLst>
      <p:ext uri="{BB962C8B-B14F-4D97-AF65-F5344CB8AC3E}">
        <p14:creationId xmlns:p14="http://schemas.microsoft.com/office/powerpoint/2010/main" val="115031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b="1" dirty="0" smtClean="0">
                <a:solidFill>
                  <a:schemeClr val="tx2">
                    <a:lumMod val="50000"/>
                  </a:schemeClr>
                </a:solidFill>
              </a:rPr>
              <a:t>CR 600 West Realignment:</a:t>
            </a:r>
          </a:p>
          <a:p>
            <a:pPr marL="0" indent="0">
              <a:buNone/>
            </a:pPr>
            <a:r>
              <a:rPr lang="en-US" sz="1600" dirty="0" smtClean="0"/>
              <a:t>The Town Council and the Hancock County Commissioners conducted joint meetings over the summer to discuss funding for much needed road improvements to CR 600 West.  Further, staff was directed to work with the County Highway Engineer on potential funding mechanisms. Improvement to CR 600 West is vital for both the Town and the County’s economic development potential.  Discussions and negotiations will continue throughout 2016.  </a:t>
            </a:r>
          </a:p>
          <a:p>
            <a:pPr marL="0" indent="0">
              <a:buNone/>
            </a:pPr>
            <a:endParaRPr lang="en-US" sz="1600" dirty="0"/>
          </a:p>
          <a:p>
            <a:pPr marL="0" indent="0">
              <a:buNone/>
            </a:pPr>
            <a:endParaRPr lang="en-US" sz="1600" dirty="0"/>
          </a:p>
          <a:p>
            <a:endParaRPr lang="en-US" sz="1600" b="1" dirty="0">
              <a:solidFill>
                <a:schemeClr val="tx2">
                  <a:lumMod val="50000"/>
                </a:schemeClr>
              </a:solidFill>
            </a:endParaRPr>
          </a:p>
        </p:txBody>
      </p:sp>
      <p:sp>
        <p:nvSpPr>
          <p:cNvPr id="3" name="Title 2"/>
          <p:cNvSpPr>
            <a:spLocks noGrp="1"/>
          </p:cNvSpPr>
          <p:nvPr>
            <p:ph type="title"/>
          </p:nvPr>
        </p:nvSpPr>
        <p:spPr/>
        <p:txBody>
          <a:bodyPr/>
          <a:lstStyle/>
          <a:p>
            <a:r>
              <a:rPr lang="en-US" b="1" dirty="0" smtClean="0">
                <a:solidFill>
                  <a:schemeClr val="tx2">
                    <a:lumMod val="50000"/>
                  </a:schemeClr>
                </a:solidFill>
              </a:rPr>
              <a:t>Public Works &amp; Infrastructure</a:t>
            </a:r>
            <a:endParaRPr lang="en-US" b="1"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52600" y="3429000"/>
            <a:ext cx="3581399" cy="5715000"/>
          </a:xfrm>
          <a:prstGeom prst="rect">
            <a:avLst/>
          </a:prstGeom>
        </p:spPr>
      </p:pic>
      <p:sp>
        <p:nvSpPr>
          <p:cNvPr id="5" name="TextBox 4"/>
          <p:cNvSpPr txBox="1"/>
          <p:nvPr/>
        </p:nvSpPr>
        <p:spPr>
          <a:xfrm>
            <a:off x="1141230" y="8273534"/>
            <a:ext cx="3962400" cy="246221"/>
          </a:xfrm>
          <a:prstGeom prst="rect">
            <a:avLst/>
          </a:prstGeom>
          <a:noFill/>
        </p:spPr>
        <p:txBody>
          <a:bodyPr wrap="square" rtlCol="0">
            <a:spAutoFit/>
          </a:bodyPr>
          <a:lstStyle/>
          <a:p>
            <a:r>
              <a:rPr lang="en-US" sz="1000" dirty="0" smtClean="0"/>
              <a:t>Routine traffic back-up along CR 600 West.</a:t>
            </a:r>
            <a:endParaRPr lang="en-US" sz="1000" dirty="0"/>
          </a:p>
        </p:txBody>
      </p:sp>
    </p:spTree>
    <p:extLst>
      <p:ext uri="{BB962C8B-B14F-4D97-AF65-F5344CB8AC3E}">
        <p14:creationId xmlns:p14="http://schemas.microsoft.com/office/powerpoint/2010/main" val="136825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6477000" cy="8382000"/>
          </a:xfrm>
        </p:spPr>
        <p:txBody>
          <a:bodyPr>
            <a:normAutofit fontScale="70000" lnSpcReduction="20000"/>
          </a:bodyPr>
          <a:lstStyle/>
          <a:p>
            <a:r>
              <a:rPr lang="en-US" sz="2200" b="1" dirty="0"/>
              <a:t>2015 Listing of Accomplishments for Public </a:t>
            </a:r>
            <a:r>
              <a:rPr lang="en-US" sz="2200" b="1" dirty="0" smtClean="0"/>
              <a:t>Works</a:t>
            </a:r>
          </a:p>
          <a:p>
            <a:r>
              <a:rPr lang="en-US" sz="1800" b="1" dirty="0" smtClean="0"/>
              <a:t>Ron Crider – Public Works Commissioner	</a:t>
            </a:r>
          </a:p>
          <a:p>
            <a:r>
              <a:rPr lang="en-US" sz="1800" b="1" dirty="0" smtClean="0"/>
              <a:t>Carl Marlett – Street and </a:t>
            </a:r>
            <a:r>
              <a:rPr lang="en-US" sz="1800" b="1" dirty="0" err="1" smtClean="0"/>
              <a:t>Stormwater</a:t>
            </a:r>
            <a:endParaRPr lang="en-US" sz="1800" b="1" dirty="0" smtClean="0"/>
          </a:p>
          <a:p>
            <a:r>
              <a:rPr lang="en-US" sz="1800" b="1" dirty="0" smtClean="0"/>
              <a:t>Steve Gipson – WWTP Superintendent</a:t>
            </a:r>
          </a:p>
          <a:p>
            <a:r>
              <a:rPr lang="en-US" sz="1800" b="1" dirty="0" smtClean="0"/>
              <a:t>Joe Meyer – WWTP Operator</a:t>
            </a:r>
          </a:p>
          <a:p>
            <a:r>
              <a:rPr lang="en-US" sz="1800" b="1" dirty="0" smtClean="0"/>
              <a:t>Nick Brown – General Laborer</a:t>
            </a:r>
          </a:p>
          <a:p>
            <a:r>
              <a:rPr lang="en-US" sz="1800" b="1" dirty="0" err="1" smtClean="0"/>
              <a:t>Wilby</a:t>
            </a:r>
            <a:r>
              <a:rPr lang="en-US" sz="1800" b="1" dirty="0" smtClean="0"/>
              <a:t> Dotson – Part-time Maintenance</a:t>
            </a:r>
            <a:endParaRPr lang="en-US" sz="1800" dirty="0"/>
          </a:p>
          <a:p>
            <a:pPr marL="0" indent="0">
              <a:buNone/>
            </a:pPr>
            <a:r>
              <a:rPr lang="en-US" sz="2200" dirty="0"/>
              <a:t> </a:t>
            </a:r>
          </a:p>
          <a:p>
            <a:r>
              <a:rPr lang="en-US" sz="1800" b="1" u="sng" dirty="0"/>
              <a:t>Wastewater</a:t>
            </a:r>
            <a:endParaRPr lang="en-US" sz="1800" b="1" dirty="0"/>
          </a:p>
          <a:p>
            <a:pPr marL="0" indent="0">
              <a:buNone/>
            </a:pPr>
            <a:r>
              <a:rPr lang="en-US" sz="1800" b="1" dirty="0"/>
              <a:t> </a:t>
            </a:r>
            <a:endParaRPr lang="en-US" sz="1800" dirty="0"/>
          </a:p>
          <a:p>
            <a:pPr lvl="0"/>
            <a:r>
              <a:rPr lang="en-US" sz="1800" dirty="0"/>
              <a:t>(2014) we treated 120 million gallons of wastewater at 66% plant capacity, (2015) we treated 125.7 million gallons at 69% plant </a:t>
            </a:r>
            <a:r>
              <a:rPr lang="en-US" sz="1800" dirty="0" smtClean="0"/>
              <a:t>capacity.</a:t>
            </a:r>
            <a:endParaRPr lang="en-US" sz="1800" dirty="0"/>
          </a:p>
          <a:p>
            <a:pPr lvl="0"/>
            <a:r>
              <a:rPr lang="en-US" sz="1800" dirty="0"/>
              <a:t>We had 2,698,600 gallons of sludge </a:t>
            </a:r>
            <a:r>
              <a:rPr lang="en-US" sz="1800" dirty="0" smtClean="0"/>
              <a:t>hauled.</a:t>
            </a:r>
            <a:endParaRPr lang="en-US" sz="1800" dirty="0"/>
          </a:p>
          <a:p>
            <a:pPr lvl="0"/>
            <a:r>
              <a:rPr lang="en-US" sz="1800" dirty="0"/>
              <a:t>We saved $397,454.46 (if Fisk would have hauled this amount) on sludge disposal using the Geo-Tube system.  </a:t>
            </a:r>
          </a:p>
          <a:p>
            <a:pPr lvl="0"/>
            <a:r>
              <a:rPr lang="en-US" sz="1800" dirty="0"/>
              <a:t>Our total cost of disposal was $66,057.08 that is .02 cents per gallon</a:t>
            </a:r>
          </a:p>
          <a:p>
            <a:pPr lvl="0"/>
            <a:r>
              <a:rPr lang="en-US" sz="1800" dirty="0"/>
              <a:t>Joe has </a:t>
            </a:r>
            <a:r>
              <a:rPr lang="en-US" sz="1800" dirty="0" smtClean="0"/>
              <a:t>received </a:t>
            </a:r>
            <a:r>
              <a:rPr lang="en-US" sz="1800" dirty="0"/>
              <a:t>his Class II Waste Water Certification.</a:t>
            </a:r>
          </a:p>
          <a:p>
            <a:pPr lvl="0"/>
            <a:r>
              <a:rPr lang="en-US" sz="1800" dirty="0" smtClean="0"/>
              <a:t>We </a:t>
            </a:r>
            <a:r>
              <a:rPr lang="en-US" sz="1800" dirty="0"/>
              <a:t>inspected 108 sewer lateral taps.  </a:t>
            </a:r>
          </a:p>
          <a:p>
            <a:pPr lvl="0"/>
            <a:endParaRPr lang="en-US" sz="1800" dirty="0"/>
          </a:p>
          <a:p>
            <a:r>
              <a:rPr lang="en-US" sz="1800" b="1" u="sng" dirty="0" smtClean="0"/>
              <a:t>Street Department</a:t>
            </a:r>
            <a:endParaRPr lang="en-US" sz="1800" b="1" dirty="0"/>
          </a:p>
          <a:p>
            <a:pPr marL="0" indent="0">
              <a:buNone/>
            </a:pPr>
            <a:r>
              <a:rPr lang="en-US" sz="1800" dirty="0"/>
              <a:t> </a:t>
            </a:r>
          </a:p>
          <a:p>
            <a:pPr lvl="0"/>
            <a:r>
              <a:rPr lang="en-US" sz="1800" dirty="0"/>
              <a:t>Purchased Tractor and ditch bank mower = $51,985.00.</a:t>
            </a:r>
          </a:p>
          <a:p>
            <a:pPr lvl="0"/>
            <a:r>
              <a:rPr lang="en-US" sz="1800" dirty="0" smtClean="0"/>
              <a:t>Maintained </a:t>
            </a:r>
            <a:r>
              <a:rPr lang="en-US" sz="1800" dirty="0"/>
              <a:t>all </a:t>
            </a:r>
            <a:r>
              <a:rPr lang="en-US" sz="1800" dirty="0" smtClean="0"/>
              <a:t>ROW in newly annexed area (in addition to current Town limits).</a:t>
            </a:r>
            <a:endParaRPr lang="en-US" sz="1800" dirty="0"/>
          </a:p>
          <a:p>
            <a:pPr lvl="0"/>
            <a:r>
              <a:rPr lang="en-US" sz="1800" dirty="0"/>
              <a:t>Fog sealed </a:t>
            </a:r>
            <a:r>
              <a:rPr lang="en-US" sz="1800" dirty="0" smtClean="0"/>
              <a:t>and re-striped CR 600 </a:t>
            </a:r>
            <a:r>
              <a:rPr lang="en-US" sz="1800" dirty="0"/>
              <a:t>West </a:t>
            </a:r>
            <a:r>
              <a:rPr lang="en-US" sz="1800" dirty="0" smtClean="0"/>
              <a:t>= </a:t>
            </a:r>
            <a:r>
              <a:rPr lang="en-US" sz="1800" dirty="0"/>
              <a:t>$111,398.70.</a:t>
            </a:r>
          </a:p>
          <a:p>
            <a:pPr lvl="0"/>
            <a:r>
              <a:rPr lang="en-US" sz="1800" dirty="0"/>
              <a:t>Overlaid CR 750 N = $65,459.36.</a:t>
            </a:r>
          </a:p>
          <a:p>
            <a:pPr lvl="0"/>
            <a:r>
              <a:rPr lang="en-US" sz="1800" dirty="0"/>
              <a:t>Used 224 bags of asphalt patch.</a:t>
            </a:r>
          </a:p>
          <a:p>
            <a:pPr lvl="0"/>
            <a:r>
              <a:rPr lang="en-US" sz="1800" dirty="0"/>
              <a:t>Purchased 240 tons of treated salt = $19,178.40. </a:t>
            </a:r>
          </a:p>
          <a:p>
            <a:pPr lvl="0"/>
            <a:r>
              <a:rPr lang="en-US" sz="1800" dirty="0"/>
              <a:t>Submitted an additional 6.199 road miles to INDOT.</a:t>
            </a:r>
          </a:p>
          <a:p>
            <a:pPr lvl="0"/>
            <a:r>
              <a:rPr lang="en-US" sz="1800" dirty="0"/>
              <a:t>Double sealed CR 500 N = $12,199.20.</a:t>
            </a:r>
          </a:p>
          <a:p>
            <a:pPr lvl="0"/>
            <a:r>
              <a:rPr lang="en-US" sz="1800" dirty="0"/>
              <a:t>Crack sealed </a:t>
            </a:r>
            <a:r>
              <a:rPr lang="en-US" sz="1800" dirty="0" smtClean="0"/>
              <a:t>CR 600W </a:t>
            </a:r>
            <a:r>
              <a:rPr lang="en-US" sz="1800" dirty="0"/>
              <a:t>annexation portion = $9,632.70.</a:t>
            </a:r>
          </a:p>
          <a:p>
            <a:pPr lvl="0"/>
            <a:r>
              <a:rPr lang="en-US" sz="1800" dirty="0"/>
              <a:t>Installed 18 ADA compliant ramps = $19,738.08.</a:t>
            </a:r>
          </a:p>
          <a:p>
            <a:pPr lvl="0"/>
            <a:r>
              <a:rPr lang="en-US" sz="1800" dirty="0"/>
              <a:t>Encumbered money for crack seal in Bay Creek and Austin Trace = $35,965.20.</a:t>
            </a:r>
          </a:p>
          <a:p>
            <a:pPr lvl="0"/>
            <a:r>
              <a:rPr lang="en-US" sz="1800" dirty="0"/>
              <a:t>Nick Brown received his Class B CDL Licenses.</a:t>
            </a:r>
          </a:p>
          <a:p>
            <a:pPr lvl="0"/>
            <a:r>
              <a:rPr lang="en-US" sz="1800" dirty="0"/>
              <a:t>Removed  360  signs from the Town’s ROW. </a:t>
            </a:r>
          </a:p>
          <a:p>
            <a:r>
              <a:rPr lang="en-US" sz="1800" dirty="0"/>
              <a:t> </a:t>
            </a:r>
          </a:p>
        </p:txBody>
      </p:sp>
      <p:sp>
        <p:nvSpPr>
          <p:cNvPr id="3" name="Title 2"/>
          <p:cNvSpPr>
            <a:spLocks noGrp="1"/>
          </p:cNvSpPr>
          <p:nvPr>
            <p:ph type="title"/>
          </p:nvPr>
        </p:nvSpPr>
        <p:spPr>
          <a:xfrm>
            <a:off x="381000" y="7088"/>
            <a:ext cx="6172200" cy="907312"/>
          </a:xfrm>
        </p:spPr>
        <p:txBody>
          <a:bodyPr/>
          <a:lstStyle/>
          <a:p>
            <a:r>
              <a:rPr lang="en-US" dirty="0" smtClean="0">
                <a:solidFill>
                  <a:schemeClr val="tx2">
                    <a:lumMod val="50000"/>
                  </a:schemeClr>
                </a:solidFill>
              </a:rPr>
              <a:t>Public Works Cont. </a:t>
            </a:r>
            <a:endParaRPr lang="en-US" dirty="0">
              <a:solidFill>
                <a:schemeClr val="tx2">
                  <a:lumMod val="50000"/>
                </a:schemeClr>
              </a:solidFill>
            </a:endParaRPr>
          </a:p>
        </p:txBody>
      </p:sp>
    </p:spTree>
    <p:extLst>
      <p:ext uri="{BB962C8B-B14F-4D97-AF65-F5344CB8AC3E}">
        <p14:creationId xmlns:p14="http://schemas.microsoft.com/office/powerpoint/2010/main" val="25931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6172200" cy="7620000"/>
          </a:xfrm>
        </p:spPr>
        <p:txBody>
          <a:bodyPr>
            <a:normAutofit/>
          </a:bodyPr>
          <a:lstStyle/>
          <a:p>
            <a:r>
              <a:rPr lang="en-US" sz="1400" b="1" u="sng" dirty="0" err="1"/>
              <a:t>Stormwater</a:t>
            </a:r>
            <a:endParaRPr lang="en-US" sz="1400" dirty="0"/>
          </a:p>
          <a:p>
            <a:pPr marL="0" indent="0">
              <a:buNone/>
            </a:pPr>
            <a:r>
              <a:rPr lang="en-US" sz="1400" b="1" dirty="0"/>
              <a:t> </a:t>
            </a:r>
            <a:endParaRPr lang="en-US" sz="1400" dirty="0"/>
          </a:p>
          <a:p>
            <a:pPr lvl="0"/>
            <a:r>
              <a:rPr lang="en-US" sz="1400" dirty="0"/>
              <a:t>Updated our Part C permit</a:t>
            </a:r>
          </a:p>
          <a:p>
            <a:pPr lvl="0"/>
            <a:r>
              <a:rPr lang="en-US" sz="1400" dirty="0"/>
              <a:t>Submitted our annual report</a:t>
            </a:r>
          </a:p>
          <a:p>
            <a:pPr lvl="0"/>
            <a:r>
              <a:rPr lang="en-US" sz="1400" dirty="0"/>
              <a:t>Picked up 42 cubic yards with the street sweeper</a:t>
            </a:r>
          </a:p>
          <a:p>
            <a:pPr lvl="0"/>
            <a:r>
              <a:rPr lang="en-US" sz="1400" dirty="0"/>
              <a:t>Nick Brown completed 1,660 sewer and storm water locates. </a:t>
            </a:r>
          </a:p>
          <a:p>
            <a:pPr lvl="0"/>
            <a:r>
              <a:rPr lang="en-US" sz="1400" dirty="0"/>
              <a:t>Received 7 complaints and all have been closed.</a:t>
            </a:r>
          </a:p>
          <a:p>
            <a:pPr lvl="0"/>
            <a:r>
              <a:rPr lang="en-US" sz="1400" dirty="0"/>
              <a:t>Partnered with Upper White River Alliance regarding MCM’s 1 &amp; 2</a:t>
            </a:r>
          </a:p>
          <a:p>
            <a:pPr lvl="0"/>
            <a:r>
              <a:rPr lang="en-US" sz="1400" dirty="0"/>
              <a:t>Partnered with Hancock County regarding MCM’s 1 &amp; </a:t>
            </a:r>
            <a:r>
              <a:rPr lang="en-US" sz="1400" dirty="0" smtClean="0"/>
              <a:t>2</a:t>
            </a:r>
          </a:p>
          <a:p>
            <a:pPr lvl="0"/>
            <a:endParaRPr lang="en-US" sz="1400" dirty="0"/>
          </a:p>
          <a:p>
            <a:pPr marL="0" lvl="0" indent="0">
              <a:buNone/>
            </a:pPr>
            <a:endParaRPr lang="en-US" sz="1400" dirty="0"/>
          </a:p>
          <a:p>
            <a:pPr marL="0" indent="0">
              <a:buNone/>
            </a:pPr>
            <a:r>
              <a:rPr lang="en-US" sz="1400" dirty="0"/>
              <a:t> </a:t>
            </a:r>
          </a:p>
          <a:p>
            <a:pPr marL="0" indent="0">
              <a:buNone/>
            </a:pPr>
            <a:r>
              <a:rPr lang="en-US" sz="1400" dirty="0"/>
              <a:t> </a:t>
            </a:r>
          </a:p>
          <a:p>
            <a:pPr lvl="0"/>
            <a:endParaRPr lang="en-US" sz="1400" b="1" dirty="0"/>
          </a:p>
          <a:p>
            <a:endParaRPr lang="en-US" sz="1400" dirty="0"/>
          </a:p>
        </p:txBody>
      </p:sp>
      <p:sp>
        <p:nvSpPr>
          <p:cNvPr id="3" name="Title 2"/>
          <p:cNvSpPr>
            <a:spLocks noGrp="1"/>
          </p:cNvSpPr>
          <p:nvPr>
            <p:ph type="title"/>
          </p:nvPr>
        </p:nvSpPr>
        <p:spPr>
          <a:xfrm>
            <a:off x="381000" y="-381000"/>
            <a:ext cx="6172200" cy="1625600"/>
          </a:xfrm>
        </p:spPr>
        <p:txBody>
          <a:bodyPr/>
          <a:lstStyle/>
          <a:p>
            <a:r>
              <a:rPr lang="en-US" dirty="0" smtClean="0">
                <a:solidFill>
                  <a:schemeClr val="tx2">
                    <a:lumMod val="50000"/>
                  </a:schemeClr>
                </a:solidFill>
              </a:rPr>
              <a:t>Public Works Cont. </a:t>
            </a:r>
            <a:endParaRPr lang="en-US" dirty="0">
              <a:solidFill>
                <a:schemeClr val="tx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42" y="4343400"/>
            <a:ext cx="6217920" cy="3093720"/>
          </a:xfrm>
          <a:prstGeom prst="rect">
            <a:avLst/>
          </a:prstGeom>
        </p:spPr>
      </p:pic>
    </p:spTree>
    <p:extLst>
      <p:ext uri="{BB962C8B-B14F-4D97-AF65-F5344CB8AC3E}">
        <p14:creationId xmlns:p14="http://schemas.microsoft.com/office/powerpoint/2010/main" val="292730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6477000" cy="8153400"/>
          </a:xfrm>
        </p:spPr>
        <p:txBody>
          <a:bodyPr>
            <a:normAutofit fontScale="77500" lnSpcReduction="20000"/>
          </a:bodyPr>
          <a:lstStyle/>
          <a:p>
            <a:r>
              <a:rPr lang="en-US" sz="1800" b="1" dirty="0" smtClean="0"/>
              <a:t>2015 </a:t>
            </a:r>
            <a:r>
              <a:rPr lang="en-US" sz="1800" b="1" dirty="0"/>
              <a:t>Activities and Accomplishments for </a:t>
            </a:r>
            <a:r>
              <a:rPr lang="en-US" sz="1800" b="1" dirty="0" smtClean="0"/>
              <a:t>Engineering</a:t>
            </a:r>
          </a:p>
          <a:p>
            <a:r>
              <a:rPr lang="en-US" sz="1800" b="1" dirty="0" smtClean="0"/>
              <a:t>Mark </a:t>
            </a:r>
            <a:r>
              <a:rPr lang="en-US" sz="1800" b="1" dirty="0" err="1" smtClean="0"/>
              <a:t>Witsman</a:t>
            </a:r>
            <a:r>
              <a:rPr lang="en-US" sz="1800" b="1" dirty="0" smtClean="0"/>
              <a:t> – Town Engineer</a:t>
            </a:r>
            <a:endParaRPr lang="en-US" sz="1800" dirty="0"/>
          </a:p>
          <a:p>
            <a:r>
              <a:rPr lang="en-US" sz="1400" dirty="0"/>
              <a:t> </a:t>
            </a:r>
          </a:p>
          <a:p>
            <a:pPr lvl="0"/>
            <a:r>
              <a:rPr lang="en-US" sz="1400" dirty="0"/>
              <a:t>Served on or represented as Town Engineer at Town Council, Public Works, Plan Commission, and Technical Advisory Committee</a:t>
            </a:r>
          </a:p>
          <a:p>
            <a:pPr lvl="0"/>
            <a:r>
              <a:rPr lang="en-US" sz="1400" dirty="0"/>
              <a:t>Defined project scopes and prepared cost estimates for projects on the Capital Projects plan.</a:t>
            </a:r>
          </a:p>
          <a:p>
            <a:pPr lvl="0"/>
            <a:r>
              <a:rPr lang="en-US" sz="1400" dirty="0"/>
              <a:t>Maintained performance and maintenance bond database</a:t>
            </a:r>
          </a:p>
          <a:p>
            <a:r>
              <a:rPr lang="en-US" sz="1400" dirty="0"/>
              <a:t> </a:t>
            </a:r>
          </a:p>
          <a:p>
            <a:r>
              <a:rPr lang="en-US" sz="1400" b="1" u="sng" dirty="0"/>
              <a:t>Developments</a:t>
            </a:r>
            <a:endParaRPr lang="en-US" sz="1400" b="1" dirty="0"/>
          </a:p>
          <a:p>
            <a:pPr lvl="0"/>
            <a:r>
              <a:rPr lang="en-US" sz="1400" dirty="0"/>
              <a:t>Represented the Town during installation, inspection, testing, televising, etc. of sanitary sewer, storm sewer and erosion control, streets and curbs installed in Bay Creek East Section 4, Emerald Springs Section 4B, Woodhaven Section 4, Villages at Brookside Section 9, Villages at Brookside Section 8B, and Hancock Wellness Center</a:t>
            </a:r>
          </a:p>
          <a:p>
            <a:pPr lvl="0"/>
            <a:r>
              <a:rPr lang="en-US" sz="1400" dirty="0"/>
              <a:t>Plats recorded: Bay Creek East Section 4, Emerald Springs Section 4B</a:t>
            </a:r>
          </a:p>
          <a:p>
            <a:pPr lvl="0"/>
            <a:r>
              <a:rPr lang="en-US" sz="1400" dirty="0"/>
              <a:t>Drainage reviews approved: Bay Creek East Section 4, Woodhaven Section 4, Villages at Brookside Section 8B, Villages at Brookside Section 9, Meijer, Brookside Senior Living</a:t>
            </a:r>
          </a:p>
          <a:p>
            <a:r>
              <a:rPr lang="en-US" sz="1400" dirty="0"/>
              <a:t> </a:t>
            </a:r>
          </a:p>
          <a:p>
            <a:r>
              <a:rPr lang="en-US" sz="1400" b="1" u="sng" dirty="0"/>
              <a:t>Wastewater</a:t>
            </a:r>
            <a:endParaRPr lang="en-US" sz="1400" b="1" dirty="0"/>
          </a:p>
          <a:p>
            <a:pPr lvl="0"/>
            <a:r>
              <a:rPr lang="en-US" sz="1400" dirty="0"/>
              <a:t>Whitaker Engineering was selected, authorized and completed the Blower Power Savings study.  </a:t>
            </a:r>
          </a:p>
          <a:p>
            <a:pPr lvl="0"/>
            <a:r>
              <a:rPr lang="en-US" sz="1400" dirty="0"/>
              <a:t>Coordinated with Public Works staff on inspection of sanitary manholes for long term sewer collection system maintenance plan.  Approximately 60% of sanitary manholes were inspected in 2015.</a:t>
            </a:r>
          </a:p>
          <a:p>
            <a:pPr lvl="0"/>
            <a:r>
              <a:rPr lang="en-US" sz="1400" dirty="0"/>
              <a:t>Whitaker Engineering 95% complete on design of Blower Power Savings project</a:t>
            </a:r>
          </a:p>
          <a:p>
            <a:pPr lvl="0"/>
            <a:r>
              <a:rPr lang="en-US" sz="1400" dirty="0"/>
              <a:t>Prepared application for OED grant and scored best for overall quality of application.  Other submittals had better payback period and energy savings.  Also the grant funding was reduced by over 50%.</a:t>
            </a:r>
          </a:p>
          <a:p>
            <a:pPr lvl="0"/>
            <a:r>
              <a:rPr lang="en-US" sz="1400" dirty="0"/>
              <a:t>Reviewed and held public discussion on Guaranteed Savings Contract for use on Blower Power Savings project to meet OED grant deadline</a:t>
            </a:r>
          </a:p>
          <a:p>
            <a:r>
              <a:rPr lang="en-US" sz="1400" dirty="0"/>
              <a:t> </a:t>
            </a:r>
          </a:p>
          <a:p>
            <a:r>
              <a:rPr lang="en-US" sz="1400" b="1" u="sng" dirty="0"/>
              <a:t>Roads</a:t>
            </a:r>
            <a:endParaRPr lang="en-US" sz="1400" b="1" dirty="0"/>
          </a:p>
          <a:p>
            <a:pPr lvl="0"/>
            <a:r>
              <a:rPr lang="en-US" sz="1400" dirty="0"/>
              <a:t>Fog Seal of CR 600 West – design, quote solicitation and construction was completed. $111,398.70</a:t>
            </a:r>
          </a:p>
          <a:p>
            <a:pPr lvl="0"/>
            <a:r>
              <a:rPr lang="en-US" sz="1400" dirty="0"/>
              <a:t>750 North Overlay – the project was designed, quotes solicited, awarded and constructed.  $65,459.36</a:t>
            </a:r>
          </a:p>
          <a:p>
            <a:pPr lvl="0"/>
            <a:r>
              <a:rPr lang="en-US" sz="1400" dirty="0"/>
              <a:t>600 West Crack Sealing joint project with Hancock County (section within south annexation area), 9,632.70</a:t>
            </a:r>
          </a:p>
          <a:p>
            <a:pPr lvl="0"/>
            <a:r>
              <a:rPr lang="en-US" sz="1400" dirty="0"/>
              <a:t>500 North Double Seal joint project with Hancock County, $12,199.20</a:t>
            </a:r>
          </a:p>
          <a:p>
            <a:pPr lvl="0"/>
            <a:r>
              <a:rPr lang="en-US" sz="1400" dirty="0"/>
              <a:t>Schultz Pedestrian Bridge – design and administrative revisions required for INDOT approval (3rd letting).  Construction anticipated in the spring/summer of 2016. </a:t>
            </a:r>
          </a:p>
          <a:p>
            <a:r>
              <a:rPr lang="en-US" sz="1400" dirty="0"/>
              <a:t> </a:t>
            </a:r>
          </a:p>
          <a:p>
            <a:r>
              <a:rPr lang="en-US" sz="1400" dirty="0"/>
              <a:t> </a:t>
            </a:r>
          </a:p>
          <a:p>
            <a:r>
              <a:rPr lang="en-US" sz="1400" dirty="0"/>
              <a:t> </a:t>
            </a:r>
          </a:p>
        </p:txBody>
      </p:sp>
      <p:sp>
        <p:nvSpPr>
          <p:cNvPr id="3" name="Title 2"/>
          <p:cNvSpPr>
            <a:spLocks noGrp="1"/>
          </p:cNvSpPr>
          <p:nvPr>
            <p:ph type="title"/>
          </p:nvPr>
        </p:nvSpPr>
        <p:spPr>
          <a:xfrm>
            <a:off x="342900" y="381000"/>
            <a:ext cx="6172200" cy="914400"/>
          </a:xfrm>
        </p:spPr>
        <p:txBody>
          <a:bodyPr>
            <a:normAutofit fontScale="90000"/>
          </a:bodyPr>
          <a:lstStyle/>
          <a:p>
            <a:pPr lvl="0"/>
            <a:r>
              <a:rPr lang="en-US" sz="4400" dirty="0" smtClean="0">
                <a:solidFill>
                  <a:schemeClr val="tx2">
                    <a:lumMod val="50000"/>
                  </a:schemeClr>
                </a:solidFill>
              </a:rPr>
              <a:t/>
            </a:r>
            <a:br>
              <a:rPr lang="en-US" sz="4400" dirty="0" smtClean="0">
                <a:solidFill>
                  <a:schemeClr val="tx2">
                    <a:lumMod val="50000"/>
                  </a:schemeClr>
                </a:solidFill>
              </a:rPr>
            </a:br>
            <a:r>
              <a:rPr lang="en-US" sz="4400" dirty="0">
                <a:solidFill>
                  <a:schemeClr val="tx2">
                    <a:lumMod val="50000"/>
                  </a:schemeClr>
                </a:solidFill>
              </a:rPr>
              <a:t/>
            </a:r>
            <a:br>
              <a:rPr lang="en-US" sz="4400" dirty="0">
                <a:solidFill>
                  <a:schemeClr val="tx2">
                    <a:lumMod val="50000"/>
                  </a:schemeClr>
                </a:solidFill>
              </a:rPr>
            </a:br>
            <a:r>
              <a:rPr lang="en-US" sz="4400" dirty="0" smtClean="0">
                <a:solidFill>
                  <a:schemeClr val="tx2">
                    <a:lumMod val="50000"/>
                  </a:schemeClr>
                </a:solidFill>
              </a:rPr>
              <a:t>Engineering</a:t>
            </a:r>
            <a:endParaRPr lang="en-US" dirty="0"/>
          </a:p>
        </p:txBody>
      </p:sp>
    </p:spTree>
    <p:extLst>
      <p:ext uri="{BB962C8B-B14F-4D97-AF65-F5344CB8AC3E}">
        <p14:creationId xmlns:p14="http://schemas.microsoft.com/office/powerpoint/2010/main" val="197896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295400"/>
            <a:ext cx="6172200" cy="7543800"/>
          </a:xfrm>
        </p:spPr>
        <p:txBody>
          <a:bodyPr>
            <a:normAutofit fontScale="92500" lnSpcReduction="20000"/>
          </a:bodyPr>
          <a:lstStyle/>
          <a:p>
            <a:r>
              <a:rPr lang="en-US" sz="1400" b="1" u="sng" dirty="0" err="1"/>
              <a:t>Stormwater</a:t>
            </a:r>
            <a:endParaRPr lang="en-US" sz="1400" b="1" dirty="0"/>
          </a:p>
          <a:p>
            <a:pPr lvl="0"/>
            <a:r>
              <a:rPr lang="en-US" sz="1400" dirty="0"/>
              <a:t>Solicited engineers and selected and completed MS4 Part C update</a:t>
            </a:r>
          </a:p>
          <a:p>
            <a:pPr lvl="0"/>
            <a:r>
              <a:rPr lang="en-US" sz="1400" dirty="0"/>
              <a:t>MS4 Storm Water Quality Management Plan (Part B) updated</a:t>
            </a:r>
          </a:p>
          <a:p>
            <a:pPr lvl="0"/>
            <a:r>
              <a:rPr lang="en-US" sz="1400" dirty="0"/>
              <a:t>MS4 annual report filed with IDEM</a:t>
            </a:r>
          </a:p>
          <a:p>
            <a:pPr lvl="0"/>
            <a:r>
              <a:rPr lang="en-US" sz="1400" dirty="0"/>
              <a:t>Perform in house audit on Pollution Prevention and Good Housekeeping with Public Works staff prior to IDEM audit </a:t>
            </a:r>
          </a:p>
          <a:p>
            <a:r>
              <a:rPr lang="en-US" sz="1400" dirty="0"/>
              <a:t> </a:t>
            </a:r>
          </a:p>
          <a:p>
            <a:r>
              <a:rPr lang="en-US" sz="1400" b="1" u="sng" dirty="0"/>
              <a:t>GIS</a:t>
            </a:r>
            <a:endParaRPr lang="en-US" sz="1400" b="1" dirty="0"/>
          </a:p>
          <a:p>
            <a:pPr lvl="0"/>
            <a:r>
              <a:rPr lang="en-US" sz="1400" dirty="0"/>
              <a:t>Orthographic photos were updated.  2013 </a:t>
            </a:r>
            <a:r>
              <a:rPr lang="en-US" sz="1400" dirty="0" err="1"/>
              <a:t>ortho</a:t>
            </a:r>
            <a:r>
              <a:rPr lang="en-US" sz="1400" dirty="0"/>
              <a:t> photos replaced 2007 </a:t>
            </a:r>
            <a:r>
              <a:rPr lang="en-US" sz="1400" dirty="0" err="1"/>
              <a:t>ortho</a:t>
            </a:r>
            <a:r>
              <a:rPr lang="en-US" sz="1400" dirty="0"/>
              <a:t> photos online.</a:t>
            </a:r>
          </a:p>
          <a:p>
            <a:pPr lvl="0"/>
            <a:r>
              <a:rPr lang="en-US" sz="1400" dirty="0"/>
              <a:t>Schneider launched new Beacon website with major improvements to mobile device access and searching features. </a:t>
            </a:r>
          </a:p>
          <a:p>
            <a:pPr lvl="0"/>
            <a:r>
              <a:rPr lang="en-US" sz="1400" dirty="0"/>
              <a:t>Town purchased near the end of 2015 a new GPS device along with ArcGIS software upgrades to allow for mobile data collection by staff.  This will allow better mapping and asset management.</a:t>
            </a:r>
          </a:p>
          <a:p>
            <a:r>
              <a:rPr lang="en-US" sz="1400" b="1" dirty="0" smtClean="0"/>
              <a:t>2015 </a:t>
            </a:r>
            <a:r>
              <a:rPr lang="en-US" sz="1400" b="1" dirty="0"/>
              <a:t>Activities and Accomplishments for Engineering</a:t>
            </a:r>
            <a:endParaRPr lang="en-US" sz="1400" dirty="0"/>
          </a:p>
          <a:p>
            <a:pPr marL="0" indent="0">
              <a:buNone/>
            </a:pPr>
            <a:r>
              <a:rPr lang="en-US" sz="1400" dirty="0"/>
              <a:t> </a:t>
            </a:r>
          </a:p>
          <a:p>
            <a:pPr lvl="0"/>
            <a:r>
              <a:rPr lang="en-US" sz="1400" dirty="0"/>
              <a:t>Served on or represented as Town Engineer at Town Council, Public Works, Plan Commission, and Technical Advisory Committee</a:t>
            </a:r>
          </a:p>
          <a:p>
            <a:pPr lvl="0"/>
            <a:r>
              <a:rPr lang="en-US" sz="1400" dirty="0"/>
              <a:t>Defined project scopes and prepared cost estimates for projects on the Capital Projects plan.</a:t>
            </a:r>
          </a:p>
          <a:p>
            <a:pPr lvl="0"/>
            <a:r>
              <a:rPr lang="en-US" sz="1400" dirty="0"/>
              <a:t>Maintained performance and maintenance bond database</a:t>
            </a:r>
          </a:p>
          <a:p>
            <a:pPr marL="0" indent="0">
              <a:buNone/>
            </a:pPr>
            <a:r>
              <a:rPr lang="en-US" sz="1400" dirty="0"/>
              <a:t> </a:t>
            </a:r>
          </a:p>
          <a:p>
            <a:r>
              <a:rPr lang="en-US" sz="1400" b="1" u="sng" dirty="0"/>
              <a:t>Developments</a:t>
            </a:r>
            <a:endParaRPr lang="en-US" sz="1400" b="1" dirty="0"/>
          </a:p>
          <a:p>
            <a:pPr lvl="0"/>
            <a:r>
              <a:rPr lang="en-US" sz="1400" dirty="0"/>
              <a:t>Represented the Town during installation, inspection, testing, televising, etc. of sanitary sewer, storm sewer and erosion control, streets and curbs installed in Bay Creek East Section 4, Emerald Springs Section 4B, Woodhaven Section 4, Villages at Brookside Section 9, Villages at Brookside Section 8B, and Hancock Wellness Center</a:t>
            </a:r>
          </a:p>
          <a:p>
            <a:pPr lvl="0"/>
            <a:r>
              <a:rPr lang="en-US" sz="1400" dirty="0"/>
              <a:t>Plats recorded: Bay Creek East Section 4, Emerald Springs Section 4B</a:t>
            </a:r>
          </a:p>
          <a:p>
            <a:pPr lvl="0"/>
            <a:r>
              <a:rPr lang="en-US" sz="1400" dirty="0"/>
              <a:t>Drainage reviews approved: Bay Creek East Section 4, Woodhaven Section 4, Villages at Brookside Section 8B, Villages at Brookside Section 9, Meijer, Brookside Senior Living</a:t>
            </a:r>
          </a:p>
          <a:p>
            <a:pPr marL="0" indent="0">
              <a:buNone/>
            </a:pPr>
            <a:r>
              <a:rPr lang="en-US" sz="1400" dirty="0"/>
              <a:t> </a:t>
            </a:r>
          </a:p>
          <a:p>
            <a:pPr marL="0" indent="0">
              <a:buNone/>
            </a:pPr>
            <a:r>
              <a:rPr lang="en-US" sz="1400" dirty="0"/>
              <a:t> </a:t>
            </a:r>
          </a:p>
          <a:p>
            <a:endParaRPr lang="en-US" sz="1400" dirty="0"/>
          </a:p>
        </p:txBody>
      </p:sp>
      <p:sp>
        <p:nvSpPr>
          <p:cNvPr id="3" name="Title 2"/>
          <p:cNvSpPr>
            <a:spLocks noGrp="1"/>
          </p:cNvSpPr>
          <p:nvPr>
            <p:ph type="title"/>
          </p:nvPr>
        </p:nvSpPr>
        <p:spPr>
          <a:xfrm>
            <a:off x="304800" y="0"/>
            <a:ext cx="6172200" cy="1219200"/>
          </a:xfrm>
        </p:spPr>
        <p:txBody>
          <a:bodyPr/>
          <a:lstStyle/>
          <a:p>
            <a:r>
              <a:rPr lang="en-US" dirty="0" smtClean="0">
                <a:solidFill>
                  <a:schemeClr val="tx2">
                    <a:lumMod val="50000"/>
                  </a:schemeClr>
                </a:solidFill>
              </a:rPr>
              <a:t>Engineering Cont. </a:t>
            </a:r>
            <a:endParaRPr lang="en-US" dirty="0">
              <a:solidFill>
                <a:schemeClr val="tx2">
                  <a:lumMod val="50000"/>
                </a:schemeClr>
              </a:solidFill>
            </a:endParaRPr>
          </a:p>
        </p:txBody>
      </p:sp>
    </p:spTree>
    <p:extLst>
      <p:ext uri="{BB962C8B-B14F-4D97-AF65-F5344CB8AC3E}">
        <p14:creationId xmlns:p14="http://schemas.microsoft.com/office/powerpoint/2010/main" val="405531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300" dirty="0" smtClean="0"/>
              <a:t>Stacie Starcher – Superintendent</a:t>
            </a:r>
          </a:p>
          <a:p>
            <a:r>
              <a:rPr lang="en-US" sz="1300" dirty="0" smtClean="0"/>
              <a:t>Connie Malcomb – Billing Clerk</a:t>
            </a:r>
          </a:p>
          <a:p>
            <a:endParaRPr lang="en-US" sz="1300" dirty="0"/>
          </a:p>
          <a:p>
            <a:pPr lvl="0"/>
            <a:r>
              <a:rPr lang="en-US" sz="1300" dirty="0"/>
              <a:t>Started tracking and selling CGS bag &amp; bulk </a:t>
            </a:r>
            <a:r>
              <a:rPr lang="en-US" sz="1300" dirty="0" smtClean="0"/>
              <a:t>stickers.</a:t>
            </a:r>
            <a:endParaRPr lang="en-US" sz="1300" dirty="0"/>
          </a:p>
          <a:p>
            <a:pPr lvl="0"/>
            <a:r>
              <a:rPr lang="en-US" sz="1300" dirty="0"/>
              <a:t>Filed 37 liens in 2015 totaling $7291.18</a:t>
            </a:r>
          </a:p>
          <a:p>
            <a:pPr lvl="0"/>
            <a:r>
              <a:rPr lang="en-US" sz="1300" dirty="0"/>
              <a:t>Collected a total of  54 lien payments from County for a totaling $</a:t>
            </a:r>
            <a:r>
              <a:rPr lang="en-US" sz="1300" dirty="0" smtClean="0"/>
              <a:t>17,062.56 </a:t>
            </a:r>
            <a:r>
              <a:rPr lang="en-US" sz="1300" dirty="0"/>
              <a:t>which included</a:t>
            </a:r>
          </a:p>
          <a:p>
            <a:pPr lvl="1"/>
            <a:r>
              <a:rPr lang="en-US" sz="1300" dirty="0"/>
              <a:t>5 lien payments , totaling $2108.05 outstanding on books from 2004-2013</a:t>
            </a:r>
          </a:p>
          <a:p>
            <a:pPr lvl="1"/>
            <a:r>
              <a:rPr lang="en-US" sz="1300" dirty="0"/>
              <a:t>8 lien payments , totaling $3727.70 outstanding on books from 2014</a:t>
            </a:r>
          </a:p>
          <a:p>
            <a:pPr lvl="0"/>
            <a:r>
              <a:rPr lang="en-US" sz="1300" dirty="0"/>
              <a:t>27 lien releases filed in 2015</a:t>
            </a:r>
          </a:p>
          <a:p>
            <a:pPr lvl="1"/>
            <a:r>
              <a:rPr lang="en-US" sz="1300" dirty="0"/>
              <a:t> 4 for payments received in 2004-2013</a:t>
            </a:r>
          </a:p>
          <a:p>
            <a:pPr lvl="1"/>
            <a:r>
              <a:rPr lang="en-US" sz="1300" dirty="0"/>
              <a:t>20 for payments received in 2014</a:t>
            </a:r>
          </a:p>
          <a:p>
            <a:pPr lvl="1"/>
            <a:r>
              <a:rPr lang="en-US" sz="1300" dirty="0"/>
              <a:t>3 for payments received in early 2015</a:t>
            </a:r>
          </a:p>
          <a:p>
            <a:pPr lvl="0"/>
            <a:r>
              <a:rPr lang="en-US" sz="1300" dirty="0"/>
              <a:t>Started billing </a:t>
            </a:r>
            <a:r>
              <a:rPr lang="en-US" sz="1300" dirty="0" err="1" smtClean="0"/>
              <a:t>Stormwater</a:t>
            </a:r>
            <a:r>
              <a:rPr lang="en-US" sz="1300" dirty="0" smtClean="0"/>
              <a:t> accounts </a:t>
            </a:r>
            <a:r>
              <a:rPr lang="en-US" sz="1300" dirty="0"/>
              <a:t>for all parcels in South </a:t>
            </a:r>
            <a:r>
              <a:rPr lang="en-US" sz="1300" dirty="0" smtClean="0"/>
              <a:t>District Annexation.</a:t>
            </a:r>
            <a:endParaRPr lang="en-US" sz="1300" dirty="0"/>
          </a:p>
          <a:p>
            <a:endParaRPr lang="en-US" sz="1200" dirty="0"/>
          </a:p>
        </p:txBody>
      </p:sp>
      <p:sp>
        <p:nvSpPr>
          <p:cNvPr id="3" name="Title 2"/>
          <p:cNvSpPr>
            <a:spLocks noGrp="1"/>
          </p:cNvSpPr>
          <p:nvPr>
            <p:ph type="title"/>
          </p:nvPr>
        </p:nvSpPr>
        <p:spPr/>
        <p:txBody>
          <a:bodyPr/>
          <a:lstStyle/>
          <a:p>
            <a:r>
              <a:rPr lang="en-US" dirty="0" smtClean="0">
                <a:solidFill>
                  <a:schemeClr val="tx2">
                    <a:lumMod val="50000"/>
                  </a:schemeClr>
                </a:solidFill>
              </a:rPr>
              <a:t>Utility Billing Department</a:t>
            </a:r>
            <a:endParaRPr lang="en-US" dirty="0">
              <a:solidFill>
                <a:schemeClr val="tx2">
                  <a:lumMod val="50000"/>
                </a:schemeClr>
              </a:solidFill>
            </a:endParaRPr>
          </a:p>
        </p:txBody>
      </p:sp>
      <p:pic>
        <p:nvPicPr>
          <p:cNvPr id="1026" name="Picture 2" descr="C:\Users\tgalbraith\AppData\Local\Microsoft\Windows\INetCache\IE\T5JZV9UQ\johnny-automatic-worried-about-a-bil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6172200"/>
            <a:ext cx="3124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58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066800"/>
            <a:ext cx="6172200" cy="8077200"/>
          </a:xfrm>
        </p:spPr>
        <p:txBody>
          <a:bodyPr>
            <a:normAutofit/>
          </a:bodyPr>
          <a:lstStyle/>
          <a:p>
            <a:r>
              <a:rPr lang="en-US" sz="1600" dirty="0" smtClean="0"/>
              <a:t>In early 2015 the Town was awarded a grant from the Hancock County Community Foundation (HCCF) to make improvements to the developing Town Hall Park.  Through the generosity of the HCCF the Town was able to install a sign at the park, add lighting to the Park Shelter, plant new evergreen trees and seed the green space to make it more attractive for fun and games.  </a:t>
            </a:r>
          </a:p>
          <a:p>
            <a:pPr marL="0" indent="0">
              <a:buNone/>
            </a:pPr>
            <a:endParaRPr lang="en-US" sz="1600" dirty="0"/>
          </a:p>
          <a:p>
            <a:pPr marL="0" indent="0">
              <a:buNone/>
            </a:pPr>
            <a:r>
              <a:rPr lang="en-US" sz="1600" dirty="0" smtClean="0"/>
              <a:t>The Town was selected by Nine Star Connect as one of the Community Day of Service projects.  Several Nine Star employees spent the day landscaping the monument sign at the corner of CR 600 West and CR 1000 North.  </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The Hancock Economic Development Council (HEDC) provided landscaping around the sign in front of Town Hall as part of their 20</a:t>
            </a:r>
            <a:r>
              <a:rPr lang="en-US" sz="1600" baseline="30000" dirty="0" smtClean="0"/>
              <a:t>th</a:t>
            </a:r>
            <a:r>
              <a:rPr lang="en-US" sz="1600" dirty="0" smtClean="0"/>
              <a:t> Anniversary commemoration. Our Town is going to look really pretty next Spring. </a:t>
            </a:r>
          </a:p>
          <a:p>
            <a:pPr marL="0" indent="0">
              <a:buNone/>
            </a:pPr>
            <a:endParaRPr lang="en-US" sz="1600" dirty="0"/>
          </a:p>
        </p:txBody>
      </p:sp>
      <p:sp>
        <p:nvSpPr>
          <p:cNvPr id="3" name="Title 2"/>
          <p:cNvSpPr>
            <a:spLocks noGrp="1"/>
          </p:cNvSpPr>
          <p:nvPr>
            <p:ph type="title"/>
          </p:nvPr>
        </p:nvSpPr>
        <p:spPr>
          <a:xfrm>
            <a:off x="342900" y="5316"/>
            <a:ext cx="6172200" cy="1016000"/>
          </a:xfrm>
        </p:spPr>
        <p:txBody>
          <a:bodyPr/>
          <a:lstStyle/>
          <a:p>
            <a:r>
              <a:rPr lang="en-US" b="1" dirty="0" smtClean="0">
                <a:solidFill>
                  <a:schemeClr val="tx2">
                    <a:lumMod val="50000"/>
                  </a:schemeClr>
                </a:solidFill>
              </a:rPr>
              <a:t>Fun Stuff</a:t>
            </a:r>
            <a:endParaRPr lang="en-US" b="1" dirty="0">
              <a:solidFill>
                <a:schemeClr val="tx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650" y="4038600"/>
            <a:ext cx="3429000" cy="152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14450" y="6305550"/>
            <a:ext cx="1752600" cy="2857500"/>
          </a:xfrm>
          <a:prstGeom prst="rect">
            <a:avLst/>
          </a:prstGeom>
        </p:spPr>
      </p:pic>
    </p:spTree>
    <p:extLst>
      <p:ext uri="{BB962C8B-B14F-4D97-AF65-F5344CB8AC3E}">
        <p14:creationId xmlns:p14="http://schemas.microsoft.com/office/powerpoint/2010/main" val="424635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32000"/>
            <a:ext cx="6629400" cy="6096000"/>
          </a:xfrm>
        </p:spPr>
        <p:txBody>
          <a:bodyPr>
            <a:normAutofit/>
          </a:bodyPr>
          <a:lstStyle/>
          <a:p>
            <a:r>
              <a:rPr lang="en-US" sz="2400" b="1" dirty="0" smtClean="0"/>
              <a:t>G</a:t>
            </a:r>
            <a:r>
              <a:rPr lang="en-US" sz="2400" dirty="0" smtClean="0"/>
              <a:t>uided commercial development and unique</a:t>
            </a:r>
          </a:p>
          <a:p>
            <a:r>
              <a:rPr lang="en-US" sz="2400" b="1" dirty="0" smtClean="0"/>
              <a:t>R</a:t>
            </a:r>
            <a:r>
              <a:rPr lang="en-US" sz="2400" dirty="0" smtClean="0"/>
              <a:t>esidential opportunities with valued</a:t>
            </a:r>
          </a:p>
          <a:p>
            <a:r>
              <a:rPr lang="en-US" sz="2400" b="1" dirty="0" smtClean="0"/>
              <a:t>O</a:t>
            </a:r>
            <a:r>
              <a:rPr lang="en-US" sz="2400" dirty="0" smtClean="0"/>
              <a:t>pen spaces and</a:t>
            </a:r>
          </a:p>
          <a:p>
            <a:r>
              <a:rPr lang="en-US" sz="2400" b="1" dirty="0" smtClean="0"/>
              <a:t>W</a:t>
            </a:r>
            <a:r>
              <a:rPr lang="en-US" sz="2400" dirty="0" smtClean="0"/>
              <a:t>ell-managed community services and amenities</a:t>
            </a:r>
          </a:p>
          <a:p>
            <a:r>
              <a:rPr lang="en-US" sz="2400" b="1" dirty="0" smtClean="0"/>
              <a:t>T</a:t>
            </a:r>
            <a:r>
              <a:rPr lang="en-US" sz="2400" dirty="0" smtClean="0"/>
              <a:t>hat complement a</a:t>
            </a:r>
          </a:p>
          <a:p>
            <a:r>
              <a:rPr lang="en-US" sz="2400" b="1" dirty="0" smtClean="0"/>
              <a:t>H</a:t>
            </a:r>
            <a:r>
              <a:rPr lang="en-US" sz="2400" dirty="0" smtClean="0"/>
              <a:t>ealth local economy</a:t>
            </a:r>
          </a:p>
          <a:p>
            <a:endParaRPr lang="en-US" sz="2400" dirty="0" smtClean="0"/>
          </a:p>
          <a:p>
            <a:pPr marL="0" indent="0">
              <a:buNone/>
            </a:pPr>
            <a:endParaRPr lang="en-US" sz="2400" dirty="0"/>
          </a:p>
        </p:txBody>
      </p:sp>
      <p:sp>
        <p:nvSpPr>
          <p:cNvPr id="3" name="Title 2"/>
          <p:cNvSpPr>
            <a:spLocks noGrp="1"/>
          </p:cNvSpPr>
          <p:nvPr>
            <p:ph type="title"/>
          </p:nvPr>
        </p:nvSpPr>
        <p:spPr/>
        <p:txBody>
          <a:bodyPr/>
          <a:lstStyle/>
          <a:p>
            <a:r>
              <a:rPr lang="en-US" dirty="0" smtClean="0"/>
              <a:t>Our Mission Statement: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248400"/>
            <a:ext cx="6172200" cy="1219200"/>
          </a:xfrm>
          <a:prstGeom prst="rect">
            <a:avLst/>
          </a:prstGeom>
        </p:spPr>
      </p:pic>
    </p:spTree>
    <p:extLst>
      <p:ext uri="{BB962C8B-B14F-4D97-AF65-F5344CB8AC3E}">
        <p14:creationId xmlns:p14="http://schemas.microsoft.com/office/powerpoint/2010/main" val="295602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447800"/>
            <a:ext cx="6172200" cy="7239000"/>
          </a:xfrm>
        </p:spPr>
        <p:txBody>
          <a:bodyPr/>
          <a:lstStyle/>
          <a:p>
            <a:pPr marL="0" indent="0">
              <a:buNone/>
            </a:pPr>
            <a:endParaRPr lang="en-US" sz="1600" dirty="0" smtClean="0"/>
          </a:p>
          <a:p>
            <a:pPr marL="0" indent="0">
              <a:buNone/>
            </a:pPr>
            <a:r>
              <a:rPr lang="en-US" sz="1600" dirty="0"/>
              <a:t>We also hosted the annual Easter Egg Hunt, Movie </a:t>
            </a:r>
            <a:r>
              <a:rPr lang="en-US" sz="1600" dirty="0" smtClean="0"/>
              <a:t>Night, first-ever Trunk –or-Treat and </a:t>
            </a:r>
            <a:r>
              <a:rPr lang="en-US" sz="1600" dirty="0"/>
              <a:t>Christmas Tree </a:t>
            </a:r>
            <a:r>
              <a:rPr lang="en-US" sz="1600" dirty="0" smtClean="0"/>
              <a:t>Lighting.  Other events in the Town Hall Park were Harper’s Best of Mutts and Touch-a-Truck.</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Also</a:t>
            </a:r>
            <a:r>
              <a:rPr lang="en-US" sz="1600" dirty="0"/>
              <a:t>, 2015 saw the inaugural Path to Fitness 5K to celebrate the opening of the first phase of our multi-use path.  </a:t>
            </a:r>
            <a:endParaRPr lang="en-US" sz="1600" dirty="0" smtClean="0"/>
          </a:p>
          <a:p>
            <a:pPr marL="0" indent="0">
              <a:buNone/>
            </a:pPr>
            <a:endParaRPr lang="en-US" sz="1600" dirty="0"/>
          </a:p>
          <a:p>
            <a:pPr marL="0" indent="0">
              <a:buNone/>
            </a:pPr>
            <a:endParaRPr lang="en-US" sz="1600" dirty="0"/>
          </a:p>
          <a:p>
            <a:pPr marL="0" indent="0">
              <a:buNone/>
            </a:pPr>
            <a:endParaRPr lang="en-US" sz="1600" dirty="0"/>
          </a:p>
          <a:p>
            <a:endParaRPr lang="en-US" dirty="0"/>
          </a:p>
        </p:txBody>
      </p:sp>
      <p:sp>
        <p:nvSpPr>
          <p:cNvPr id="3" name="Title 2"/>
          <p:cNvSpPr>
            <a:spLocks noGrp="1"/>
          </p:cNvSpPr>
          <p:nvPr>
            <p:ph type="title"/>
          </p:nvPr>
        </p:nvSpPr>
        <p:spPr>
          <a:xfrm>
            <a:off x="342900" y="203200"/>
            <a:ext cx="6172200" cy="1092200"/>
          </a:xfrm>
        </p:spPr>
        <p:txBody>
          <a:bodyPr/>
          <a:lstStyle/>
          <a:p>
            <a:r>
              <a:rPr lang="en-US" b="1" dirty="0" smtClean="0">
                <a:solidFill>
                  <a:schemeClr val="tx2">
                    <a:lumMod val="50000"/>
                  </a:schemeClr>
                </a:solidFill>
              </a:rPr>
              <a:t>Fun Stuff continued </a:t>
            </a:r>
            <a:endParaRPr lang="en-US" b="1" dirty="0">
              <a:solidFill>
                <a:schemeClr val="tx2">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67050" y="2114550"/>
            <a:ext cx="2286000" cy="33909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2971800" cy="2571750"/>
          </a:xfrm>
          <a:prstGeom prst="rect">
            <a:avLst/>
          </a:prstGeom>
        </p:spPr>
      </p:pic>
    </p:spTree>
    <p:extLst>
      <p:ext uri="{BB962C8B-B14F-4D97-AF65-F5344CB8AC3E}">
        <p14:creationId xmlns:p14="http://schemas.microsoft.com/office/powerpoint/2010/main" val="276810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400" dirty="0" smtClean="0"/>
          </a:p>
          <a:p>
            <a:endParaRPr lang="en-US" sz="1400" dirty="0"/>
          </a:p>
          <a:p>
            <a:endParaRPr lang="en-US" sz="1400" dirty="0" smtClean="0"/>
          </a:p>
          <a:p>
            <a:endParaRPr lang="en-US" sz="1400" dirty="0"/>
          </a:p>
          <a:p>
            <a:r>
              <a:rPr lang="en-US" sz="1400" dirty="0" smtClean="0"/>
              <a:t>One </a:t>
            </a:r>
            <a:r>
              <a:rPr lang="en-US" sz="1400" dirty="0"/>
              <a:t>of our young residents, Blake </a:t>
            </a:r>
            <a:r>
              <a:rPr lang="en-US" sz="1400" dirty="0" err="1"/>
              <a:t>Grimshaw</a:t>
            </a:r>
            <a:r>
              <a:rPr lang="en-US" sz="1400" dirty="0"/>
              <a:t>, took on an innovative Eagle Scout project and constructed a Little Free Library in our park. The concept of the Little Free Library is to “take a book, leave a book”.  The books are geared mostly towards children, but there will be a variety for everyone’s reading pleasure.  The McCordsville Little Free Library is one of the several popping up in Hancock County. </a:t>
            </a:r>
            <a:endParaRPr lang="en-US" sz="1400" dirty="0" smtClean="0"/>
          </a:p>
          <a:p>
            <a:endParaRPr lang="en-US" sz="1400" dirty="0"/>
          </a:p>
          <a:p>
            <a:r>
              <a:rPr lang="en-US" sz="1400" dirty="0" smtClean="0"/>
              <a:t>McCordsville Night at the Pacer’s was a great time.  Over 60 tickets were sold and a good time was had by all. </a:t>
            </a:r>
          </a:p>
          <a:p>
            <a:endParaRPr lang="en-US" sz="1400" dirty="0"/>
          </a:p>
          <a:p>
            <a:endParaRPr lang="en-US" sz="1400" dirty="0"/>
          </a:p>
        </p:txBody>
      </p:sp>
      <p:sp>
        <p:nvSpPr>
          <p:cNvPr id="3" name="Title 2"/>
          <p:cNvSpPr>
            <a:spLocks noGrp="1"/>
          </p:cNvSpPr>
          <p:nvPr>
            <p:ph type="title"/>
          </p:nvPr>
        </p:nvSpPr>
        <p:spPr>
          <a:xfrm>
            <a:off x="342900" y="203200"/>
            <a:ext cx="6172200" cy="1016000"/>
          </a:xfrm>
        </p:spPr>
        <p:txBody>
          <a:bodyPr/>
          <a:lstStyle/>
          <a:p>
            <a:r>
              <a:rPr lang="en-US" dirty="0" smtClean="0">
                <a:solidFill>
                  <a:schemeClr val="tx2">
                    <a:lumMod val="50000"/>
                  </a:schemeClr>
                </a:solidFill>
              </a:rPr>
              <a:t>More Fun Stuff</a:t>
            </a:r>
            <a:endParaRPr lang="en-US" dirty="0">
              <a:solidFill>
                <a:schemeClr val="tx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62225" y="561975"/>
            <a:ext cx="1790700" cy="29527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5791200"/>
            <a:ext cx="2057400" cy="1676400"/>
          </a:xfrm>
          <a:prstGeom prst="rect">
            <a:avLst/>
          </a:prstGeom>
        </p:spPr>
      </p:pic>
    </p:spTree>
    <p:extLst>
      <p:ext uri="{BB962C8B-B14F-4D97-AF65-F5344CB8AC3E}">
        <p14:creationId xmlns:p14="http://schemas.microsoft.com/office/powerpoint/2010/main" val="391426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400" dirty="0" smtClean="0"/>
              <a:t>Melissa Davidson – Administrative Assistant</a:t>
            </a:r>
          </a:p>
          <a:p>
            <a:endParaRPr lang="en-US" sz="1200" dirty="0"/>
          </a:p>
          <a:p>
            <a:r>
              <a:rPr lang="en-US" sz="1200" dirty="0" smtClean="0"/>
              <a:t>Assisted with Movie Night, Easter Egg Hunt, McCordsville Path to Fitness 5K, Trunk-or-Treat, Christmas Tree Lighting and Annual Holiday Party.</a:t>
            </a:r>
          </a:p>
          <a:p>
            <a:r>
              <a:rPr lang="en-US" sz="1200" dirty="0" smtClean="0"/>
              <a:t>Re-vamped the rules, procedures and fees regarding the Peddler’s Permit.  Updated the Ordinance to reflect the changes.</a:t>
            </a:r>
          </a:p>
          <a:p>
            <a:endParaRPr lang="en-US" sz="1200" dirty="0"/>
          </a:p>
          <a:p>
            <a:r>
              <a:rPr lang="en-US" sz="1200" dirty="0" smtClean="0"/>
              <a:t>Scheduled, reserved and collected rent on the Community Room and Park Shelter.  Community Room Use:</a:t>
            </a:r>
          </a:p>
          <a:p>
            <a:r>
              <a:rPr lang="en-US" sz="1200" dirty="0" smtClean="0"/>
              <a:t>Exercise Class – 42 times</a:t>
            </a:r>
          </a:p>
          <a:p>
            <a:r>
              <a:rPr lang="en-US" sz="1200" dirty="0" smtClean="0"/>
              <a:t>Girl Scout Troops – 22 times</a:t>
            </a:r>
          </a:p>
          <a:p>
            <a:r>
              <a:rPr lang="en-US" sz="1200" dirty="0" smtClean="0"/>
              <a:t>Resident Events (showers, reunions, etc.) </a:t>
            </a:r>
          </a:p>
          <a:p>
            <a:r>
              <a:rPr lang="en-US" sz="1200" dirty="0" smtClean="0"/>
              <a:t>Hancock County – Voting and Educational Training – 30</a:t>
            </a:r>
          </a:p>
          <a:p>
            <a:r>
              <a:rPr lang="en-US" sz="1200" dirty="0" smtClean="0"/>
              <a:t>HOA meetings – 11</a:t>
            </a:r>
          </a:p>
          <a:p>
            <a:r>
              <a:rPr lang="en-US" sz="1200" dirty="0" smtClean="0"/>
              <a:t>Town events – 9</a:t>
            </a:r>
          </a:p>
          <a:p>
            <a:endParaRPr lang="en-US" sz="1200" dirty="0"/>
          </a:p>
          <a:p>
            <a:r>
              <a:rPr lang="en-US" sz="1200" dirty="0" smtClean="0"/>
              <a:t>Shelter Use:</a:t>
            </a:r>
          </a:p>
          <a:p>
            <a:r>
              <a:rPr lang="en-US" sz="1200" dirty="0" smtClean="0"/>
              <a:t>Community Events – 4</a:t>
            </a:r>
          </a:p>
          <a:p>
            <a:r>
              <a:rPr lang="en-US" sz="1200" dirty="0" smtClean="0"/>
              <a:t>Resident Events, Scout Troops, etc. -10</a:t>
            </a:r>
          </a:p>
          <a:p>
            <a:endParaRPr lang="en-US" sz="1200" dirty="0" smtClean="0"/>
          </a:p>
          <a:p>
            <a:endParaRPr lang="en-US" sz="1200" dirty="0"/>
          </a:p>
        </p:txBody>
      </p:sp>
      <p:sp>
        <p:nvSpPr>
          <p:cNvPr id="3" name="Title 2"/>
          <p:cNvSpPr>
            <a:spLocks noGrp="1"/>
          </p:cNvSpPr>
          <p:nvPr>
            <p:ph type="title"/>
          </p:nvPr>
        </p:nvSpPr>
        <p:spPr/>
        <p:txBody>
          <a:bodyPr/>
          <a:lstStyle/>
          <a:p>
            <a:r>
              <a:rPr lang="en-US" dirty="0" smtClean="0">
                <a:solidFill>
                  <a:schemeClr val="tx2">
                    <a:lumMod val="50000"/>
                  </a:schemeClr>
                </a:solidFill>
              </a:rPr>
              <a:t>Administrative Assistant</a:t>
            </a:r>
            <a:endParaRPr lang="en-US" dirty="0">
              <a:solidFill>
                <a:schemeClr val="tx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6934200"/>
            <a:ext cx="3276600" cy="1711152"/>
          </a:xfrm>
          <a:prstGeom prst="rect">
            <a:avLst/>
          </a:prstGeom>
        </p:spPr>
      </p:pic>
    </p:spTree>
    <p:extLst>
      <p:ext uri="{BB962C8B-B14F-4D97-AF65-F5344CB8AC3E}">
        <p14:creationId xmlns:p14="http://schemas.microsoft.com/office/powerpoint/2010/main" val="46692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1600" dirty="0" smtClean="0"/>
              <a:t>McCordsville continued to see strong growth.  Residential building permits once again increased over the previous year.  Two important commercial development received approvals from the Town and construction will begin in 2016.</a:t>
            </a:r>
          </a:p>
          <a:p>
            <a:endParaRPr lang="en-US" sz="1600" dirty="0"/>
          </a:p>
          <a:p>
            <a:pPr marL="0" indent="0">
              <a:buNone/>
            </a:pPr>
            <a:r>
              <a:rPr lang="en-US" sz="1600" b="1" dirty="0" smtClean="0">
                <a:solidFill>
                  <a:schemeClr val="tx2">
                    <a:lumMod val="50000"/>
                  </a:schemeClr>
                </a:solidFill>
              </a:rPr>
              <a:t>RESIDENTIAL:</a:t>
            </a:r>
          </a:p>
          <a:p>
            <a:pPr marL="0" indent="0">
              <a:buNone/>
            </a:pPr>
            <a:r>
              <a:rPr lang="en-US" sz="1600" dirty="0" smtClean="0"/>
              <a:t>Construction within McCordsville’s subdivision continued at a steady pace.  The Deer Crossing subdivision completed all sections in 2015.  Emerald Springs is at near-build out.  Bay Creek East, Woodhaven and the Villages at Brookside continue a robust growth with all three subdivisions working in new sections.  In all the Town of McCordsville issued 147 residential building permits, which is nine more than in 2014.  </a:t>
            </a:r>
          </a:p>
          <a:p>
            <a:pPr marL="0" indent="0">
              <a:buNone/>
            </a:pPr>
            <a:endParaRPr lang="en-US" sz="1600" dirty="0"/>
          </a:p>
          <a:p>
            <a:pPr marL="0" indent="0">
              <a:buNone/>
            </a:pPr>
            <a:r>
              <a:rPr lang="en-US" sz="1600" b="1" dirty="0" smtClean="0">
                <a:solidFill>
                  <a:schemeClr val="tx2">
                    <a:lumMod val="50000"/>
                  </a:schemeClr>
                </a:solidFill>
              </a:rPr>
              <a:t>ANNEXATION:</a:t>
            </a:r>
          </a:p>
          <a:p>
            <a:pPr marL="0" indent="0">
              <a:buNone/>
            </a:pPr>
            <a:r>
              <a:rPr lang="en-US" sz="1600" dirty="0" smtClean="0"/>
              <a:t>In January of 2015 the Town’s corporate limits were increased due to a successful annexation.  The “South District Annexation” took in the Champion Lakes and Woodhaven subdivisions as well as several homes along CR 600 West.  The Town’s southern border is now CR 500 North (at CR 600 West).  And speaking of Woodhaven, it continues a healthy growth adding 29 residential building permits to the mix. </a:t>
            </a:r>
          </a:p>
          <a:p>
            <a:pPr marL="0" indent="0">
              <a:buNone/>
            </a:pPr>
            <a:endParaRPr lang="en-US" sz="1600" b="1" dirty="0">
              <a:solidFill>
                <a:schemeClr val="tx2">
                  <a:lumMod val="50000"/>
                </a:schemeClr>
              </a:solidFill>
            </a:endParaRPr>
          </a:p>
          <a:p>
            <a:pPr marL="0" indent="0">
              <a:buNone/>
            </a:pPr>
            <a:endParaRPr lang="en-US" sz="1600" b="1" dirty="0" smtClean="0">
              <a:solidFill>
                <a:schemeClr val="tx2">
                  <a:lumMod val="50000"/>
                </a:schemeClr>
              </a:solidFill>
            </a:endParaRPr>
          </a:p>
          <a:p>
            <a:pPr marL="0" indent="0">
              <a:buNone/>
            </a:pPr>
            <a:r>
              <a:rPr lang="en-US" sz="1600" b="1" dirty="0" smtClean="0">
                <a:solidFill>
                  <a:schemeClr val="tx2">
                    <a:lumMod val="50000"/>
                  </a:schemeClr>
                </a:solidFill>
              </a:rPr>
              <a:t> </a:t>
            </a:r>
          </a:p>
        </p:txBody>
      </p:sp>
      <p:sp>
        <p:nvSpPr>
          <p:cNvPr id="3" name="Title 2"/>
          <p:cNvSpPr>
            <a:spLocks noGrp="1"/>
          </p:cNvSpPr>
          <p:nvPr>
            <p:ph type="title"/>
          </p:nvPr>
        </p:nvSpPr>
        <p:spPr>
          <a:xfrm>
            <a:off x="342900" y="203200"/>
            <a:ext cx="6172200" cy="1320800"/>
          </a:xfrm>
        </p:spPr>
        <p:txBody>
          <a:bodyPr>
            <a:normAutofit/>
          </a:bodyPr>
          <a:lstStyle/>
          <a:p>
            <a:r>
              <a:rPr lang="en-US" b="1" dirty="0" smtClean="0">
                <a:solidFill>
                  <a:schemeClr val="tx2">
                    <a:lumMod val="50000"/>
                  </a:schemeClr>
                </a:solidFill>
              </a:rPr>
              <a:t>Overview</a:t>
            </a:r>
            <a:br>
              <a:rPr lang="en-US" b="1" dirty="0" smtClean="0">
                <a:solidFill>
                  <a:schemeClr val="tx2">
                    <a:lumMod val="50000"/>
                  </a:schemeClr>
                </a:solidFill>
              </a:rPr>
            </a:br>
            <a:r>
              <a:rPr lang="en-US" sz="2000" b="1" dirty="0" smtClean="0">
                <a:solidFill>
                  <a:schemeClr val="tx2">
                    <a:lumMod val="50000"/>
                  </a:schemeClr>
                </a:solidFill>
              </a:rPr>
              <a:t>Economic Development</a:t>
            </a:r>
            <a:r>
              <a:rPr lang="en-US" sz="2000" dirty="0" smtClean="0"/>
              <a:t>	</a:t>
            </a:r>
            <a:endParaRPr lang="en-US" sz="2000" dirty="0"/>
          </a:p>
        </p:txBody>
      </p:sp>
    </p:spTree>
    <p:extLst>
      <p:ext uri="{BB962C8B-B14F-4D97-AF65-F5344CB8AC3E}">
        <p14:creationId xmlns:p14="http://schemas.microsoft.com/office/powerpoint/2010/main" val="44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2286000"/>
            <a:ext cx="6172200" cy="5842000"/>
          </a:xfrm>
        </p:spPr>
        <p:txBody>
          <a:bodyPr>
            <a:normAutofit/>
          </a:bodyPr>
          <a:lstStyle/>
          <a:p>
            <a:r>
              <a:rPr lang="en-US" sz="1600" b="1" dirty="0" smtClean="0">
                <a:solidFill>
                  <a:schemeClr val="tx2">
                    <a:lumMod val="50000"/>
                  </a:schemeClr>
                </a:solidFill>
              </a:rPr>
              <a:t>COMMERCIAL:</a:t>
            </a:r>
          </a:p>
          <a:p>
            <a:pPr marL="0" indent="0">
              <a:buNone/>
            </a:pPr>
            <a:r>
              <a:rPr lang="en-US" sz="1600" dirty="0" smtClean="0"/>
              <a:t>Meijer, which has owned property at the corner of Broadway and CR 700 North, approached the Town about locating a store at that location.  Following approvals from the Plan Commission, Board of Zoning Appeals, Technical Advisory Committee, Architectural Review Committee and the Town Council, the company is set to begin construction in the Spring of 2016.</a:t>
            </a:r>
            <a:endParaRPr lang="en-US" sz="1600" dirty="0"/>
          </a:p>
          <a:p>
            <a:pPr marL="0" indent="0">
              <a:buNone/>
            </a:pPr>
            <a:r>
              <a:rPr lang="en-US" sz="1600" dirty="0" smtClean="0"/>
              <a:t>Daniel’s Vineyard is slated to open in the Summer of 2016 and will feature a 31,000 square foot facility.</a:t>
            </a:r>
            <a:endParaRPr lang="en-US" sz="1600" dirty="0"/>
          </a:p>
          <a:p>
            <a:pPr marL="0" indent="0">
              <a:buNone/>
            </a:pPr>
            <a:r>
              <a:rPr lang="en-US" sz="1600" dirty="0" smtClean="0"/>
              <a:t>The Brookside Senior Living complex also received all the needed approvals for the project.  Located off of CR 900 North, to the east of the Springs of Deer Crossing subdivision and to the north of the Villages at Brookside subdivision, the complex will consist of Independent Living, Assisted Living and Memory Care units.  Construction will begin in the Spring of 2016.</a:t>
            </a:r>
          </a:p>
          <a:p>
            <a:pPr marL="0" indent="0">
              <a:buNone/>
            </a:pPr>
            <a:endParaRPr lang="en-US" sz="1600" dirty="0"/>
          </a:p>
          <a:p>
            <a:pPr marL="0" indent="0">
              <a:buNone/>
            </a:pPr>
            <a:r>
              <a:rPr lang="en-US" sz="1600" dirty="0" smtClean="0"/>
              <a:t>Hancock Wellness Center construction continued throughout 2015.  The Town is anticipating a grand opening in the Winter of 2016.  Now we’ll have no excuses to not get in shape.  </a:t>
            </a:r>
          </a:p>
          <a:p>
            <a:pPr marL="0" indent="0">
              <a:buNone/>
            </a:pPr>
            <a:endParaRPr lang="en-US" sz="1600" b="1" dirty="0">
              <a:solidFill>
                <a:schemeClr val="tx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4800"/>
            <a:ext cx="5334000" cy="1752600"/>
          </a:xfrm>
          <a:prstGeom prst="rect">
            <a:avLst/>
          </a:prstGeom>
        </p:spPr>
      </p:pic>
      <p:sp>
        <p:nvSpPr>
          <p:cNvPr id="5" name="TextBox 4"/>
          <p:cNvSpPr txBox="1"/>
          <p:nvPr/>
        </p:nvSpPr>
        <p:spPr>
          <a:xfrm>
            <a:off x="2667000" y="2029415"/>
            <a:ext cx="2438400" cy="246221"/>
          </a:xfrm>
          <a:prstGeom prst="rect">
            <a:avLst/>
          </a:prstGeom>
          <a:noFill/>
        </p:spPr>
        <p:txBody>
          <a:bodyPr wrap="square" rtlCol="0">
            <a:spAutoFit/>
          </a:bodyPr>
          <a:lstStyle/>
          <a:p>
            <a:r>
              <a:rPr lang="en-US" sz="1000" dirty="0" smtClean="0"/>
              <a:t>Brookside Senior Living Renderings</a:t>
            </a: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7467600"/>
            <a:ext cx="5715000" cy="1253397"/>
          </a:xfrm>
          <a:prstGeom prst="rect">
            <a:avLst/>
          </a:prstGeom>
        </p:spPr>
      </p:pic>
    </p:spTree>
    <p:extLst>
      <p:ext uri="{BB962C8B-B14F-4D97-AF65-F5344CB8AC3E}">
        <p14:creationId xmlns:p14="http://schemas.microsoft.com/office/powerpoint/2010/main" val="354962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The Redevelopment Commission (RDC) was busy in 2015.  The RDC commissioned Ratio to develop marketing and promotion pieces describing the potential along the Broadway Tax Increment Finance District (TIF) and the Brookside TIF.  The Hancock Wellness Center falls within the Brookside TIF.  Copies of the marketing pieces were distributed to site selectors and brokers across the country. </a:t>
            </a:r>
          </a:p>
          <a:p>
            <a:endParaRPr lang="en-US" sz="1600" dirty="0"/>
          </a:p>
          <a:p>
            <a:r>
              <a:rPr lang="en-US" sz="1600" dirty="0" smtClean="0"/>
              <a:t>The RDC also developed a Façade Grant program.  The intent of the program is to make available matching grants to assist businesses and property owners in making improvement to storefronts and buildings along a portion of Broadway (SR 67).  </a:t>
            </a:r>
          </a:p>
        </p:txBody>
      </p:sp>
      <p:sp>
        <p:nvSpPr>
          <p:cNvPr id="3" name="Title 2"/>
          <p:cNvSpPr>
            <a:spLocks noGrp="1"/>
          </p:cNvSpPr>
          <p:nvPr>
            <p:ph type="title"/>
          </p:nvPr>
        </p:nvSpPr>
        <p:spPr/>
        <p:txBody>
          <a:bodyPr>
            <a:normAutofit/>
          </a:bodyPr>
          <a:lstStyle/>
          <a:p>
            <a:r>
              <a:rPr lang="en-US" sz="1800" b="1" dirty="0" smtClean="0">
                <a:solidFill>
                  <a:schemeClr val="tx2">
                    <a:lumMod val="50000"/>
                  </a:schemeClr>
                </a:solidFill>
              </a:rPr>
              <a:t>REDEVELOPMENT</a:t>
            </a:r>
            <a:endParaRPr lang="en-US" sz="1800" b="1" dirty="0">
              <a:solidFill>
                <a:schemeClr val="tx2">
                  <a:lumMod val="50000"/>
                </a:schemeClr>
              </a:solidFill>
            </a:endParaRPr>
          </a:p>
        </p:txBody>
      </p:sp>
      <p:pic>
        <p:nvPicPr>
          <p:cNvPr id="1026" name="Picture 2" descr="C:\Users\tgalbraith\AppData\Local\Microsoft\Windows\INetCache\IE\VTOHGIIC\Exposed_Rafter_Awn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15000"/>
            <a:ext cx="188214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galbraith\AppData\Local\Microsoft\Windows\INetCache\IE\T5JZV9UQ\3201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638800"/>
            <a:ext cx="3200400" cy="189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6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lumMod val="50000"/>
                  </a:schemeClr>
                </a:solidFill>
              </a:rPr>
              <a:t>Department Activities </a:t>
            </a:r>
            <a:br>
              <a:rPr lang="en-US" dirty="0" smtClean="0">
                <a:solidFill>
                  <a:schemeClr val="tx2">
                    <a:lumMod val="50000"/>
                  </a:schemeClr>
                </a:solidFill>
              </a:rPr>
            </a:br>
            <a:r>
              <a:rPr lang="en-US" dirty="0" smtClean="0">
                <a:solidFill>
                  <a:schemeClr val="tx2">
                    <a:lumMod val="50000"/>
                  </a:schemeClr>
                </a:solidFill>
              </a:rPr>
              <a:t>(on </a:t>
            </a:r>
            <a:r>
              <a:rPr lang="en-US" smtClean="0">
                <a:solidFill>
                  <a:schemeClr val="tx2">
                    <a:lumMod val="50000"/>
                  </a:schemeClr>
                </a:solidFill>
              </a:rPr>
              <a:t>following pages)</a:t>
            </a:r>
            <a:endParaRPr lang="en-US" dirty="0">
              <a:solidFill>
                <a:schemeClr val="tx2">
                  <a:lumMod val="50000"/>
                </a:schemeClr>
              </a:solidFill>
            </a:endParaRPr>
          </a:p>
        </p:txBody>
      </p:sp>
    </p:spTree>
    <p:extLst>
      <p:ext uri="{BB962C8B-B14F-4D97-AF65-F5344CB8AC3E}">
        <p14:creationId xmlns:p14="http://schemas.microsoft.com/office/powerpoint/2010/main" val="72331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990600"/>
            <a:ext cx="6172200" cy="7848600"/>
          </a:xfrm>
        </p:spPr>
        <p:txBody>
          <a:bodyPr>
            <a:normAutofit lnSpcReduction="10000"/>
          </a:bodyPr>
          <a:lstStyle/>
          <a:p>
            <a:r>
              <a:rPr lang="en-US" sz="1400" dirty="0" smtClean="0"/>
              <a:t>Participated in negotiations with Daniel’s Vineyard regarding the sewer line.</a:t>
            </a:r>
          </a:p>
          <a:p>
            <a:r>
              <a:rPr lang="en-US" sz="1400" dirty="0" smtClean="0"/>
              <a:t>FAQ and letter to South District Annexation Area regarding trash collection and storm water.</a:t>
            </a:r>
          </a:p>
          <a:p>
            <a:r>
              <a:rPr lang="en-US" sz="1400" dirty="0" smtClean="0"/>
              <a:t>Developed RFQ for Broadway and Brookside TIF District promotion and marketing.</a:t>
            </a:r>
          </a:p>
          <a:p>
            <a:r>
              <a:rPr lang="en-US" sz="1400" dirty="0" smtClean="0"/>
              <a:t>Started conversations with Indianapolis Airport Authority regarding airport annexation.  This was later dropped.</a:t>
            </a:r>
          </a:p>
          <a:p>
            <a:r>
              <a:rPr lang="en-US" sz="1400" dirty="0" smtClean="0"/>
              <a:t>Worked with Planning Director on the hiring of a Planning &amp; Building Administrative Assistant.</a:t>
            </a:r>
          </a:p>
          <a:p>
            <a:r>
              <a:rPr lang="en-US" sz="1400" dirty="0" smtClean="0"/>
              <a:t>Worked with the RDC and the Planning Director on the economic development website being developed by Nine Star Connect.</a:t>
            </a:r>
          </a:p>
          <a:p>
            <a:r>
              <a:rPr lang="en-US" sz="1400" dirty="0" smtClean="0"/>
              <a:t>Worked with department heads on revisions to our </a:t>
            </a:r>
            <a:r>
              <a:rPr lang="en-US" sz="1400" dirty="0" err="1" smtClean="0"/>
              <a:t>eGov</a:t>
            </a:r>
            <a:r>
              <a:rPr lang="en-US" sz="1400" dirty="0" smtClean="0"/>
              <a:t> Strategies website. </a:t>
            </a:r>
          </a:p>
          <a:p>
            <a:r>
              <a:rPr lang="en-US" sz="1400" dirty="0" smtClean="0"/>
              <a:t>Moved email blast to Constant Contact and set it up.</a:t>
            </a:r>
          </a:p>
          <a:p>
            <a:r>
              <a:rPr lang="en-US" sz="1400" dirty="0" smtClean="0"/>
              <a:t>Applied for IACT Community Achievement Award for Comprehensive Development of the South District Annexation Area.  We were not successful. </a:t>
            </a:r>
          </a:p>
          <a:p>
            <a:r>
              <a:rPr lang="en-US" sz="1400" dirty="0" smtClean="0"/>
              <a:t>Changed IT providers.</a:t>
            </a:r>
          </a:p>
          <a:p>
            <a:r>
              <a:rPr lang="en-US" sz="1400" dirty="0" smtClean="0"/>
              <a:t>Researched Façade Grants programs, developed summary and worked with RDC on rolling out the program. </a:t>
            </a:r>
          </a:p>
          <a:p>
            <a:r>
              <a:rPr lang="en-US" sz="1400" dirty="0" smtClean="0"/>
              <a:t>Coordinated Path to Fitness 5K.</a:t>
            </a:r>
          </a:p>
          <a:p>
            <a:r>
              <a:rPr lang="en-US" sz="1400" dirty="0" smtClean="0"/>
              <a:t>Worked with Planning Director on Hancock County Community Foundation (HCCF) grant and was awarded $8,300 for park improvements.</a:t>
            </a:r>
          </a:p>
          <a:p>
            <a:r>
              <a:rPr lang="en-US" sz="1400" dirty="0" smtClean="0"/>
              <a:t>Worked with the Geist </a:t>
            </a:r>
            <a:r>
              <a:rPr lang="en-US" sz="1400" dirty="0" err="1" smtClean="0"/>
              <a:t>Harbours</a:t>
            </a:r>
            <a:r>
              <a:rPr lang="en-US" sz="1400" dirty="0" smtClean="0"/>
              <a:t> Property Owners Association on the Tri-County Connector. Worked with Cardinal Woods residents on needed easement forms for the connector.</a:t>
            </a:r>
          </a:p>
          <a:p>
            <a:r>
              <a:rPr lang="en-US" sz="1400" dirty="0" smtClean="0"/>
              <a:t>Participated in negotiations on the CR 600 West realignment.</a:t>
            </a:r>
          </a:p>
          <a:p>
            <a:r>
              <a:rPr lang="en-US" sz="1400" dirty="0" smtClean="0"/>
              <a:t>Worked with </a:t>
            </a:r>
            <a:r>
              <a:rPr lang="en-US" sz="1400" dirty="0" err="1" smtClean="0"/>
              <a:t>Umbaugh</a:t>
            </a:r>
            <a:r>
              <a:rPr lang="en-US" sz="1400" dirty="0" smtClean="0"/>
              <a:t> on a road funding scenario.</a:t>
            </a:r>
          </a:p>
          <a:p>
            <a:r>
              <a:rPr lang="en-US" sz="1400" dirty="0" smtClean="0"/>
              <a:t>Coordinated and participated in “Your Town” segment on Fox 59.</a:t>
            </a:r>
          </a:p>
          <a:p>
            <a:r>
              <a:rPr lang="en-US" sz="1400" dirty="0" smtClean="0"/>
              <a:t>Sent TIF promotion pieces to various brokers and site selectors.</a:t>
            </a:r>
          </a:p>
          <a:p>
            <a:r>
              <a:rPr lang="en-US" sz="1400" dirty="0" smtClean="0"/>
              <a:t>Wrote and distributed various news releases throughout the year. </a:t>
            </a:r>
            <a:endParaRPr lang="en-US" sz="1400" dirty="0"/>
          </a:p>
          <a:p>
            <a:endParaRPr lang="en-US" sz="1400" dirty="0"/>
          </a:p>
        </p:txBody>
      </p:sp>
      <p:sp>
        <p:nvSpPr>
          <p:cNvPr id="3" name="Title 2"/>
          <p:cNvSpPr>
            <a:spLocks noGrp="1"/>
          </p:cNvSpPr>
          <p:nvPr>
            <p:ph type="title"/>
          </p:nvPr>
        </p:nvSpPr>
        <p:spPr>
          <a:xfrm>
            <a:off x="381000" y="26581"/>
            <a:ext cx="6172200" cy="1016000"/>
          </a:xfrm>
        </p:spPr>
        <p:txBody>
          <a:bodyPr/>
          <a:lstStyle/>
          <a:p>
            <a:r>
              <a:rPr lang="en-US" dirty="0" smtClean="0">
                <a:solidFill>
                  <a:schemeClr val="tx2">
                    <a:lumMod val="50000"/>
                  </a:schemeClr>
                </a:solidFill>
              </a:rPr>
              <a:t>Administration</a:t>
            </a:r>
            <a:endParaRPr lang="en-US" dirty="0">
              <a:solidFill>
                <a:schemeClr val="tx2">
                  <a:lumMod val="50000"/>
                </a:schemeClr>
              </a:solidFill>
            </a:endParaRPr>
          </a:p>
        </p:txBody>
      </p:sp>
    </p:spTree>
    <p:extLst>
      <p:ext uri="{BB962C8B-B14F-4D97-AF65-F5344CB8AC3E}">
        <p14:creationId xmlns:p14="http://schemas.microsoft.com/office/powerpoint/2010/main" val="80564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914400"/>
            <a:ext cx="6172200" cy="7213600"/>
          </a:xfrm>
        </p:spPr>
        <p:txBody>
          <a:bodyPr>
            <a:normAutofit/>
          </a:bodyPr>
          <a:lstStyle/>
          <a:p>
            <a:endParaRPr lang="en-US" sz="1400" dirty="0" smtClean="0">
              <a:solidFill>
                <a:schemeClr val="tx2">
                  <a:lumMod val="50000"/>
                </a:schemeClr>
              </a:solidFill>
            </a:endParaRPr>
          </a:p>
          <a:p>
            <a:endParaRPr lang="en-US" sz="1400" dirty="0">
              <a:solidFill>
                <a:schemeClr val="tx2">
                  <a:lumMod val="50000"/>
                </a:schemeClr>
              </a:solidFill>
            </a:endParaRPr>
          </a:p>
          <a:p>
            <a:r>
              <a:rPr lang="en-US" sz="1400" b="1" dirty="0">
                <a:solidFill>
                  <a:schemeClr val="tx2">
                    <a:lumMod val="50000"/>
                  </a:schemeClr>
                </a:solidFill>
              </a:rPr>
              <a:t>Presentations:</a:t>
            </a:r>
          </a:p>
          <a:p>
            <a:endParaRPr lang="en-US" sz="1400" dirty="0"/>
          </a:p>
          <a:p>
            <a:r>
              <a:rPr lang="en-US" sz="1400" dirty="0"/>
              <a:t>State of the Town presentation to the Fortville/McCordsville Chamber of Commerce. </a:t>
            </a:r>
          </a:p>
          <a:p>
            <a:r>
              <a:rPr lang="en-US" sz="1400" dirty="0"/>
              <a:t>Testified before both Indiana Senate and House Committees on annexation legislation.</a:t>
            </a:r>
          </a:p>
          <a:p>
            <a:r>
              <a:rPr lang="en-US" sz="1400" dirty="0"/>
              <a:t>Served on a workshop panel during the IMMA Conference. </a:t>
            </a:r>
          </a:p>
          <a:p>
            <a:r>
              <a:rPr lang="en-US" sz="1400" dirty="0"/>
              <a:t>Served as the facilitator of a panel during the International City/County Management Association (ICMA) Annual Meeting.</a:t>
            </a:r>
          </a:p>
          <a:p>
            <a:r>
              <a:rPr lang="en-US" sz="1400" dirty="0"/>
              <a:t>Made a presentation regarding our grant to the Hancock County Community Foundation during their annual meeting</a:t>
            </a:r>
            <a:r>
              <a:rPr lang="en-US" sz="1400" dirty="0" smtClean="0"/>
              <a:t>.</a:t>
            </a:r>
            <a:endParaRPr lang="en-US" sz="1400" dirty="0" smtClean="0">
              <a:solidFill>
                <a:schemeClr val="tx2">
                  <a:lumMod val="50000"/>
                </a:schemeClr>
              </a:solidFill>
            </a:endParaRPr>
          </a:p>
          <a:p>
            <a:endParaRPr lang="en-US" sz="1400" dirty="0">
              <a:solidFill>
                <a:schemeClr val="tx2">
                  <a:lumMod val="50000"/>
                </a:schemeClr>
              </a:solidFill>
            </a:endParaRPr>
          </a:p>
          <a:p>
            <a:r>
              <a:rPr lang="en-US" sz="1400" dirty="0" smtClean="0">
                <a:solidFill>
                  <a:schemeClr val="tx2">
                    <a:lumMod val="50000"/>
                  </a:schemeClr>
                </a:solidFill>
              </a:rPr>
              <a:t>Committees and other activities:</a:t>
            </a:r>
          </a:p>
          <a:p>
            <a:endParaRPr lang="en-US" sz="1400" dirty="0">
              <a:solidFill>
                <a:schemeClr val="tx2">
                  <a:lumMod val="50000"/>
                </a:schemeClr>
              </a:solidFill>
            </a:endParaRPr>
          </a:p>
          <a:p>
            <a:r>
              <a:rPr lang="en-US" sz="1400" dirty="0" smtClean="0"/>
              <a:t>Served on Indiana Association of Cities and Towns  (IACT) Executive Board, Legislative Committee and Environment Committee.</a:t>
            </a:r>
          </a:p>
          <a:p>
            <a:r>
              <a:rPr lang="en-US" sz="1400" dirty="0" smtClean="0"/>
              <a:t>Served on the Indiana Municipal Management Association (IMMA) Board and served as legislative chair.</a:t>
            </a:r>
          </a:p>
          <a:p>
            <a:r>
              <a:rPr lang="en-US" sz="1400" dirty="0" smtClean="0"/>
              <a:t>Served on Metropolitan Planning Organization Policy Committee.</a:t>
            </a:r>
          </a:p>
          <a:p>
            <a:r>
              <a:rPr lang="en-US" sz="1400" dirty="0" smtClean="0"/>
              <a:t>Served as a ICMA Welcome Ambassador.</a:t>
            </a:r>
          </a:p>
          <a:p>
            <a:r>
              <a:rPr lang="en-US" sz="1400" dirty="0" smtClean="0"/>
              <a:t>Served on the board of the Mt. Vernon Education Foundation (MVEF).</a:t>
            </a:r>
          </a:p>
          <a:p>
            <a:r>
              <a:rPr lang="en-US" sz="1400" dirty="0" smtClean="0"/>
              <a:t>Served on the Bowen Center’s Public Service Advisory Board. </a:t>
            </a:r>
            <a:endParaRPr lang="en-US" sz="1400" dirty="0"/>
          </a:p>
        </p:txBody>
      </p:sp>
      <p:sp>
        <p:nvSpPr>
          <p:cNvPr id="3" name="Title 2"/>
          <p:cNvSpPr>
            <a:spLocks noGrp="1"/>
          </p:cNvSpPr>
          <p:nvPr>
            <p:ph type="title"/>
          </p:nvPr>
        </p:nvSpPr>
        <p:spPr>
          <a:xfrm>
            <a:off x="342900" y="203200"/>
            <a:ext cx="6172200" cy="711200"/>
          </a:xfrm>
        </p:spPr>
        <p:txBody>
          <a:bodyPr>
            <a:normAutofit fontScale="90000"/>
          </a:bodyPr>
          <a:lstStyle/>
          <a:p>
            <a:r>
              <a:rPr lang="en-US" dirty="0" smtClean="0">
                <a:solidFill>
                  <a:schemeClr val="tx2">
                    <a:lumMod val="50000"/>
                  </a:schemeClr>
                </a:solidFill>
              </a:rPr>
              <a:t>Administration Cont. </a:t>
            </a:r>
            <a:endParaRPr lang="en-US" dirty="0">
              <a:solidFill>
                <a:schemeClr val="tx2">
                  <a:lumMod val="50000"/>
                </a:schemeClr>
              </a:solidFill>
            </a:endParaRPr>
          </a:p>
        </p:txBody>
      </p:sp>
    </p:spTree>
    <p:extLst>
      <p:ext uri="{BB962C8B-B14F-4D97-AF65-F5344CB8AC3E}">
        <p14:creationId xmlns:p14="http://schemas.microsoft.com/office/powerpoint/2010/main" val="62196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6172200" cy="7620000"/>
          </a:xfrm>
        </p:spPr>
        <p:txBody>
          <a:bodyPr>
            <a:normAutofit fontScale="55000" lnSpcReduction="20000"/>
          </a:bodyPr>
          <a:lstStyle/>
          <a:p>
            <a:r>
              <a:rPr lang="en-US" sz="2500" dirty="0" smtClean="0"/>
              <a:t>Staff – Ryan Crum, Director </a:t>
            </a:r>
          </a:p>
          <a:p>
            <a:r>
              <a:rPr lang="en-US" sz="2500" dirty="0" smtClean="0"/>
              <a:t>Mike Cousins – Building Inspector</a:t>
            </a:r>
          </a:p>
          <a:p>
            <a:r>
              <a:rPr lang="en-US" sz="2500" dirty="0" smtClean="0"/>
              <a:t>Linda Adams – Administrative Assistant</a:t>
            </a:r>
          </a:p>
          <a:p>
            <a:endParaRPr lang="en-US" sz="1400" dirty="0"/>
          </a:p>
          <a:p>
            <a:r>
              <a:rPr lang="en-US" sz="2800" u="sng" dirty="0"/>
              <a:t>Accomplishment </a:t>
            </a:r>
            <a:r>
              <a:rPr lang="en-US" sz="2800" u="sng" dirty="0" smtClean="0"/>
              <a:t>Highlights</a:t>
            </a:r>
          </a:p>
          <a:p>
            <a:pPr lvl="0"/>
            <a:r>
              <a:rPr lang="en-US" sz="2400" dirty="0"/>
              <a:t>The Department collected </a:t>
            </a:r>
            <a:r>
              <a:rPr lang="en-US" sz="2800" b="1" dirty="0">
                <a:solidFill>
                  <a:schemeClr val="tx2">
                    <a:lumMod val="50000"/>
                  </a:schemeClr>
                </a:solidFill>
              </a:rPr>
              <a:t>$141,942.90 </a:t>
            </a:r>
            <a:r>
              <a:rPr lang="en-US" sz="2800" dirty="0"/>
              <a:t>in fees in 2015.</a:t>
            </a:r>
          </a:p>
          <a:p>
            <a:pPr lvl="0"/>
            <a:r>
              <a:rPr lang="en-US" sz="2800" dirty="0" smtClean="0"/>
              <a:t>Served </a:t>
            </a:r>
            <a:r>
              <a:rPr lang="en-US" sz="2800" dirty="0"/>
              <a:t>as the Town’s Technical Representative on the MPO’s Indianapolis Regional Transportation Council</a:t>
            </a:r>
          </a:p>
          <a:p>
            <a:pPr lvl="0"/>
            <a:r>
              <a:rPr lang="en-US" sz="2800" dirty="0"/>
              <a:t>Served as a member on the MPO’s Regional Freight Plan Committee</a:t>
            </a:r>
          </a:p>
          <a:p>
            <a:pPr lvl="0"/>
            <a:r>
              <a:rPr lang="en-US" sz="2800" dirty="0"/>
              <a:t>Maintained our Employee of Responsible Charge (ERC) certification through INDOT.  </a:t>
            </a:r>
          </a:p>
          <a:p>
            <a:pPr lvl="0"/>
            <a:r>
              <a:rPr lang="en-US" sz="2800" dirty="0"/>
              <a:t>Represented the Department at Town Council, Plan Commission, Architectural Review Committee, Board of Zoning Appeals, Redevelopment Commission, Parks Board, Public Works Committee, and Technical Advisory Committee</a:t>
            </a:r>
          </a:p>
          <a:p>
            <a:pPr lvl="0"/>
            <a:r>
              <a:rPr lang="en-US" sz="2800" dirty="0"/>
              <a:t>Created new Mission Statements for ARC, BZA, PC, &amp; TAC to help guide those boards and committees as they make decisions that impact the community</a:t>
            </a:r>
          </a:p>
          <a:p>
            <a:pPr lvl="0"/>
            <a:r>
              <a:rPr lang="en-US" sz="2800" dirty="0"/>
              <a:t>Submitted and received approval for a state grant to replace all railroad crossing signage &amp; pavement markings</a:t>
            </a:r>
          </a:p>
          <a:p>
            <a:pPr lvl="1"/>
            <a:r>
              <a:rPr lang="en-US" dirty="0"/>
              <a:t>Total Project costs are estimated at $6,000</a:t>
            </a:r>
          </a:p>
          <a:p>
            <a:pPr lvl="1"/>
            <a:r>
              <a:rPr lang="en-US" dirty="0"/>
              <a:t>Estimated costs to the town through the grant are $0</a:t>
            </a:r>
          </a:p>
          <a:p>
            <a:pPr lvl="0"/>
            <a:r>
              <a:rPr lang="en-US" sz="2800" dirty="0"/>
              <a:t>Saw to the completion of the Hancock County Community Foundation Park grant which installed lighting in the shelter, drill-seeding the park turf, planted 5 new evergreen trees, and a park sign for a value of approximately $8,000.  The improvements were paid entirely by the grant, with no cost to the Town.</a:t>
            </a:r>
          </a:p>
          <a:p>
            <a:pPr lvl="0"/>
            <a:r>
              <a:rPr lang="en-US" sz="2800" dirty="0"/>
              <a:t>Submitted a systematic, town wide grant proposal for HSIP federal-funding that would upgrade intersection controls to increase traffic </a:t>
            </a:r>
            <a:r>
              <a:rPr lang="en-US" sz="2800" dirty="0" smtClean="0"/>
              <a:t>safety</a:t>
            </a:r>
            <a:endParaRPr lang="en-US" sz="2800" dirty="0"/>
          </a:p>
        </p:txBody>
      </p:sp>
      <p:sp>
        <p:nvSpPr>
          <p:cNvPr id="3" name="Title 2"/>
          <p:cNvSpPr>
            <a:spLocks noGrp="1"/>
          </p:cNvSpPr>
          <p:nvPr>
            <p:ph type="title"/>
          </p:nvPr>
        </p:nvSpPr>
        <p:spPr>
          <a:xfrm>
            <a:off x="381000" y="457200"/>
            <a:ext cx="6172200" cy="1066800"/>
          </a:xfrm>
        </p:spPr>
        <p:txBody>
          <a:bodyPr/>
          <a:lstStyle/>
          <a:p>
            <a:r>
              <a:rPr lang="en-US" b="1" dirty="0" smtClean="0">
                <a:solidFill>
                  <a:schemeClr val="tx2">
                    <a:lumMod val="50000"/>
                  </a:schemeClr>
                </a:solidFill>
              </a:rPr>
              <a:t>Planning &amp; Building </a:t>
            </a:r>
            <a:endParaRPr lang="en-US" b="1" dirty="0">
              <a:solidFill>
                <a:schemeClr val="tx2">
                  <a:lumMod val="50000"/>
                </a:schemeClr>
              </a:solidFill>
            </a:endParaRPr>
          </a:p>
        </p:txBody>
      </p:sp>
    </p:spTree>
    <p:extLst>
      <p:ext uri="{BB962C8B-B14F-4D97-AF65-F5344CB8AC3E}">
        <p14:creationId xmlns:p14="http://schemas.microsoft.com/office/powerpoint/2010/main" val="39162801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1629</TotalTime>
  <Words>1799</Words>
  <Application>Microsoft Office PowerPoint</Application>
  <PresentationFormat>On-screen Show (4:3)</PresentationFormat>
  <Paragraphs>305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2015 Town of McCordsville </vt:lpstr>
      <vt:lpstr>Our Mission Statement:</vt:lpstr>
      <vt:lpstr>Overview Economic Development </vt:lpstr>
      <vt:lpstr>PowerPoint Presentation</vt:lpstr>
      <vt:lpstr>REDEVELOPMENT</vt:lpstr>
      <vt:lpstr>Department Activities  (on following pages)</vt:lpstr>
      <vt:lpstr>Administration</vt:lpstr>
      <vt:lpstr>Administration Cont. </vt:lpstr>
      <vt:lpstr>Planning &amp; Building </vt:lpstr>
      <vt:lpstr>Planning &amp; Building cont.</vt:lpstr>
      <vt:lpstr>Residential Building Permits by subdivision</vt:lpstr>
      <vt:lpstr>Development Statistics</vt:lpstr>
      <vt:lpstr>Public Works &amp; Infrastructure</vt:lpstr>
      <vt:lpstr>Public Works Cont. </vt:lpstr>
      <vt:lpstr>Public Works Cont. </vt:lpstr>
      <vt:lpstr>  Engineering</vt:lpstr>
      <vt:lpstr>Engineering Cont. </vt:lpstr>
      <vt:lpstr>Utility Billing Department</vt:lpstr>
      <vt:lpstr>Fun Stuff</vt:lpstr>
      <vt:lpstr>Fun Stuff continued </vt:lpstr>
      <vt:lpstr>More Fun Stuff</vt:lpstr>
      <vt:lpstr>Administrative Assistant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Town of McCordsville</dc:title>
  <dc:creator>Tonya Galbraith</dc:creator>
  <cp:lastModifiedBy>Tonya Galbraith</cp:lastModifiedBy>
  <cp:revision>40</cp:revision>
  <dcterms:created xsi:type="dcterms:W3CDTF">2015-12-28T20:12:54Z</dcterms:created>
  <dcterms:modified xsi:type="dcterms:W3CDTF">2016-02-08T15:15:46Z</dcterms:modified>
</cp:coreProperties>
</file>