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5" r:id="rId3"/>
    <p:sldId id="331" r:id="rId4"/>
    <p:sldId id="285" r:id="rId5"/>
    <p:sldId id="338" r:id="rId6"/>
    <p:sldId id="339" r:id="rId7"/>
    <p:sldId id="327" r:id="rId8"/>
    <p:sldId id="332" r:id="rId9"/>
    <p:sldId id="337" r:id="rId10"/>
    <p:sldId id="340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FAAE-AD9A-4922-98CD-A9AB9F8A6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8154"/>
            <a:ext cx="9144000" cy="850846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accent3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4C2D9-E3FA-48A7-8934-6E8A686E04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20049"/>
            <a:ext cx="9144000" cy="451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300">
                <a:solidFill>
                  <a:schemeClr val="bg2">
                    <a:lumMod val="25000"/>
                  </a:schemeClr>
                </a:solidFill>
                <a:latin typeface="Avenir LT 55 Roman" panose="0200050304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K2M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B5E61D-EB98-47BF-992D-9B3136334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62319"/>
            <a:ext cx="9144000" cy="276999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spc="100" baseline="0">
                <a:solidFill>
                  <a:schemeClr val="accent1"/>
                </a:solidFill>
                <a:latin typeface="Avenir LT 55 Roman" panose="0200050304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latin typeface="Avenir LT 55 Roman" panose="0200050304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400">
                <a:latin typeface="Avenir LT 55 Roman" panose="0200050304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400">
                <a:latin typeface="Avenir LT 55 Roman" panose="0200050304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latin typeface="Avenir LT 55 Roman" panose="02000503040000020003" pitchFamily="2" charset="0"/>
              </a:defRPr>
            </a:lvl5pPr>
          </a:lstStyle>
          <a:p>
            <a:pPr lvl="0"/>
            <a:r>
              <a:rPr lang="en-US" dirty="0"/>
              <a:t>PRESENTATION TYPE</a:t>
            </a:r>
          </a:p>
        </p:txBody>
      </p:sp>
    </p:spTree>
    <p:extLst>
      <p:ext uri="{BB962C8B-B14F-4D97-AF65-F5344CB8AC3E}">
        <p14:creationId xmlns:p14="http://schemas.microsoft.com/office/powerpoint/2010/main" val="12901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6113-9D79-4F87-BE7F-E85A666A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5E217-2D04-45D4-9C59-C51B6E4A1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28FF-AAF8-4971-9A34-12CE885B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222EE-ED09-4A4F-A94B-281E37A97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E27FB-A222-4471-997B-BBDD872D1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0A28B-4E71-4F9C-B8BC-8DC9A82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A671-6BCD-4F0B-B2DB-3E441F016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76" y="365126"/>
            <a:ext cx="10515600" cy="365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58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&amp;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F9FBCFAC-F2AF-454A-9056-F0C42BD9B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76" y="365126"/>
            <a:ext cx="10515600" cy="365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B51218-0915-4792-9851-9A86720F3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854076"/>
            <a:ext cx="10515513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  <a:latin typeface="Avenir LT 55 Roman" panose="02000503040000020003" pitchFamily="2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5949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41C5-571F-45AA-B791-3B2051BC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4EF7-58F5-4B99-B917-49C04663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93C7E-D291-447F-8460-2568F4DD2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D0F1-6FD5-44DD-8180-6513A4F5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9179-2ED2-425D-8909-887A1E71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69AB7-ED0E-4E96-B24C-882AE68D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2D3BB-E5C5-49CA-B1C1-061DB9527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330D6-67B8-4B6A-BDAB-EB39EE5E2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89415-48CE-4A07-9967-E42C5F34A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6EF1A-F97E-4048-8560-39276AD3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C843-7642-4CA1-A30B-F83735E6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716FA-4FCB-4B91-9DB2-24DA56F7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F59C-1E45-408C-9AB0-546F0FF4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7510-3F96-4BFC-877E-A01A0D49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6C6C-F978-459B-A364-F42029EE9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B5EAB-5E43-4E1E-ABBE-5F6265FB4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85E3-3160-4788-94CE-E1CD0074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AC83-6F62-442C-B713-9B18355A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F1EE6-78F3-45ED-89A0-89A94AED7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15E6-9F91-487E-B0CB-1CB6B16C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1768E-75AD-46B7-ACA2-62B33B12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BC601-DFCA-4273-809A-9760C8BF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653C00-12C2-411C-B619-76C432239C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67" y="6327147"/>
            <a:ext cx="708212" cy="2928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814DC9-6C74-42C3-BC87-0C2F82763FBA}"/>
              </a:ext>
            </a:extLst>
          </p:cNvPr>
          <p:cNvSpPr/>
          <p:nvPr userDrawn="1"/>
        </p:nvSpPr>
        <p:spPr>
          <a:xfrm>
            <a:off x="-1" y="0"/>
            <a:ext cx="4213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2E507-7727-4F6A-87FF-3E5175F448DE}"/>
              </a:ext>
            </a:extLst>
          </p:cNvPr>
          <p:cNvSpPr txBox="1"/>
          <p:nvPr userDrawn="1"/>
        </p:nvSpPr>
        <p:spPr>
          <a:xfrm>
            <a:off x="627386" y="6416273"/>
            <a:ext cx="682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Avenir LT 55 Roman" panose="02000503040000020003" pitchFamily="2" charset="0"/>
              </a:rPr>
              <a:t>Town of </a:t>
            </a:r>
            <a:r>
              <a:rPr lang="en-US" sz="1200" dirty="0" err="1">
                <a:solidFill>
                  <a:schemeClr val="accent5"/>
                </a:solidFill>
                <a:latin typeface="Avenir LT 55 Roman" panose="02000503040000020003" pitchFamily="2" charset="0"/>
              </a:rPr>
              <a:t>McCordsville</a:t>
            </a:r>
            <a:r>
              <a:rPr lang="en-US" sz="1200" dirty="0">
                <a:solidFill>
                  <a:schemeClr val="accent5"/>
                </a:solidFill>
                <a:latin typeface="Avenir LT 55 Roman" panose="02000503040000020003" pitchFamily="2" charset="0"/>
              </a:rPr>
              <a:t> Police Department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2F4E41-D36C-4EEF-B0D0-2E00F46C177C}"/>
              </a:ext>
            </a:extLst>
          </p:cNvPr>
          <p:cNvCxnSpPr>
            <a:cxnSpLocks/>
          </p:cNvCxnSpPr>
          <p:nvPr userDrawn="1"/>
        </p:nvCxnSpPr>
        <p:spPr>
          <a:xfrm>
            <a:off x="421340" y="0"/>
            <a:ext cx="0" cy="6858000"/>
          </a:xfrm>
          <a:prstGeom prst="line">
            <a:avLst/>
          </a:prstGeom>
          <a:ln w="28575"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60BA-1BBC-4697-AFD3-A3ED349D3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26485"/>
            <a:ext cx="9144000" cy="1619956"/>
          </a:xfrm>
        </p:spPr>
        <p:txBody>
          <a:bodyPr/>
          <a:lstStyle/>
          <a:p>
            <a:r>
              <a:rPr lang="en-US" dirty="0"/>
              <a:t>POLICE DEPARTMENT</a:t>
            </a:r>
            <a:br>
              <a:rPr lang="en-US" dirty="0"/>
            </a:br>
            <a:r>
              <a:rPr lang="en-US" dirty="0"/>
              <a:t>NEEDS ASSESSMENT PRESENTATION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35B2E1-100C-40C3-A494-71B91DDFC434}"/>
              </a:ext>
            </a:extLst>
          </p:cNvPr>
          <p:cNvSpPr txBox="1">
            <a:spLocks/>
          </p:cNvSpPr>
          <p:nvPr/>
        </p:nvSpPr>
        <p:spPr>
          <a:xfrm>
            <a:off x="1524000" y="2639807"/>
            <a:ext cx="9144000" cy="4512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300">
                <a:solidFill>
                  <a:schemeClr val="bg2">
                    <a:lumMod val="25000"/>
                  </a:schemeClr>
                </a:solidFill>
                <a:latin typeface="Avenir LT 55 Roman" panose="0200050304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TOWN OF MCCORDSVILLE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D5444-9D51-ECE9-7244-93B6D674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5556" l="6667" r="92889">
                        <a14:foregroundMark x1="27556" y1="14667" x2="27556" y2="14667"/>
                        <a14:foregroundMark x1="38222" y1="13778" x2="23556" y2="25778"/>
                        <a14:foregroundMark x1="16889" y1="26222" x2="23556" y2="17333"/>
                        <a14:foregroundMark x1="19111" y1="20444" x2="44444" y2="8889"/>
                        <a14:foregroundMark x1="44444" y1="8889" x2="64444" y2="11111"/>
                        <a14:foregroundMark x1="51111" y1="8000" x2="51111" y2="8000"/>
                        <a14:foregroundMark x1="86222" y1="30667" x2="86222" y2="30667"/>
                        <a14:foregroundMark x1="89333" y1="35556" x2="89333" y2="35556"/>
                        <a14:foregroundMark x1="89778" y1="40444" x2="89778" y2="40444"/>
                        <a14:foregroundMark x1="91111" y1="47111" x2="91111" y2="47111"/>
                        <a14:foregroundMark x1="14667" y1="21778" x2="14667" y2="21778"/>
                        <a14:foregroundMark x1="14667" y1="27111" x2="8889" y2="51111"/>
                        <a14:foregroundMark x1="7556" y1="47111" x2="14667" y2="72444"/>
                        <a14:foregroundMark x1="14667" y1="72444" x2="24000" y2="81333"/>
                        <a14:foregroundMark x1="25333" y1="85333" x2="51556" y2="90667"/>
                        <a14:foregroundMark x1="51556" y1="90667" x2="77333" y2="82222"/>
                        <a14:foregroundMark x1="77333" y1="82222" x2="88889" y2="57778"/>
                        <a14:foregroundMark x1="88889" y1="57778" x2="88889" y2="51111"/>
                        <a14:foregroundMark x1="64000" y1="91556" x2="37778" y2="92889"/>
                        <a14:foregroundMark x1="37778" y1="92889" x2="37778" y2="92889"/>
                        <a14:foregroundMark x1="89333" y1="64444" x2="92889" y2="45333"/>
                        <a14:foregroundMark x1="7111" y1="57778" x2="6667" y2="41333"/>
                        <a14:foregroundMark x1="39111" y1="12000" x2="56889" y2="8000"/>
                        <a14:foregroundMark x1="37778" y1="8889" x2="60000" y2="9778"/>
                        <a14:foregroundMark x1="37778" y1="10222" x2="60000" y2="10222"/>
                        <a14:foregroundMark x1="40889" y1="10222" x2="55111" y2="17333"/>
                        <a14:foregroundMark x1="41333" y1="95556" x2="35556" y2="9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0" y="509666"/>
            <a:ext cx="1844119" cy="18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SCHEDULE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ECC2B-55EA-400E-B27A-3F6548979C94}"/>
              </a:ext>
            </a:extLst>
          </p:cNvPr>
          <p:cNvSpPr txBox="1"/>
          <p:nvPr/>
        </p:nvSpPr>
        <p:spPr>
          <a:xfrm>
            <a:off x="1084176" y="1401461"/>
            <a:ext cx="48594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HOK Sans Pro Book" panose="02000000000000000000" pitchFamily="50" charset="0"/>
              <a:cs typeface="HOK Sans Pro Book" panose="02000000000000000000" pitchFamily="50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751FFA3-0405-4BBD-A4BB-116F5F58962B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223329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C9C76-A051-E93E-AC08-218A7BC6C002}"/>
              </a:ext>
            </a:extLst>
          </p:cNvPr>
          <p:cNvSpPr txBox="1"/>
          <p:nvPr/>
        </p:nvSpPr>
        <p:spPr>
          <a:xfrm>
            <a:off x="753976" y="1017885"/>
            <a:ext cx="1035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implementation schedule is the recommendation of the Owner Representative and Consultant that advances this project to completion: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Approve the Resolution for the B.O.T. delivery model		September 13, 2022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Solicit and select the B.O.T. delivery team			1 month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Develop GMP Documents					2 months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Approve the GMP and contract the B.O.T. team		1 month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Finalize the design					4 months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Permitting						1 month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Construction						14 months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Closeout &amp; Occupancy					2 months (November 2024)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2E3B30-8D12-429C-A8C3-BEC8B1DC003E}"/>
              </a:ext>
            </a:extLst>
          </p:cNvPr>
          <p:cNvSpPr/>
          <p:nvPr/>
        </p:nvSpPr>
        <p:spPr>
          <a:xfrm>
            <a:off x="5867400" y="0"/>
            <a:ext cx="632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860BA-1BBC-4697-AFD3-A3ED349D3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578725"/>
            <a:ext cx="6794500" cy="850846"/>
          </a:xfrm>
        </p:spPr>
        <p:txBody>
          <a:bodyPr/>
          <a:lstStyle/>
          <a:p>
            <a:pPr algn="l"/>
            <a:r>
              <a:rPr lang="en-US" sz="3200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35B2E1-100C-40C3-A494-71B91DDFC434}"/>
              </a:ext>
            </a:extLst>
          </p:cNvPr>
          <p:cNvSpPr txBox="1">
            <a:spLocks/>
          </p:cNvSpPr>
          <p:nvPr/>
        </p:nvSpPr>
        <p:spPr>
          <a:xfrm>
            <a:off x="2057400" y="3629383"/>
            <a:ext cx="6794500" cy="4512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300">
                <a:solidFill>
                  <a:schemeClr val="bg2">
                    <a:lumMod val="25000"/>
                  </a:schemeClr>
                </a:solidFill>
                <a:latin typeface="Avenir LT 55 Roman" panose="0200050304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VISIONING</a:t>
            </a:r>
          </a:p>
          <a:p>
            <a:pPr algn="l"/>
            <a:r>
              <a:rPr lang="en-US" dirty="0"/>
              <a:t>NEEDS ASSESSMENT</a:t>
            </a:r>
          </a:p>
          <a:p>
            <a:pPr algn="l"/>
            <a:r>
              <a:rPr lang="en-US" dirty="0"/>
              <a:t>ARCHITECTURAL SPACE PROGRAM</a:t>
            </a:r>
          </a:p>
          <a:p>
            <a:pPr algn="l"/>
            <a:r>
              <a:rPr lang="en-US" dirty="0"/>
              <a:t>DIAGRAMMING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68505-011F-8CE2-E1A4-9589E2CA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769578"/>
            <a:ext cx="1866411" cy="186641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ADC7368-ACDD-8D93-BC63-F8D35C82FF66}"/>
              </a:ext>
            </a:extLst>
          </p:cNvPr>
          <p:cNvSpPr txBox="1">
            <a:spLocks/>
          </p:cNvSpPr>
          <p:nvPr/>
        </p:nvSpPr>
        <p:spPr>
          <a:xfrm>
            <a:off x="2057400" y="5214714"/>
            <a:ext cx="6794500" cy="4512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300">
                <a:solidFill>
                  <a:schemeClr val="bg2">
                    <a:lumMod val="25000"/>
                  </a:schemeClr>
                </a:solidFill>
                <a:latin typeface="Avenir LT 55 Roman" panose="0200050304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COST ESTIMATE</a:t>
            </a:r>
          </a:p>
          <a:p>
            <a:pPr algn="l"/>
            <a:r>
              <a:rPr lang="en-US" dirty="0"/>
              <a:t>IMPLEMENTATION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2C3824-9C8C-05D9-DF1D-D2ACE8384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/>
          <a:stretch/>
        </p:blipFill>
        <p:spPr>
          <a:xfrm>
            <a:off x="8055429" y="0"/>
            <a:ext cx="413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VISIONING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959BEA10-C61B-4B6F-AD37-C4B6511DBDBD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10515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GOALS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B27F3C-0F00-4356-B0DA-032A7139B2CE}"/>
              </a:ext>
            </a:extLst>
          </p:cNvPr>
          <p:cNvSpPr txBox="1"/>
          <p:nvPr/>
        </p:nvSpPr>
        <p:spPr>
          <a:xfrm>
            <a:off x="912680" y="1362966"/>
            <a:ext cx="6768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77"/>
              </a:rPr>
              <a:t>The building is 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safe and secure </a:t>
            </a:r>
            <a:r>
              <a:rPr lang="en-US" dirty="0">
                <a:latin typeface="Gill Sans MT" panose="020B0502020104020203" pitchFamily="34" charset="77"/>
              </a:rPr>
              <a:t>for both staff and the public.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Attracts and retains staff</a:t>
            </a:r>
            <a:r>
              <a:rPr lang="en-US" dirty="0">
                <a:latin typeface="Gill Sans MT" panose="020B0502020104020203" pitchFamily="34" charset="77"/>
              </a:rPr>
              <a:t>– functionally and operationally efficient enabling staff to do their job well and improves their work experience.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Prominent, inviting visitors entrance</a:t>
            </a:r>
            <a:r>
              <a:rPr lang="en-US" dirty="0">
                <a:latin typeface="Gill Sans MT" panose="020B0502020104020203" pitchFamily="34" charset="77"/>
              </a:rPr>
              <a:t>– the building is being placed at a prominent corner of the town center development.  A clear and visible entrance to the police station should be evident.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Supportive atmosphere for staff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Aesthetically pleasing building </a:t>
            </a:r>
            <a:r>
              <a:rPr lang="en-US" dirty="0">
                <a:latin typeface="Gill Sans MT" panose="020B0502020104020203" pitchFamily="34" charset="77"/>
              </a:rPr>
              <a:t>which embodies community pride by being an inviting and functional, while not being extravagant.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Ensures staff wellbeing </a:t>
            </a:r>
            <a:r>
              <a:rPr lang="en-US" dirty="0">
                <a:latin typeface="Gill Sans MT" panose="020B0502020104020203" pitchFamily="34" charset="77"/>
              </a:rPr>
              <a:t>by designing a building that is promotes healthy working environment. Staff productivity and mental well-being will increase because of this focus.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Quality materials </a:t>
            </a:r>
            <a:r>
              <a:rPr lang="en-US" dirty="0">
                <a:latin typeface="Gill Sans MT" panose="020B0502020104020203" pitchFamily="34" charset="77"/>
              </a:rPr>
              <a:t>that are </a:t>
            </a: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0"/>
              </a:rPr>
              <a:t>low maintenance </a:t>
            </a:r>
            <a:r>
              <a:rPr lang="en-US" dirty="0">
                <a:latin typeface="Gill Sans MT" panose="020B0502020104020203" pitchFamily="34" charset="77"/>
              </a:rPr>
              <a:t>thereby making the early investment in better systems translates to more cost efficient in its utility usage and maintenance costs.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4DE5E-FB74-DFA5-62C7-280B71C05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>
          <a:xfrm>
            <a:off x="8113486" y="-3547"/>
            <a:ext cx="4078514" cy="4256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8354A-814B-AABC-F25C-466A7725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2671"/>
          <a:stretch/>
        </p:blipFill>
        <p:spPr>
          <a:xfrm>
            <a:off x="8113486" y="4371505"/>
            <a:ext cx="4078514" cy="24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959BEA10-C61B-4B6F-AD37-C4B6511DBDBD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10515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41FAA-5E45-43E2-878C-EA9F851D88DA}"/>
              </a:ext>
            </a:extLst>
          </p:cNvPr>
          <p:cNvSpPr txBox="1"/>
          <p:nvPr/>
        </p:nvSpPr>
        <p:spPr>
          <a:xfrm>
            <a:off x="753977" y="1305518"/>
            <a:ext cx="5098184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Gill Sans MT" panose="020B0502020104020203" pitchFamily="34" charset="77"/>
              </a:rPr>
              <a:t>On-site Interviews</a:t>
            </a:r>
            <a:r>
              <a:rPr lang="en-US" dirty="0">
                <a:latin typeface="Gill Sans MT" panose="020B0502020104020203" pitchFamily="34" charset="77"/>
              </a:rPr>
              <a:t> with the department leadership.</a:t>
            </a:r>
          </a:p>
          <a:p>
            <a:pPr marL="4064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Gill Sans MT" panose="020B0502020104020203" pitchFamily="34" charset="77"/>
              </a:rPr>
              <a:t>Data Collection</a:t>
            </a:r>
            <a:r>
              <a:rPr lang="en-US" dirty="0">
                <a:latin typeface="Gill Sans MT" panose="020B0502020104020203" pitchFamily="34" charset="77"/>
              </a:rPr>
              <a:t> across a every service area to enable extensive and objective analysis.</a:t>
            </a:r>
          </a:p>
          <a:p>
            <a:pPr marL="4064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Gill Sans MT" panose="020B0502020104020203" pitchFamily="34" charset="77"/>
              </a:rPr>
              <a:t>Iterative and Interactive Process</a:t>
            </a:r>
            <a:r>
              <a:rPr lang="en-US" dirty="0">
                <a:latin typeface="Gill Sans MT" panose="020B0502020104020203" pitchFamily="34" charset="77"/>
              </a:rPr>
              <a:t> in which the Consultant first understood the current organization and service delivery system, identified issues, and assessed current and future staffing needs.  We conducted multiple meetings and interviews with key stakeholders.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83E5A-C735-BCD2-9870-9C5F91AF0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25508"/>
            <a:ext cx="5699760" cy="488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1117-D9F6-2DF2-4E23-51AE65DB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40" y="166875"/>
            <a:ext cx="5880193" cy="650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1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SPACE PROGRAM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8333F-5C68-7D78-8229-FE46DA3A5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6" y="915393"/>
            <a:ext cx="4614364" cy="583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17248-45CC-781F-643C-9C1EF982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 b="-146"/>
          <a:stretch/>
        </p:blipFill>
        <p:spPr bwMode="auto">
          <a:xfrm>
            <a:off x="6479342" y="179985"/>
            <a:ext cx="4614364" cy="496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69927-89D5-015F-6119-B00C9E3C5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4"/>
          <a:stretch/>
        </p:blipFill>
        <p:spPr bwMode="auto">
          <a:xfrm>
            <a:off x="6479342" y="5148907"/>
            <a:ext cx="4614364" cy="1673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51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CECC2B-55EA-400E-B27A-3F6548979C94}"/>
              </a:ext>
            </a:extLst>
          </p:cNvPr>
          <p:cNvSpPr txBox="1"/>
          <p:nvPr/>
        </p:nvSpPr>
        <p:spPr>
          <a:xfrm>
            <a:off x="1084176" y="1401461"/>
            <a:ext cx="48594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HOK Sans Pro Book" panose="02000000000000000000" pitchFamily="50" charset="0"/>
              <a:cs typeface="HOK Sans Pro Book" panose="02000000000000000000" pitchFamily="50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751FFA3-0405-4BBD-A4BB-116F5F58962B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223329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SITE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C7C00-4BD5-3109-91E7-C5681016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11707" r="6547" b="12103"/>
          <a:stretch/>
        </p:blipFill>
        <p:spPr bwMode="auto">
          <a:xfrm>
            <a:off x="2269171" y="365126"/>
            <a:ext cx="8643069" cy="5969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DIAGRAMMING</a:t>
            </a:r>
          </a:p>
        </p:txBody>
      </p:sp>
    </p:spTree>
    <p:extLst>
      <p:ext uri="{BB962C8B-B14F-4D97-AF65-F5344CB8AC3E}">
        <p14:creationId xmlns:p14="http://schemas.microsoft.com/office/powerpoint/2010/main" val="398244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CECC2B-55EA-400E-B27A-3F6548979C94}"/>
              </a:ext>
            </a:extLst>
          </p:cNvPr>
          <p:cNvSpPr txBox="1"/>
          <p:nvPr/>
        </p:nvSpPr>
        <p:spPr>
          <a:xfrm>
            <a:off x="1084176" y="1401461"/>
            <a:ext cx="48594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HOK Sans Pro Book" panose="02000000000000000000" pitchFamily="50" charset="0"/>
              <a:cs typeface="HOK Sans Pro Book" panose="02000000000000000000" pitchFamily="50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751FFA3-0405-4BBD-A4BB-116F5F58962B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223329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SITE PLAN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D1BBC-8A32-56BC-49A9-9B065E098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18529" r="2271" b="15178"/>
          <a:stretch/>
        </p:blipFill>
        <p:spPr bwMode="auto">
          <a:xfrm>
            <a:off x="912680" y="1140194"/>
            <a:ext cx="10881214" cy="5079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198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68B-AD32-4B7D-810D-65027A21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ECC2B-55EA-400E-B27A-3F6548979C94}"/>
              </a:ext>
            </a:extLst>
          </p:cNvPr>
          <p:cNvSpPr txBox="1"/>
          <p:nvPr/>
        </p:nvSpPr>
        <p:spPr>
          <a:xfrm>
            <a:off x="1084176" y="1401461"/>
            <a:ext cx="48594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HOK Sans Pro Book" panose="02000000000000000000" pitchFamily="50" charset="0"/>
              <a:cs typeface="HOK Sans Pro Book" panose="02000000000000000000" pitchFamily="50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751FFA3-0405-4BBD-A4BB-116F5F58962B}"/>
              </a:ext>
            </a:extLst>
          </p:cNvPr>
          <p:cNvSpPr txBox="1">
            <a:spLocks/>
          </p:cNvSpPr>
          <p:nvPr/>
        </p:nvSpPr>
        <p:spPr>
          <a:xfrm>
            <a:off x="912680" y="835322"/>
            <a:ext cx="223329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93B09-973D-F81E-BD1C-670DCACC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50" y="547689"/>
            <a:ext cx="7469483" cy="56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42D62"/>
      </a:dk2>
      <a:lt2>
        <a:srgbClr val="F2F2F2"/>
      </a:lt2>
      <a:accent1>
        <a:srgbClr val="6F9EC0"/>
      </a:accent1>
      <a:accent2>
        <a:srgbClr val="042D62"/>
      </a:accent2>
      <a:accent3>
        <a:srgbClr val="9C3022"/>
      </a:accent3>
      <a:accent4>
        <a:srgbClr val="700505"/>
      </a:accent4>
      <a:accent5>
        <a:srgbClr val="7F7F7F"/>
      </a:accent5>
      <a:accent6>
        <a:srgbClr val="BFBFBF"/>
      </a:accent6>
      <a:hlink>
        <a:srgbClr val="C2DFFD"/>
      </a:hlink>
      <a:folHlink>
        <a:srgbClr val="9CC3E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369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LT 55 Roman</vt:lpstr>
      <vt:lpstr>Bahnschrift SemiBold</vt:lpstr>
      <vt:lpstr>Calibri</vt:lpstr>
      <vt:lpstr>Gill Sans MT</vt:lpstr>
      <vt:lpstr>Wingdings</vt:lpstr>
      <vt:lpstr>Office Theme</vt:lpstr>
      <vt:lpstr>POLICE DEPARTMENT NEEDS ASSESSMENT PRESENTATION</vt:lpstr>
      <vt:lpstr>AGENDA</vt:lpstr>
      <vt:lpstr>VISIONING</vt:lpstr>
      <vt:lpstr>NEEDS ASSESSMENT</vt:lpstr>
      <vt:lpstr>NEEDS ASSESSMENT</vt:lpstr>
      <vt:lpstr>ARCHITECTURAL SPACE PROGRAM </vt:lpstr>
      <vt:lpstr>DIAGRAMMING</vt:lpstr>
      <vt:lpstr>DIAGRAMMING</vt:lpstr>
      <vt:lpstr>COST ESTIMATE</vt:lpstr>
      <vt:lpstr>IMPLEMENTATION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Megan Spisak</dc:creator>
  <cp:lastModifiedBy>Stephanie Cieszkowski</cp:lastModifiedBy>
  <cp:revision>52</cp:revision>
  <cp:lastPrinted>2022-07-19T13:43:20Z</cp:lastPrinted>
  <dcterms:created xsi:type="dcterms:W3CDTF">2021-11-16T14:15:55Z</dcterms:created>
  <dcterms:modified xsi:type="dcterms:W3CDTF">2022-09-13T14:59:15Z</dcterms:modified>
</cp:coreProperties>
</file>