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15"/>
  </p:notesMasterIdLst>
  <p:sldIdLst>
    <p:sldId id="256" r:id="rId3"/>
    <p:sldId id="337" r:id="rId4"/>
    <p:sldId id="338" r:id="rId5"/>
    <p:sldId id="257" r:id="rId6"/>
    <p:sldId id="311" r:id="rId7"/>
    <p:sldId id="336" r:id="rId8"/>
    <p:sldId id="333" r:id="rId9"/>
    <p:sldId id="340" r:id="rId10"/>
    <p:sldId id="341" r:id="rId11"/>
    <p:sldId id="342" r:id="rId12"/>
    <p:sldId id="308" r:id="rId13"/>
    <p:sldId id="260" r:id="rId14"/>
  </p:sldIdLst>
  <p:sldSz cx="10542588" cy="7315200"/>
  <p:notesSz cx="6950075" cy="9236075"/>
  <p:defaultTextStyle>
    <a:defPPr>
      <a:defRPr lang="en-US"/>
    </a:defPPr>
    <a:lvl1pPr marL="0" algn="l" defTabSz="510189" rtl="0" eaLnBrk="1" latinLnBrk="0" hangingPunct="1">
      <a:defRPr sz="2000" kern="1200">
        <a:solidFill>
          <a:schemeClr val="tx1"/>
        </a:solidFill>
        <a:latin typeface="+mn-lt"/>
        <a:ea typeface="+mn-ea"/>
        <a:cs typeface="+mn-cs"/>
      </a:defRPr>
    </a:lvl1pPr>
    <a:lvl2pPr marL="510189" algn="l" defTabSz="510189" rtl="0" eaLnBrk="1" latinLnBrk="0" hangingPunct="1">
      <a:defRPr sz="2000" kern="1200">
        <a:solidFill>
          <a:schemeClr val="tx1"/>
        </a:solidFill>
        <a:latin typeface="+mn-lt"/>
        <a:ea typeface="+mn-ea"/>
        <a:cs typeface="+mn-cs"/>
      </a:defRPr>
    </a:lvl2pPr>
    <a:lvl3pPr marL="1020379" algn="l" defTabSz="510189" rtl="0" eaLnBrk="1" latinLnBrk="0" hangingPunct="1">
      <a:defRPr sz="2000" kern="1200">
        <a:solidFill>
          <a:schemeClr val="tx1"/>
        </a:solidFill>
        <a:latin typeface="+mn-lt"/>
        <a:ea typeface="+mn-ea"/>
        <a:cs typeface="+mn-cs"/>
      </a:defRPr>
    </a:lvl3pPr>
    <a:lvl4pPr marL="1530568" algn="l" defTabSz="510189" rtl="0" eaLnBrk="1" latinLnBrk="0" hangingPunct="1">
      <a:defRPr sz="2000" kern="1200">
        <a:solidFill>
          <a:schemeClr val="tx1"/>
        </a:solidFill>
        <a:latin typeface="+mn-lt"/>
        <a:ea typeface="+mn-ea"/>
        <a:cs typeface="+mn-cs"/>
      </a:defRPr>
    </a:lvl4pPr>
    <a:lvl5pPr marL="2040758" algn="l" defTabSz="510189" rtl="0" eaLnBrk="1" latinLnBrk="0" hangingPunct="1">
      <a:defRPr sz="2000" kern="1200">
        <a:solidFill>
          <a:schemeClr val="tx1"/>
        </a:solidFill>
        <a:latin typeface="+mn-lt"/>
        <a:ea typeface="+mn-ea"/>
        <a:cs typeface="+mn-cs"/>
      </a:defRPr>
    </a:lvl5pPr>
    <a:lvl6pPr marL="2550947" algn="l" defTabSz="510189" rtl="0" eaLnBrk="1" latinLnBrk="0" hangingPunct="1">
      <a:defRPr sz="2000" kern="1200">
        <a:solidFill>
          <a:schemeClr val="tx1"/>
        </a:solidFill>
        <a:latin typeface="+mn-lt"/>
        <a:ea typeface="+mn-ea"/>
        <a:cs typeface="+mn-cs"/>
      </a:defRPr>
    </a:lvl6pPr>
    <a:lvl7pPr marL="3061137" algn="l" defTabSz="510189" rtl="0" eaLnBrk="1" latinLnBrk="0" hangingPunct="1">
      <a:defRPr sz="2000" kern="1200">
        <a:solidFill>
          <a:schemeClr val="tx1"/>
        </a:solidFill>
        <a:latin typeface="+mn-lt"/>
        <a:ea typeface="+mn-ea"/>
        <a:cs typeface="+mn-cs"/>
      </a:defRPr>
    </a:lvl7pPr>
    <a:lvl8pPr marL="3571326" algn="l" defTabSz="510189" rtl="0" eaLnBrk="1" latinLnBrk="0" hangingPunct="1">
      <a:defRPr sz="2000" kern="1200">
        <a:solidFill>
          <a:schemeClr val="tx1"/>
        </a:solidFill>
        <a:latin typeface="+mn-lt"/>
        <a:ea typeface="+mn-ea"/>
        <a:cs typeface="+mn-cs"/>
      </a:defRPr>
    </a:lvl8pPr>
    <a:lvl9pPr marL="4081516" algn="l" defTabSz="510189"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04">
          <p15:clr>
            <a:srgbClr val="A4A3A4"/>
          </p15:clr>
        </p15:guide>
        <p15:guide id="2" pos="332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urtney Zaugg" initials="CZ" lastIdx="2" clrIdx="0">
    <p:extLst/>
  </p:cmAuthor>
  <p:cmAuthor id="2" name="Alix Collins" initials="AC" lastIdx="1" clrIdx="1">
    <p:extLst/>
  </p:cmAuthor>
  <p:cmAuthor id="3" name="Ed Klaunig" initials="EK" lastIdx="9" clrIdx="2">
    <p:extLst>
      <p:ext uri="{19B8F6BF-5375-455C-9EA6-DF929625EA0E}">
        <p15:presenceInfo xmlns:p15="http://schemas.microsoft.com/office/powerpoint/2012/main" userId="Ed Klaunig" providerId="None"/>
      </p:ext>
    </p:extLst>
  </p:cmAuthor>
  <p:cmAuthor id="4" name="Alix Collins" initials="AC [7]" lastIdx="1" clrIdx="3"/>
  <p:cmAuthor id="5" name="Alix Collins" initials="AC [8]" lastIdx="1" clrIdx="4"/>
  <p:cmAuthor id="6" name="Alix Collins" initials="AC [10]" lastIdx="1" clrIdx="5"/>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504D"/>
    <a:srgbClr val="828D70"/>
    <a:srgbClr val="324A5E"/>
    <a:srgbClr val="5E7237"/>
    <a:srgbClr val="586641"/>
    <a:srgbClr val="B85752"/>
    <a:srgbClr val="912F31"/>
    <a:srgbClr val="E9EBE7"/>
    <a:srgbClr val="324E72"/>
    <a:srgbClr val="24201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2846" autoAdjust="0"/>
  </p:normalViewPr>
  <p:slideViewPr>
    <p:cSldViewPr snapToGrid="0" snapToObjects="1">
      <p:cViewPr varScale="1">
        <p:scale>
          <a:sx n="100" d="100"/>
          <a:sy n="100" d="100"/>
        </p:scale>
        <p:origin x="2946" y="72"/>
      </p:cViewPr>
      <p:guideLst>
        <p:guide orient="horz" pos="2304"/>
        <p:guide pos="3321"/>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rts/_rels/chart1.xml.rels><?xml version="1.0" encoding="UTF-8" standalone="yes"?>
<Relationships xmlns="http://schemas.openxmlformats.org/package/2006/relationships"><Relationship Id="rId3" Type="http://schemas.openxmlformats.org/officeDocument/2006/relationships/oleObject" Target="file:///C:\Users\eklaunig\Desktop\McCordsville\Book2.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Sheet3!$C$2</c:f>
              <c:strCache>
                <c:ptCount val="1"/>
                <c:pt idx="0">
                  <c:v>Supply</c:v>
                </c:pt>
              </c:strCache>
            </c:strRef>
          </c:tx>
          <c:spPr>
            <a:solidFill>
              <a:srgbClr val="828D70"/>
            </a:solidFill>
            <a:ln w="38100">
              <a:solidFill>
                <a:srgbClr val="828D70"/>
              </a:solidFill>
            </a:ln>
            <a:effectLst/>
          </c:spPr>
          <c:invertIfNegative val="0"/>
          <c:cat>
            <c:strRef>
              <c:f>Sheet3!$B$3:$B$4</c:f>
              <c:strCache>
                <c:ptCount val="2"/>
                <c:pt idx="0">
                  <c:v>Health &amp; Personal Care</c:v>
                </c:pt>
                <c:pt idx="1">
                  <c:v>Beer, Wine &amp; Liquor</c:v>
                </c:pt>
              </c:strCache>
            </c:strRef>
          </c:cat>
          <c:val>
            <c:numRef>
              <c:f>Sheet3!$C$3:$C$4</c:f>
              <c:numCache>
                <c:formatCode>"$"#,##0;"-$"#,##0</c:formatCode>
                <c:ptCount val="2"/>
                <c:pt idx="0">
                  <c:v>22.704673</c:v>
                </c:pt>
                <c:pt idx="1">
                  <c:v>3.193819</c:v>
                </c:pt>
              </c:numCache>
            </c:numRef>
          </c:val>
          <c:extLst>
            <c:ext xmlns:c16="http://schemas.microsoft.com/office/drawing/2014/chart" uri="{C3380CC4-5D6E-409C-BE32-E72D297353CC}">
              <c16:uniqueId val="{00000000-0BD7-4A7E-A79F-225E4DAA3CAB}"/>
            </c:ext>
          </c:extLst>
        </c:ser>
        <c:ser>
          <c:idx val="1"/>
          <c:order val="1"/>
          <c:tx>
            <c:strRef>
              <c:f>Sheet3!$D$2</c:f>
              <c:strCache>
                <c:ptCount val="1"/>
                <c:pt idx="0">
                  <c:v>Retail Gap</c:v>
                </c:pt>
              </c:strCache>
            </c:strRef>
          </c:tx>
          <c:spPr>
            <a:noFill/>
            <a:ln w="38100">
              <a:solidFill>
                <a:srgbClr val="C0504D"/>
              </a:solidFill>
              <a:prstDash val="sysDot"/>
            </a:ln>
            <a:effectLst/>
          </c:spPr>
          <c:invertIfNegative val="0"/>
          <c:cat>
            <c:strRef>
              <c:f>Sheet3!$B$3:$B$4</c:f>
              <c:strCache>
                <c:ptCount val="2"/>
                <c:pt idx="0">
                  <c:v>Health &amp; Personal Care</c:v>
                </c:pt>
                <c:pt idx="1">
                  <c:v>Beer, Wine &amp; Liquor</c:v>
                </c:pt>
              </c:strCache>
            </c:strRef>
          </c:cat>
          <c:val>
            <c:numRef>
              <c:f>Sheet3!$D$3:$D$4</c:f>
              <c:numCache>
                <c:formatCode>"$"#,##0;"-$"#,##0</c:formatCode>
                <c:ptCount val="2"/>
                <c:pt idx="0">
                  <c:v>59.939318999999998</c:v>
                </c:pt>
                <c:pt idx="1">
                  <c:v>11.164024</c:v>
                </c:pt>
              </c:numCache>
            </c:numRef>
          </c:val>
          <c:extLst>
            <c:ext xmlns:c16="http://schemas.microsoft.com/office/drawing/2014/chart" uri="{C3380CC4-5D6E-409C-BE32-E72D297353CC}">
              <c16:uniqueId val="{00000001-0BD7-4A7E-A79F-225E4DAA3CAB}"/>
            </c:ext>
          </c:extLst>
        </c:ser>
        <c:dLbls>
          <c:showLegendKey val="0"/>
          <c:showVal val="0"/>
          <c:showCatName val="0"/>
          <c:showSerName val="0"/>
          <c:showPercent val="0"/>
          <c:showBubbleSize val="0"/>
        </c:dLbls>
        <c:gapWidth val="150"/>
        <c:overlap val="100"/>
        <c:axId val="503582463"/>
        <c:axId val="503496383"/>
      </c:barChart>
      <c:catAx>
        <c:axId val="50358246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503496383"/>
        <c:crosses val="autoZero"/>
        <c:auto val="1"/>
        <c:lblAlgn val="ctr"/>
        <c:lblOffset val="100"/>
        <c:noMultiLvlLbl val="0"/>
      </c:catAx>
      <c:valAx>
        <c:axId val="503496383"/>
        <c:scaling>
          <c:orientation val="minMax"/>
          <c:max val="150"/>
        </c:scaling>
        <c:delete val="0"/>
        <c:axPos val="l"/>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Century Gothic" panose="020B0502020202020204" pitchFamily="34" charset="0"/>
                    <a:ea typeface="+mn-ea"/>
                    <a:cs typeface="+mn-cs"/>
                  </a:defRPr>
                </a:pPr>
                <a:r>
                  <a:rPr lang="en-US" sz="1800" dirty="0">
                    <a:latin typeface="Century Gothic" panose="020B0502020202020204" pitchFamily="34" charset="0"/>
                  </a:rPr>
                  <a:t>Millions</a:t>
                </a:r>
              </a:p>
            </c:rich>
          </c:tx>
          <c:layout>
            <c:manualLayout>
              <c:xMode val="edge"/>
              <c:yMode val="edge"/>
              <c:x val="2.539601790439259E-3"/>
              <c:y val="0.36963685774361738"/>
            </c:manualLayout>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title>
        <c:numFmt formatCode="&quot;$&quot;#,##0;&quot;-$&quot;#,##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503582463"/>
        <c:crosses val="autoZero"/>
        <c:crossBetween val="between"/>
        <c:majorUnit val="2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29220CF6-41C8-4310-83BA-519A3C4E07BF}" type="datetimeFigureOut">
              <a:rPr lang="en-US" smtClean="0"/>
              <a:t>1/23/2019</a:t>
            </a:fld>
            <a:endParaRPr lang="en-US" dirty="0"/>
          </a:p>
        </p:txBody>
      </p:sp>
      <p:sp>
        <p:nvSpPr>
          <p:cNvPr id="4" name="Slide Image Placeholder 3"/>
          <p:cNvSpPr>
            <a:spLocks noGrp="1" noRot="1" noChangeAspect="1"/>
          </p:cNvSpPr>
          <p:nvPr>
            <p:ph type="sldImg" idx="2"/>
          </p:nvPr>
        </p:nvSpPr>
        <p:spPr>
          <a:xfrm>
            <a:off x="1228725" y="1154113"/>
            <a:ext cx="4492625" cy="3117850"/>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10FD1EBB-A6B6-4D1F-A751-779595E745B0}" type="slidenum">
              <a:rPr lang="en-US" smtClean="0"/>
              <a:t>‹#›</a:t>
            </a:fld>
            <a:endParaRPr lang="en-US" dirty="0"/>
          </a:p>
        </p:txBody>
      </p:sp>
    </p:spTree>
    <p:extLst>
      <p:ext uri="{BB962C8B-B14F-4D97-AF65-F5344CB8AC3E}">
        <p14:creationId xmlns:p14="http://schemas.microsoft.com/office/powerpoint/2010/main" val="19416377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242011"/>
                </a:solidFill>
                <a:latin typeface="Century Gothic"/>
                <a:cs typeface="Century Gothic"/>
              </a:rPr>
              <a:t>This market analysis focuses on the types of retail sectors that would be considered desirable in a Town Center environment.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242011"/>
              </a:solidFill>
              <a:latin typeface="Century Gothic"/>
              <a:cs typeface="Century Gothic"/>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242011"/>
                </a:solidFill>
                <a:latin typeface="Century Gothic"/>
                <a:cs typeface="Century Gothic"/>
              </a:rPr>
              <a:t>The Subcommittee for this Market Analysis was established at the beginning of the project to provide overall guidance and leadership. Comprised of leaders from the public and private sectors who were deeply engrained in the Town Center Design project. Charged with reviewing and providing feedback for data and recommendations, the Subcommittee will be finalizing and approving the action steps outlined in this Market Analysis.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242011"/>
              </a:solidFill>
              <a:latin typeface="Century Gothic"/>
              <a:cs typeface="Century Gothic"/>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242011"/>
                </a:solidFill>
                <a:latin typeface="Century Gothic"/>
                <a:cs typeface="Century Gothic"/>
              </a:rPr>
              <a:t>The Veridus Group and SLE Analytics facilitated the process and provided research – both quantitative and qualitative– to the Subcommittee. In addition to the stakeholders listed below, our team thanks the citizens and business leaders who participated in focus groups and a web survey. </a:t>
            </a:r>
          </a:p>
          <a:p>
            <a:endParaRPr lang="en-US" dirty="0"/>
          </a:p>
          <a:p>
            <a:endParaRPr lang="en-US" dirty="0"/>
          </a:p>
        </p:txBody>
      </p:sp>
      <p:sp>
        <p:nvSpPr>
          <p:cNvPr id="4" name="Slide Number Placeholder 3"/>
          <p:cNvSpPr>
            <a:spLocks noGrp="1"/>
          </p:cNvSpPr>
          <p:nvPr>
            <p:ph type="sldNum" sz="quarter" idx="5"/>
          </p:nvPr>
        </p:nvSpPr>
        <p:spPr/>
        <p:txBody>
          <a:bodyPr/>
          <a:lstStyle/>
          <a:p>
            <a:fld id="{10FD1EBB-A6B6-4D1F-A751-779595E745B0}" type="slidenum">
              <a:rPr lang="en-US" smtClean="0"/>
              <a:t>1</a:t>
            </a:fld>
            <a:endParaRPr lang="en-US" dirty="0"/>
          </a:p>
        </p:txBody>
      </p:sp>
    </p:spTree>
    <p:extLst>
      <p:ext uri="{BB962C8B-B14F-4D97-AF65-F5344CB8AC3E}">
        <p14:creationId xmlns:p14="http://schemas.microsoft.com/office/powerpoint/2010/main" val="37561321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1"/>
        <p:cNvGrpSpPr/>
        <p:nvPr/>
      </p:nvGrpSpPr>
      <p:grpSpPr>
        <a:xfrm>
          <a:off x="0" y="0"/>
          <a:ext cx="0" cy="0"/>
          <a:chOff x="0" y="0"/>
          <a:chExt cx="0" cy="0"/>
        </a:xfrm>
      </p:grpSpPr>
      <p:sp>
        <p:nvSpPr>
          <p:cNvPr id="372" name="Google Shape;372;g4507917a06_0_75:notes"/>
          <p:cNvSpPr txBox="1">
            <a:spLocks noGrp="1"/>
          </p:cNvSpPr>
          <p:nvPr>
            <p:ph type="body" idx="1"/>
          </p:nvPr>
        </p:nvSpPr>
        <p:spPr>
          <a:xfrm>
            <a:off x="704339" y="4489618"/>
            <a:ext cx="5634851" cy="3673219"/>
          </a:xfrm>
          <a:prstGeom prst="rect">
            <a:avLst/>
          </a:prstGeom>
        </p:spPr>
        <p:txBody>
          <a:bodyPr spcFirstLastPara="1" wrap="square" lIns="93538" tIns="46757" rIns="93538" bIns="46757" anchor="t" anchorCtr="0">
            <a:noAutofit/>
          </a:bodyPr>
          <a:lstStyle/>
          <a:p>
            <a:pPr marL="0" marR="0" lvl="0" indent="0" algn="just" defTabSz="914400" rtl="0" eaLnBrk="1" fontAlgn="auto" latinLnBrk="0" hangingPunct="1">
              <a:lnSpc>
                <a:spcPct val="100000"/>
              </a:lnSpc>
              <a:spcBef>
                <a:spcPts val="0"/>
              </a:spcBef>
              <a:spcAft>
                <a:spcPts val="0"/>
              </a:spcAft>
              <a:buClr>
                <a:srgbClr val="000000"/>
              </a:buClr>
              <a:buSzTx/>
              <a:buFontTx/>
              <a:buNone/>
              <a:tabLst/>
              <a:defRPr/>
            </a:pPr>
            <a:r>
              <a:rPr kumimoji="0" lang="en-US" sz="1400" b="1" i="0" u="none" strike="noStrike" kern="0" cap="none" spc="0" normalizeH="0" baseline="0" noProof="0" dirty="0">
                <a:ln>
                  <a:noFill/>
                </a:ln>
                <a:solidFill>
                  <a:srgbClr val="5E7237"/>
                </a:solidFill>
                <a:effectLst/>
                <a:uLnTx/>
                <a:uFillTx/>
                <a:latin typeface="Century Gothic"/>
                <a:ea typeface="Century Gothic"/>
                <a:cs typeface="Century Gothic"/>
                <a:sym typeface="Century Gothic"/>
              </a:rPr>
              <a:t>NAICS 4461: </a:t>
            </a:r>
            <a:r>
              <a:rPr kumimoji="0" lang="en-US" sz="1200" b="0" i="0" u="none" strike="noStrike" kern="0" cap="none" spc="0" normalizeH="0" baseline="0" noProof="0" dirty="0">
                <a:ln>
                  <a:noFill/>
                </a:ln>
                <a:solidFill>
                  <a:srgbClr val="000000"/>
                </a:solidFill>
                <a:effectLst/>
                <a:uLnTx/>
                <a:uFillTx/>
                <a:latin typeface="Century Gothic"/>
                <a:ea typeface="+mn-ea"/>
                <a:cs typeface="Arial"/>
                <a:sym typeface="Century Gothic"/>
              </a:rPr>
              <a:t>Industries in the Health and Personal Care Stores subsector retail health and personal care merchandise from fixed point-of-sale locations.</a:t>
            </a:r>
            <a:endParaRPr kumimoji="0" lang="en-US" sz="1200" b="0" i="0" u="none" strike="noStrike" kern="0" cap="none" spc="0" normalizeH="0" baseline="0" noProof="0" dirty="0">
              <a:ln>
                <a:noFill/>
              </a:ln>
              <a:solidFill>
                <a:srgbClr val="000000"/>
              </a:solidFill>
              <a:effectLst/>
              <a:uLnTx/>
              <a:uFillTx/>
              <a:latin typeface="Century Gothic"/>
              <a:ea typeface="+mn-ea"/>
              <a:cs typeface="Arial"/>
              <a:sym typeface="Arial"/>
            </a:endParaRP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1" i="0" u="none" strike="noStrike" kern="0" cap="none" spc="0" normalizeH="0" baseline="0" noProof="0" dirty="0">
                <a:ln>
                  <a:noFill/>
                </a:ln>
                <a:solidFill>
                  <a:srgbClr val="5E7237"/>
                </a:solidFill>
                <a:effectLst/>
                <a:uLnTx/>
                <a:uFillTx/>
                <a:latin typeface="Century Gothic"/>
                <a:ea typeface="Century Gothic"/>
                <a:cs typeface="Century Gothic"/>
                <a:sym typeface="Century Gothic"/>
              </a:rPr>
              <a:t> </a:t>
            </a: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1" i="0" u="none" strike="noStrike" kern="0" cap="none" spc="0" normalizeH="0" baseline="0" noProof="0" dirty="0">
                <a:ln>
                  <a:noFill/>
                </a:ln>
                <a:solidFill>
                  <a:srgbClr val="5E7237"/>
                </a:solidFill>
                <a:effectLst/>
                <a:uLnTx/>
                <a:uFillTx/>
                <a:latin typeface="Century Gothic"/>
                <a:ea typeface="Century Gothic"/>
                <a:cs typeface="Century Gothic"/>
                <a:sym typeface="Century Gothic"/>
              </a:rPr>
              <a:t>Rationale:</a:t>
            </a:r>
            <a:endParaRPr kumimoji="0" lang="en-US" sz="1400" b="0" i="0" u="none" strike="noStrike" kern="0" cap="none" spc="0" normalizeH="0" baseline="0" noProof="0" dirty="0">
              <a:ln>
                <a:noFill/>
              </a:ln>
              <a:solidFill>
                <a:srgbClr val="000000"/>
              </a:solidFill>
              <a:effectLst/>
              <a:uLnTx/>
              <a:uFillTx/>
              <a:latin typeface="Arial"/>
              <a:ea typeface="+mn-ea"/>
              <a:cs typeface="Arial"/>
              <a:sym typeface="Arial"/>
            </a:endParaRPr>
          </a:p>
          <a:p>
            <a:pPr marL="285750" marR="0" lvl="0" indent="-285750" defTabSz="914400" rtl="0" eaLnBrk="1" fontAlgn="auto" latinLnBrk="0" hangingPunct="1">
              <a:lnSpc>
                <a:spcPct val="100000"/>
              </a:lnSpc>
              <a:spcBef>
                <a:spcPts val="0"/>
              </a:spcBef>
              <a:spcAft>
                <a:spcPts val="0"/>
              </a:spcAft>
              <a:buClr>
                <a:srgbClr val="000000"/>
              </a:buClr>
              <a:buSzPct val="100000"/>
              <a:buFont typeface="Arial" panose="020B0604020202020204" pitchFamily="34" charset="0"/>
              <a:buChar char="•"/>
              <a:tabLst/>
              <a:defRPr/>
            </a:pPr>
            <a:r>
              <a:rPr kumimoji="0" lang="en-US" sz="1200" b="0" i="0" u="none" strike="noStrike" kern="0" cap="none" spc="0" normalizeH="0" baseline="0" noProof="0" dirty="0">
                <a:ln>
                  <a:noFill/>
                </a:ln>
                <a:solidFill>
                  <a:srgbClr val="000000"/>
                </a:solidFill>
                <a:effectLst/>
                <a:uLnTx/>
                <a:uFillTx/>
                <a:latin typeface="Century Gothic"/>
                <a:ea typeface="+mn-ea"/>
                <a:cs typeface="Arial"/>
                <a:sym typeface="Century Gothic"/>
              </a:rPr>
              <a:t>Significant retail demand</a:t>
            </a:r>
          </a:p>
          <a:p>
            <a:pPr marL="742950" marR="0" lvl="1" indent="-285750" defTabSz="914400" rtl="0" eaLnBrk="1" fontAlgn="auto" latinLnBrk="0" hangingPunct="1">
              <a:lnSpc>
                <a:spcPct val="100000"/>
              </a:lnSpc>
              <a:spcBef>
                <a:spcPts val="0"/>
              </a:spcBef>
              <a:spcAft>
                <a:spcPts val="0"/>
              </a:spcAft>
              <a:buClr>
                <a:srgbClr val="000000"/>
              </a:buClr>
              <a:buSzPct val="100000"/>
              <a:buFont typeface="Arial" panose="020B0604020202020204" pitchFamily="34" charset="0"/>
              <a:buChar char="•"/>
              <a:tabLst/>
              <a:defRPr/>
            </a:pPr>
            <a:r>
              <a:rPr kumimoji="0" lang="en-US" sz="1200" b="0" i="0" u="none" strike="noStrike" kern="0" cap="none" spc="0" normalizeH="0" baseline="0" noProof="0" dirty="0">
                <a:ln>
                  <a:noFill/>
                </a:ln>
                <a:solidFill>
                  <a:srgbClr val="000000"/>
                </a:solidFill>
                <a:effectLst/>
                <a:uLnTx/>
                <a:uFillTx/>
                <a:latin typeface="Century Gothic"/>
                <a:ea typeface="+mn-ea"/>
                <a:cs typeface="Arial"/>
                <a:sym typeface="Arial"/>
              </a:rPr>
              <a:t>$60.3 million in the Primary Market</a:t>
            </a:r>
          </a:p>
          <a:p>
            <a:pPr marL="742950" marR="0" lvl="1" indent="-285750" defTabSz="914400" rtl="0" eaLnBrk="1" fontAlgn="auto" latinLnBrk="0" hangingPunct="1">
              <a:lnSpc>
                <a:spcPct val="100000"/>
              </a:lnSpc>
              <a:spcBef>
                <a:spcPts val="0"/>
              </a:spcBef>
              <a:spcAft>
                <a:spcPts val="0"/>
              </a:spcAft>
              <a:buClr>
                <a:srgbClr val="000000"/>
              </a:buClr>
              <a:buSzPct val="100000"/>
              <a:buFont typeface="Arial" panose="020B0604020202020204" pitchFamily="34" charset="0"/>
              <a:buChar char="•"/>
              <a:tabLst/>
              <a:defRPr/>
            </a:pPr>
            <a:r>
              <a:rPr kumimoji="0" lang="en-US" sz="1200" b="0" i="0" u="none" strike="noStrike" kern="0" cap="none" spc="0" normalizeH="0" baseline="0" noProof="0" dirty="0">
                <a:ln>
                  <a:noFill/>
                </a:ln>
                <a:solidFill>
                  <a:srgbClr val="000000"/>
                </a:solidFill>
                <a:effectLst/>
                <a:uLnTx/>
                <a:uFillTx/>
                <a:latin typeface="Century Gothic"/>
                <a:ea typeface="+mn-ea"/>
                <a:cs typeface="Arial"/>
                <a:sym typeface="Arial"/>
              </a:rPr>
              <a:t>$44.4 million in the Secondary Market</a:t>
            </a:r>
          </a:p>
          <a:p>
            <a:pPr marL="232761" indent="-285750" defTabSz="914400">
              <a:buClr>
                <a:srgbClr val="000000"/>
              </a:buClr>
              <a:buSzPct val="100000"/>
              <a:buFont typeface="Arial" panose="020B0604020202020204" pitchFamily="34" charset="0"/>
              <a:buChar char="•"/>
              <a:defRPr/>
            </a:pPr>
            <a:r>
              <a:rPr kumimoji="0" lang="en-US" sz="1200" b="0" i="0" u="none" strike="noStrike" kern="0" cap="none" spc="0" normalizeH="0" baseline="0" noProof="0" dirty="0">
                <a:ln>
                  <a:noFill/>
                </a:ln>
                <a:solidFill>
                  <a:srgbClr val="000000"/>
                </a:solidFill>
                <a:effectLst/>
                <a:uLnTx/>
                <a:uFillTx/>
                <a:latin typeface="Century Gothic"/>
                <a:ea typeface="+mn-ea"/>
                <a:cs typeface="Arial"/>
                <a:sym typeface="Century Gothic"/>
              </a:rPr>
              <a:t>Significant leakage</a:t>
            </a:r>
          </a:p>
          <a:p>
            <a:pPr marL="742950" marR="0" lvl="1" indent="-285750" defTabSz="914400" rtl="0" eaLnBrk="1" fontAlgn="auto" latinLnBrk="0" hangingPunct="1">
              <a:lnSpc>
                <a:spcPct val="100000"/>
              </a:lnSpc>
              <a:spcBef>
                <a:spcPts val="0"/>
              </a:spcBef>
              <a:spcAft>
                <a:spcPts val="0"/>
              </a:spcAft>
              <a:buClr>
                <a:srgbClr val="000000"/>
              </a:buClr>
              <a:buSzPct val="100000"/>
              <a:buFont typeface="Arial" panose="020B0604020202020204" pitchFamily="34" charset="0"/>
              <a:buChar char="•"/>
              <a:tabLst/>
              <a:defRPr/>
            </a:pPr>
            <a:r>
              <a:rPr kumimoji="0" lang="en-US" sz="1200" b="0" i="0" u="none" strike="noStrike" kern="0" cap="none" spc="0" normalizeH="0" baseline="0" noProof="0" dirty="0">
                <a:ln>
                  <a:noFill/>
                </a:ln>
                <a:solidFill>
                  <a:srgbClr val="000000"/>
                </a:solidFill>
                <a:effectLst/>
                <a:uLnTx/>
                <a:uFillTx/>
                <a:latin typeface="Century Gothic"/>
                <a:ea typeface="+mn-ea"/>
                <a:cs typeface="Arial"/>
                <a:sym typeface="Century Gothic"/>
              </a:rPr>
              <a:t>$37.5 million in the Primary Market</a:t>
            </a:r>
          </a:p>
          <a:p>
            <a:pPr marL="742950" marR="0" lvl="1" indent="-285750" defTabSz="914400" rtl="0" eaLnBrk="1" fontAlgn="auto" latinLnBrk="0" hangingPunct="1">
              <a:lnSpc>
                <a:spcPct val="100000"/>
              </a:lnSpc>
              <a:spcBef>
                <a:spcPts val="0"/>
              </a:spcBef>
              <a:spcAft>
                <a:spcPts val="0"/>
              </a:spcAft>
              <a:buClr>
                <a:srgbClr val="000000"/>
              </a:buClr>
              <a:buSzPct val="100000"/>
              <a:buFont typeface="Arial" panose="020B0604020202020204" pitchFamily="34" charset="0"/>
              <a:buChar char="•"/>
              <a:tabLst/>
              <a:defRPr/>
            </a:pPr>
            <a:r>
              <a:rPr kumimoji="0" lang="en-US" sz="1200" b="0" i="0" u="none" strike="noStrike" kern="0" cap="none" spc="0" normalizeH="0" baseline="0" noProof="0" dirty="0">
                <a:ln>
                  <a:noFill/>
                </a:ln>
                <a:solidFill>
                  <a:srgbClr val="000000"/>
                </a:solidFill>
                <a:effectLst/>
                <a:uLnTx/>
                <a:uFillTx/>
                <a:latin typeface="Century Gothic"/>
                <a:ea typeface="+mn-ea"/>
                <a:cs typeface="Arial"/>
                <a:sym typeface="Century Gothic"/>
              </a:rPr>
              <a:t>$206 thousand in the Secondary Market</a:t>
            </a: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1" i="0" u="none" strike="noStrike" kern="0" cap="none" spc="0" normalizeH="0" baseline="0" noProof="0" dirty="0">
              <a:ln>
                <a:noFill/>
              </a:ln>
              <a:solidFill>
                <a:srgbClr val="5E7237"/>
              </a:solidFill>
              <a:effectLst/>
              <a:uLnTx/>
              <a:uFillTx/>
              <a:latin typeface="Century Gothic"/>
              <a:ea typeface="Century Gothic"/>
              <a:cs typeface="Century Gothic"/>
              <a:sym typeface="Century Gothic"/>
            </a:endParaRP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r>
              <a:rPr lang="en-US" sz="1400" b="1" kern="0" dirty="0">
                <a:solidFill>
                  <a:srgbClr val="5E7237"/>
                </a:solidFill>
                <a:latin typeface="Century Gothic"/>
                <a:ea typeface="Century Gothic"/>
                <a:cs typeface="Century Gothic"/>
                <a:sym typeface="Century Gothic"/>
              </a:rPr>
              <a:t>If Meijer followed typical healthcare store supply, would reduce leakage by $1.7m (leaving $35.8m in leakage)</a:t>
            </a: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1" i="0" u="none" strike="noStrike" kern="0" cap="none" spc="0" normalizeH="0" baseline="0" noProof="0" dirty="0">
              <a:ln>
                <a:noFill/>
              </a:ln>
              <a:solidFill>
                <a:srgbClr val="5E7237"/>
              </a:solidFill>
              <a:effectLst/>
              <a:uLnTx/>
              <a:uFillTx/>
              <a:latin typeface="Century Gothic"/>
              <a:ea typeface="Century Gothic"/>
              <a:cs typeface="Century Gothic"/>
              <a:sym typeface="Century Gothic"/>
            </a:endParaRP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1" i="0" u="none" strike="noStrike" kern="0" cap="none" spc="0" normalizeH="0" baseline="0" noProof="0" dirty="0">
                <a:ln>
                  <a:noFill/>
                </a:ln>
                <a:solidFill>
                  <a:srgbClr val="5E7237"/>
                </a:solidFill>
                <a:effectLst/>
                <a:uLnTx/>
                <a:uFillTx/>
                <a:latin typeface="Century Gothic"/>
                <a:ea typeface="Century Gothic"/>
                <a:cs typeface="Century Gothic"/>
                <a:sym typeface="Century Gothic"/>
              </a:rPr>
              <a:t>Consumer Preferences:</a:t>
            </a:r>
            <a:endParaRPr kumimoji="0" lang="en-US" sz="1400" b="0" i="0" u="none" strike="noStrike" kern="0" cap="none" spc="0" normalizeH="0" baseline="0" noProof="0" dirty="0">
              <a:ln>
                <a:noFill/>
              </a:ln>
              <a:solidFill>
                <a:srgbClr val="000000"/>
              </a:solidFill>
              <a:effectLst/>
              <a:uLnTx/>
              <a:uFillTx/>
              <a:latin typeface="Arial"/>
              <a:ea typeface="+mn-ea"/>
              <a:cs typeface="Arial"/>
              <a:sym typeface="Arial"/>
            </a:endParaRPr>
          </a:p>
          <a:p>
            <a:pPr marL="285750" indent="-285750" algn="just" defTabSz="914400">
              <a:buClr>
                <a:srgbClr val="000000"/>
              </a:buClr>
              <a:buSzPct val="100000"/>
              <a:buFont typeface="Arial" panose="020B0604020202020204" pitchFamily="34" charset="0"/>
              <a:buChar char="•"/>
            </a:pPr>
            <a:r>
              <a:rPr lang="en-US" sz="1200" kern="0" dirty="0">
                <a:solidFill>
                  <a:srgbClr val="000000"/>
                </a:solidFill>
                <a:latin typeface="Century Gothic"/>
                <a:cs typeface="Arial"/>
                <a:sym typeface="Century Gothic"/>
              </a:rPr>
              <a:t>May prefer more upscale brands, as local consumers spend an average of 57% more on Healthcare than a typical US household</a:t>
            </a:r>
          </a:p>
          <a:p>
            <a:pPr marL="0" marR="0" lvl="0" indent="0" algn="l" defTabSz="914400" rtl="0" eaLnBrk="1" fontAlgn="auto" latinLnBrk="0" hangingPunct="1">
              <a:lnSpc>
                <a:spcPct val="100000"/>
              </a:lnSpc>
              <a:spcBef>
                <a:spcPts val="0"/>
              </a:spcBef>
              <a:spcAft>
                <a:spcPts val="0"/>
              </a:spcAft>
              <a:buClr>
                <a:srgbClr val="000000"/>
              </a:buClr>
              <a:buSzPct val="100000"/>
              <a:buFont typeface="Arial" panose="020B0604020202020204" pitchFamily="34" charset="0"/>
              <a:buNone/>
              <a:tabLst/>
              <a:defRPr/>
            </a:pPr>
            <a:endParaRPr kumimoji="0" lang="en-US" sz="1200" b="0" i="0" u="none" strike="noStrike" kern="0" cap="none" spc="0" normalizeH="0" baseline="0" noProof="0" dirty="0">
              <a:ln>
                <a:noFill/>
              </a:ln>
              <a:solidFill>
                <a:srgbClr val="000000"/>
              </a:solidFill>
              <a:effectLst/>
              <a:uLnTx/>
              <a:uFillTx/>
              <a:latin typeface="Century Gothic"/>
              <a:ea typeface="+mn-ea"/>
              <a:cs typeface="Arial"/>
              <a:sym typeface="Century Gothic"/>
            </a:endParaRPr>
          </a:p>
          <a:p>
            <a:pPr marL="0" marR="0" lvl="0" indent="0" algn="just" defTabSz="914400" rtl="0" eaLnBrk="1" fontAlgn="auto" latinLnBrk="0" hangingPunct="1">
              <a:lnSpc>
                <a:spcPct val="100000"/>
              </a:lnSpc>
              <a:spcBef>
                <a:spcPts val="0"/>
              </a:spcBef>
              <a:spcAft>
                <a:spcPts val="0"/>
              </a:spcAft>
              <a:buClr>
                <a:srgbClr val="000000"/>
              </a:buClr>
              <a:buSzPct val="100000"/>
              <a:buFontTx/>
              <a:buNone/>
              <a:tabLst/>
              <a:defRPr/>
            </a:pPr>
            <a:r>
              <a:rPr kumimoji="0" lang="en-US" sz="1400" b="1" i="0" u="none" strike="noStrike" kern="0" cap="none" spc="0" normalizeH="0" baseline="0" noProof="0" dirty="0">
                <a:ln>
                  <a:noFill/>
                </a:ln>
                <a:solidFill>
                  <a:srgbClr val="5E7237"/>
                </a:solidFill>
                <a:effectLst/>
                <a:uLnTx/>
                <a:uFillTx/>
                <a:latin typeface="Century Gothic"/>
                <a:ea typeface="Century Gothic"/>
                <a:cs typeface="Century Gothic"/>
                <a:sym typeface="Century Gothic"/>
              </a:rPr>
              <a:t>NAICS 4453: </a:t>
            </a:r>
            <a:r>
              <a:rPr kumimoji="0" lang="en-US" sz="1200" b="0" i="0" u="none" strike="noStrike" kern="0" cap="none" spc="0" normalizeH="0" baseline="0" noProof="0" dirty="0">
                <a:ln>
                  <a:noFill/>
                </a:ln>
                <a:solidFill>
                  <a:srgbClr val="000000"/>
                </a:solidFill>
                <a:effectLst/>
                <a:uLnTx/>
                <a:uFillTx/>
                <a:latin typeface="Century Gothic"/>
                <a:ea typeface="+mn-ea"/>
                <a:cs typeface="Arial"/>
                <a:sym typeface="Arial"/>
              </a:rPr>
              <a:t>This industry group comprises establishments primarily engaged in retailing packaged alcoholic beverages, such as beer, wine and liquor.</a:t>
            </a: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1" i="0" u="none" strike="noStrike" kern="0" cap="none" spc="0" normalizeH="0" baseline="0" noProof="0" dirty="0">
                <a:ln>
                  <a:noFill/>
                </a:ln>
                <a:solidFill>
                  <a:srgbClr val="5E7237"/>
                </a:solidFill>
                <a:effectLst/>
                <a:uLnTx/>
                <a:uFillTx/>
                <a:latin typeface="Century Gothic"/>
                <a:ea typeface="Century Gothic"/>
                <a:cs typeface="Century Gothic"/>
                <a:sym typeface="Century Gothic"/>
              </a:rPr>
              <a:t> </a:t>
            </a: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1" i="0" u="none" strike="noStrike" kern="0" cap="none" spc="0" normalizeH="0" baseline="0" noProof="0" dirty="0">
                <a:ln>
                  <a:noFill/>
                </a:ln>
                <a:solidFill>
                  <a:srgbClr val="5E7237"/>
                </a:solidFill>
                <a:effectLst/>
                <a:uLnTx/>
                <a:uFillTx/>
                <a:latin typeface="Century Gothic"/>
                <a:ea typeface="Century Gothic"/>
                <a:cs typeface="Century Gothic"/>
                <a:sym typeface="Century Gothic"/>
              </a:rPr>
              <a:t>Rationale:</a:t>
            </a:r>
            <a:endParaRPr kumimoji="0" lang="en-US" sz="1400" b="0" i="0" u="none" strike="noStrike" kern="0" cap="none" spc="0" normalizeH="0" baseline="0" noProof="0" dirty="0">
              <a:ln>
                <a:noFill/>
              </a:ln>
              <a:solidFill>
                <a:srgbClr val="000000"/>
              </a:solidFill>
              <a:effectLst/>
              <a:uLnTx/>
              <a:uFillTx/>
              <a:latin typeface="Arial"/>
              <a:ea typeface="+mn-ea"/>
              <a:cs typeface="Arial"/>
              <a:sym typeface="Arial"/>
            </a:endParaRPr>
          </a:p>
          <a:p>
            <a:pPr marL="285750" marR="0" lvl="0" indent="-285750" defTabSz="914400" rtl="0" eaLnBrk="1" fontAlgn="auto" latinLnBrk="0" hangingPunct="1">
              <a:lnSpc>
                <a:spcPct val="100000"/>
              </a:lnSpc>
              <a:spcBef>
                <a:spcPts val="0"/>
              </a:spcBef>
              <a:spcAft>
                <a:spcPts val="0"/>
              </a:spcAft>
              <a:buClr>
                <a:srgbClr val="000000"/>
              </a:buClr>
              <a:buSzPct val="100000"/>
              <a:buFont typeface="Arial" panose="020B0604020202020204" pitchFamily="34" charset="0"/>
              <a:buChar char="•"/>
              <a:tabLst/>
              <a:defRPr/>
            </a:pPr>
            <a:r>
              <a:rPr kumimoji="0" lang="en-US" sz="1200" b="0" i="0" u="none" strike="noStrike" kern="0" cap="none" spc="0" normalizeH="0" baseline="0" noProof="0" dirty="0">
                <a:ln>
                  <a:noFill/>
                </a:ln>
                <a:solidFill>
                  <a:srgbClr val="000000"/>
                </a:solidFill>
                <a:effectLst/>
                <a:uLnTx/>
                <a:uFillTx/>
                <a:latin typeface="Century Gothic"/>
                <a:ea typeface="+mn-ea"/>
                <a:cs typeface="Arial"/>
                <a:sym typeface="Century Gothic"/>
              </a:rPr>
              <a:t>Significant retail demand</a:t>
            </a:r>
          </a:p>
          <a:p>
            <a:pPr marL="742950" marR="0" lvl="1" indent="-285750" defTabSz="914400" rtl="0" eaLnBrk="1" fontAlgn="auto" latinLnBrk="0" hangingPunct="1">
              <a:lnSpc>
                <a:spcPct val="100000"/>
              </a:lnSpc>
              <a:spcBef>
                <a:spcPts val="0"/>
              </a:spcBef>
              <a:spcAft>
                <a:spcPts val="0"/>
              </a:spcAft>
              <a:buClr>
                <a:srgbClr val="000000"/>
              </a:buClr>
              <a:buSzPct val="100000"/>
              <a:buFont typeface="Arial" panose="020B0604020202020204" pitchFamily="34" charset="0"/>
              <a:buChar char="•"/>
              <a:tabLst/>
              <a:defRPr/>
            </a:pPr>
            <a:r>
              <a:rPr kumimoji="0" lang="en-US" sz="1200" b="0" i="0" u="none" strike="noStrike" kern="0" cap="none" spc="0" normalizeH="0" baseline="0" noProof="0" dirty="0">
                <a:ln>
                  <a:noFill/>
                </a:ln>
                <a:solidFill>
                  <a:srgbClr val="000000"/>
                </a:solidFill>
                <a:effectLst/>
                <a:uLnTx/>
                <a:uFillTx/>
                <a:latin typeface="Century Gothic"/>
                <a:ea typeface="+mn-ea"/>
                <a:cs typeface="Arial"/>
                <a:sym typeface="Arial"/>
              </a:rPr>
              <a:t>$14.4 million in the Primary Market</a:t>
            </a:r>
          </a:p>
          <a:p>
            <a:pPr marL="742950" marR="0" lvl="1" indent="-285750" defTabSz="914400" rtl="0" eaLnBrk="1" fontAlgn="auto" latinLnBrk="0" hangingPunct="1">
              <a:lnSpc>
                <a:spcPct val="100000"/>
              </a:lnSpc>
              <a:spcBef>
                <a:spcPts val="0"/>
              </a:spcBef>
              <a:spcAft>
                <a:spcPts val="0"/>
              </a:spcAft>
              <a:buClr>
                <a:srgbClr val="000000"/>
              </a:buClr>
              <a:buSzPct val="100000"/>
              <a:buFont typeface="Arial" panose="020B0604020202020204" pitchFamily="34" charset="0"/>
              <a:buChar char="•"/>
              <a:tabLst/>
              <a:defRPr/>
            </a:pPr>
            <a:r>
              <a:rPr kumimoji="0" lang="en-US" sz="1200" b="0" i="0" u="none" strike="noStrike" kern="0" cap="none" spc="0" normalizeH="0" baseline="0" noProof="0" dirty="0">
                <a:ln>
                  <a:noFill/>
                </a:ln>
                <a:solidFill>
                  <a:srgbClr val="000000"/>
                </a:solidFill>
                <a:effectLst/>
                <a:uLnTx/>
                <a:uFillTx/>
                <a:latin typeface="Century Gothic"/>
                <a:ea typeface="+mn-ea"/>
                <a:cs typeface="Arial"/>
                <a:sym typeface="Arial"/>
              </a:rPr>
              <a:t>$101.5 million in the Secondary Market</a:t>
            </a:r>
            <a:endParaRPr kumimoji="0" lang="en-US" sz="1400" b="0" i="0" u="none" strike="noStrike" kern="0" cap="none" spc="0" normalizeH="0" baseline="0" noProof="0" dirty="0">
              <a:ln>
                <a:noFill/>
              </a:ln>
              <a:solidFill>
                <a:srgbClr val="000000"/>
              </a:solidFill>
              <a:effectLst/>
              <a:uLnTx/>
              <a:uFillTx/>
              <a:latin typeface="Arial"/>
              <a:ea typeface="+mn-ea"/>
              <a:cs typeface="Arial"/>
              <a:sym typeface="Arial"/>
            </a:endParaRPr>
          </a:p>
          <a:p>
            <a:pPr marL="285750" marR="0" lvl="0" indent="-285750" defTabSz="914400" rtl="0" eaLnBrk="1" fontAlgn="auto" latinLnBrk="0" hangingPunct="1">
              <a:lnSpc>
                <a:spcPct val="100000"/>
              </a:lnSpc>
              <a:spcBef>
                <a:spcPts val="0"/>
              </a:spcBef>
              <a:spcAft>
                <a:spcPts val="0"/>
              </a:spcAft>
              <a:buClr>
                <a:srgbClr val="000000"/>
              </a:buClr>
              <a:buSzPct val="100000"/>
              <a:buFont typeface="Arial" panose="020B0604020202020204" pitchFamily="34" charset="0"/>
              <a:buChar char="•"/>
              <a:tabLst/>
              <a:defRPr/>
            </a:pPr>
            <a:r>
              <a:rPr kumimoji="0" lang="en-US" sz="1200" b="0" i="0" u="none" strike="noStrike" kern="0" cap="none" spc="0" normalizeH="0" baseline="0" noProof="0" dirty="0">
                <a:ln>
                  <a:noFill/>
                </a:ln>
                <a:solidFill>
                  <a:srgbClr val="000000"/>
                </a:solidFill>
                <a:effectLst/>
                <a:uLnTx/>
                <a:uFillTx/>
                <a:latin typeface="Century Gothic"/>
                <a:ea typeface="+mn-ea"/>
                <a:cs typeface="Arial"/>
                <a:sym typeface="Century Gothic"/>
              </a:rPr>
              <a:t>Significant leakage</a:t>
            </a:r>
          </a:p>
          <a:p>
            <a:pPr marL="742950" marR="0" lvl="1" indent="-285750" defTabSz="914400" rtl="0" eaLnBrk="1" fontAlgn="auto" latinLnBrk="0" hangingPunct="1">
              <a:lnSpc>
                <a:spcPct val="100000"/>
              </a:lnSpc>
              <a:spcBef>
                <a:spcPts val="0"/>
              </a:spcBef>
              <a:spcAft>
                <a:spcPts val="0"/>
              </a:spcAft>
              <a:buClr>
                <a:srgbClr val="000000"/>
              </a:buClr>
              <a:buSzPct val="100000"/>
              <a:buFont typeface="Arial" panose="020B0604020202020204" pitchFamily="34" charset="0"/>
              <a:buChar char="•"/>
              <a:tabLst/>
              <a:defRPr/>
            </a:pPr>
            <a:r>
              <a:rPr kumimoji="0" lang="en-US" sz="1200" b="0" i="0" u="none" strike="noStrike" kern="0" cap="none" spc="0" normalizeH="0" baseline="0" noProof="0" dirty="0">
                <a:ln>
                  <a:noFill/>
                </a:ln>
                <a:solidFill>
                  <a:srgbClr val="000000"/>
                </a:solidFill>
                <a:effectLst/>
                <a:uLnTx/>
                <a:uFillTx/>
                <a:latin typeface="Century Gothic"/>
                <a:ea typeface="+mn-ea"/>
                <a:cs typeface="Arial"/>
                <a:sym typeface="Century Gothic"/>
              </a:rPr>
              <a:t>$11.2 million in the Primary Market</a:t>
            </a:r>
          </a:p>
          <a:p>
            <a:pPr marL="742950" marR="0" lvl="1" indent="-285750" defTabSz="914400" rtl="0" eaLnBrk="1" fontAlgn="auto" latinLnBrk="0" hangingPunct="1">
              <a:lnSpc>
                <a:spcPct val="100000"/>
              </a:lnSpc>
              <a:spcBef>
                <a:spcPts val="0"/>
              </a:spcBef>
              <a:spcAft>
                <a:spcPts val="0"/>
              </a:spcAft>
              <a:buClr>
                <a:srgbClr val="000000"/>
              </a:buClr>
              <a:buSzPct val="100000"/>
              <a:buFont typeface="Arial" panose="020B0604020202020204" pitchFamily="34" charset="0"/>
              <a:buChar char="•"/>
              <a:tabLst/>
              <a:defRPr/>
            </a:pPr>
            <a:r>
              <a:rPr kumimoji="0" lang="en-US" sz="1200" b="0" i="0" u="none" strike="noStrike" kern="0" cap="none" spc="0" normalizeH="0" baseline="0" noProof="0" dirty="0">
                <a:ln>
                  <a:noFill/>
                </a:ln>
                <a:solidFill>
                  <a:srgbClr val="000000"/>
                </a:solidFill>
                <a:effectLst/>
                <a:uLnTx/>
                <a:uFillTx/>
                <a:latin typeface="Century Gothic"/>
                <a:ea typeface="+mn-ea"/>
                <a:cs typeface="Arial"/>
                <a:sym typeface="Century Gothic"/>
              </a:rPr>
              <a:t>$34.4 million in the Secondary Market</a:t>
            </a:r>
          </a:p>
          <a:p>
            <a:pPr marL="232761" marR="0" lvl="0" indent="-285750" defTabSz="914400" rtl="0" eaLnBrk="1" fontAlgn="auto" latinLnBrk="0" hangingPunct="1">
              <a:lnSpc>
                <a:spcPct val="100000"/>
              </a:lnSpc>
              <a:spcBef>
                <a:spcPts val="0"/>
              </a:spcBef>
              <a:spcAft>
                <a:spcPts val="0"/>
              </a:spcAft>
              <a:buClr>
                <a:srgbClr val="000000"/>
              </a:buClr>
              <a:buSzPct val="100000"/>
              <a:buFont typeface="Arial" panose="020B0604020202020204" pitchFamily="34" charset="0"/>
              <a:buChar char="•"/>
              <a:tabLst/>
              <a:defRPr/>
            </a:pPr>
            <a:r>
              <a:rPr kumimoji="0" lang="en-US" sz="1200" b="0" i="0" u="none" strike="noStrike" kern="0" cap="none" spc="0" normalizeH="0" baseline="0" noProof="0" dirty="0">
                <a:ln>
                  <a:noFill/>
                </a:ln>
                <a:solidFill>
                  <a:srgbClr val="000000"/>
                </a:solidFill>
                <a:effectLst/>
                <a:uLnTx/>
                <a:uFillTx/>
                <a:latin typeface="Century Gothic"/>
                <a:ea typeface="+mn-ea"/>
                <a:cs typeface="Arial"/>
                <a:sym typeface="Century Gothic"/>
              </a:rPr>
              <a:t>Evidence of local demand</a:t>
            </a:r>
          </a:p>
          <a:p>
            <a:pPr marL="742950" marR="0" lvl="1" indent="-285750" defTabSz="914400" rtl="0" eaLnBrk="1" fontAlgn="auto" latinLnBrk="0" hangingPunct="1">
              <a:lnSpc>
                <a:spcPct val="100000"/>
              </a:lnSpc>
              <a:spcBef>
                <a:spcPts val="0"/>
              </a:spcBef>
              <a:spcAft>
                <a:spcPts val="0"/>
              </a:spcAft>
              <a:buClr>
                <a:srgbClr val="000000"/>
              </a:buClr>
              <a:buSzPct val="100000"/>
              <a:buFont typeface="Arial" panose="020B0604020202020204" pitchFamily="34" charset="0"/>
              <a:buChar char="•"/>
              <a:tabLst/>
              <a:defRPr/>
            </a:pPr>
            <a:r>
              <a:rPr kumimoji="0" lang="en-US" sz="1200" b="0" i="0" u="none" strike="noStrike" kern="0" cap="none" spc="0" normalizeH="0" baseline="0" noProof="0" dirty="0">
                <a:ln>
                  <a:noFill/>
                </a:ln>
                <a:solidFill>
                  <a:srgbClr val="000000"/>
                </a:solidFill>
                <a:effectLst/>
                <a:uLnTx/>
                <a:uFillTx/>
                <a:latin typeface="Century Gothic"/>
                <a:ea typeface="+mn-ea"/>
                <a:cs typeface="Arial"/>
                <a:sym typeface="Century Gothic"/>
              </a:rPr>
              <a:t>51% of survey respondents cited going outside of McCordsville for beer, wine, or liquor</a:t>
            </a:r>
          </a:p>
          <a:p>
            <a:pPr algn="just" defTabSz="914400">
              <a:buClr>
                <a:srgbClr val="000000"/>
              </a:buClr>
              <a:defRPr/>
            </a:pPr>
            <a:endParaRPr lang="en-US" sz="1400" b="1" kern="0" dirty="0">
              <a:solidFill>
                <a:srgbClr val="5E7237"/>
              </a:solidFill>
              <a:latin typeface="Century Gothic"/>
              <a:ea typeface="Century Gothic"/>
              <a:cs typeface="Century Gothic"/>
              <a:sym typeface="Century Gothic"/>
            </a:endParaRPr>
          </a:p>
          <a:p>
            <a:pPr algn="just" defTabSz="914400">
              <a:buClr>
                <a:srgbClr val="000000"/>
              </a:buClr>
              <a:defRPr/>
            </a:pPr>
            <a:r>
              <a:rPr lang="en-US" sz="1400" b="1" kern="0" dirty="0">
                <a:solidFill>
                  <a:srgbClr val="5E7237"/>
                </a:solidFill>
                <a:latin typeface="Century Gothic"/>
                <a:ea typeface="Century Gothic"/>
                <a:cs typeface="Century Gothic"/>
                <a:sym typeface="Century Gothic"/>
              </a:rPr>
              <a:t>If Meijer followed typical liquor store supply, would reduce leakage by $798k (leaving $10.4m in leakage)</a:t>
            </a:r>
          </a:p>
          <a:p>
            <a:pPr algn="just" defTabSz="914400">
              <a:buClr>
                <a:srgbClr val="000000"/>
              </a:buClr>
              <a:defRPr/>
            </a:pPr>
            <a:endParaRPr lang="en-US" sz="1400" b="1" kern="0" dirty="0">
              <a:solidFill>
                <a:srgbClr val="5E7237"/>
              </a:solidFill>
              <a:latin typeface="Century Gothic"/>
              <a:ea typeface="Century Gothic"/>
              <a:cs typeface="Century Gothic"/>
              <a:sym typeface="Century Gothic"/>
            </a:endParaRPr>
          </a:p>
          <a:p>
            <a:pPr algn="just" defTabSz="914400">
              <a:buClr>
                <a:srgbClr val="000000"/>
              </a:buClr>
              <a:defRPr/>
            </a:pPr>
            <a:r>
              <a:rPr lang="en-US" sz="1400" b="1" kern="0" dirty="0">
                <a:solidFill>
                  <a:srgbClr val="5E7237"/>
                </a:solidFill>
                <a:latin typeface="Century Gothic"/>
                <a:ea typeface="Century Gothic"/>
                <a:cs typeface="Century Gothic"/>
                <a:sym typeface="Century Gothic"/>
              </a:rPr>
              <a:t>Consumer Preferences:</a:t>
            </a:r>
            <a:endParaRPr lang="en-US" sz="1400" kern="0" dirty="0">
              <a:solidFill>
                <a:srgbClr val="000000"/>
              </a:solidFill>
              <a:cs typeface="Arial"/>
              <a:sym typeface="Arial"/>
            </a:endParaRPr>
          </a:p>
          <a:p>
            <a:pPr marL="287338" indent="-287338" algn="just" defTabSz="914400">
              <a:buClr>
                <a:srgbClr val="000000"/>
              </a:buClr>
              <a:buFont typeface="Arial" panose="020B0604020202020204" pitchFamily="34" charset="0"/>
              <a:buChar char="•"/>
              <a:defRPr/>
            </a:pPr>
            <a:r>
              <a:rPr lang="en-US" sz="1200" kern="0" dirty="0">
                <a:solidFill>
                  <a:srgbClr val="000000"/>
                </a:solidFill>
                <a:latin typeface="Century Gothic"/>
                <a:cs typeface="Arial"/>
                <a:sym typeface="Century Gothic"/>
              </a:rPr>
              <a:t>May prefer more upscale brands, specialty items, or organics, as local consumers spend an average of 34% more on food than a typical US household</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1" i="0" u="none" strike="noStrike" kern="0" cap="none" spc="0" normalizeH="0" baseline="0" noProof="0" dirty="0">
              <a:ln>
                <a:noFill/>
              </a:ln>
              <a:solidFill>
                <a:srgbClr val="5E7237"/>
              </a:solidFill>
              <a:effectLst/>
              <a:uLnTx/>
              <a:uFillTx/>
              <a:latin typeface="Century Gothic"/>
              <a:ea typeface="Century Gothic"/>
              <a:cs typeface="Century Gothic"/>
              <a:sym typeface="Century Gothic"/>
            </a:endParaRPr>
          </a:p>
          <a:p>
            <a:endParaRPr dirty="0"/>
          </a:p>
        </p:txBody>
      </p:sp>
      <p:sp>
        <p:nvSpPr>
          <p:cNvPr id="373" name="Google Shape;373;g4507917a06_0_75:notes"/>
          <p:cNvSpPr>
            <a:spLocks noGrp="1" noRot="1" noChangeAspect="1"/>
          </p:cNvSpPr>
          <p:nvPr>
            <p:ph type="sldImg" idx="2"/>
          </p:nvPr>
        </p:nvSpPr>
        <p:spPr>
          <a:xfrm>
            <a:off x="1250950" y="1165225"/>
            <a:ext cx="4540250" cy="31496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286517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Century Gothic"/>
              </a:rPr>
              <a:t>Based on anecdotal evidence from focus groups, individual interviews, and the web survey of community stakeholders, Town staff, businesses, investors, and civic leaders, the Veridus team offers the following recommendations to enhance business investment into the downtown area and throughout McCordsville.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Century Gothic"/>
            </a:endParaRPr>
          </a:p>
          <a:p>
            <a:pPr marL="0" marR="0" lvl="0" indent="0" algn="just" defTabSz="510189" rtl="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rgbClr val="5E7237"/>
                </a:solidFill>
                <a:effectLst/>
                <a:uLnTx/>
                <a:uFillTx/>
                <a:latin typeface="Century Gothic"/>
                <a:ea typeface="+mn-ea"/>
                <a:cs typeface="+mn-cs"/>
              </a:rPr>
              <a:t>Define an Authentic Identity</a:t>
            </a:r>
          </a:p>
          <a:p>
            <a:pPr marL="0" marR="0" lvl="0" indent="0" algn="just" defTabSz="510189"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Century Gothic"/>
              </a:rPr>
              <a:t>When stakeholders were asked for their vision of a future Town Center, the overwhelming response indicated a strong need for defining McCordsville’s identity. A community certainly cannot define its future without understanding its past and present character. The Town Center Design project, led by Context Design, will facilitate a visioning process to help McCordsville leaders and staff define its authentic identity and develop a roadmap that pays homage to such characteristics. </a:t>
            </a:r>
          </a:p>
          <a:p>
            <a:pPr marL="0" marR="0" lvl="0" indent="0" algn="just" defTabSz="510189"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Century Gothic"/>
            </a:endParaRPr>
          </a:p>
          <a:p>
            <a:pPr marL="0" marR="0" lvl="0" indent="0" algn="just" defTabSz="510189" rtl="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rgbClr val="5E7237"/>
                </a:solidFill>
                <a:effectLst/>
                <a:uLnTx/>
                <a:uFillTx/>
                <a:latin typeface="Century Gothic"/>
                <a:ea typeface="+mn-ea"/>
                <a:cs typeface="+mn-cs"/>
              </a:rPr>
              <a:t>Increase Staff Capacity</a:t>
            </a:r>
          </a:p>
          <a:p>
            <a:pPr marL="0" marR="0" lvl="0" indent="0" algn="just" defTabSz="510189"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Century Gothic"/>
              </a:rPr>
              <a:t>Based on feedback from focus groups, the web survey, and individual interviews, stakeholders emphasized the need for additional Town staff. Pairing this anecdotal evidence with the population projections of the Primary Market (i.e. within a 10 minutes drive) over the next five years indicate a 72% increase, it is critical for the McCordsville leadership to proactively plan for this growth and investment opportunity by adding capacity to their staffing levels. Enhanced capacity would bolster economic development, marketing, and communication with internal and external audiences.</a:t>
            </a:r>
          </a:p>
          <a:p>
            <a:pPr marL="0" marR="0" lvl="0" indent="0" algn="just" defTabSz="510189"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Century Gothic"/>
            </a:endParaRPr>
          </a:p>
          <a:p>
            <a:pPr marL="0" marR="0" lvl="0" indent="0" algn="just" defTabSz="510189" rtl="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rgbClr val="5E7237"/>
                </a:solidFill>
                <a:effectLst/>
                <a:uLnTx/>
                <a:uFillTx/>
                <a:latin typeface="Century Gothic"/>
                <a:ea typeface="+mn-ea"/>
                <a:cs typeface="+mn-cs"/>
              </a:rPr>
              <a:t>Strengthen Marketing Initiatives</a:t>
            </a:r>
          </a:p>
          <a:p>
            <a:pPr marL="0" marR="0" lvl="0" indent="0" algn="just" defTabSz="510189"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Century Gothic"/>
              </a:rPr>
              <a:t>Stakeholders identified a need to increase marketing efforts. Such comments included the desire to promote the strong Mt. Vernon School Corporation, friendliness, and safety. Others identified a need to revamp its image in order to compete regionally with nearby communities. One example included renaming local roads to align with regional neighbors and, thus, changing the negative perception of McCordsville being located too far from commerce centers and amenities. </a:t>
            </a:r>
          </a:p>
          <a:p>
            <a:pPr marL="0" marR="0" lvl="0" indent="0" algn="just" defTabSz="510189"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Century Gothic"/>
            </a:endParaRPr>
          </a:p>
          <a:p>
            <a:pPr marL="0" marR="0" lvl="0" indent="0" algn="just" defTabSz="510189" rtl="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rgbClr val="5E7237"/>
                </a:solidFill>
                <a:effectLst/>
                <a:uLnTx/>
                <a:uFillTx/>
                <a:latin typeface="Century Gothic"/>
                <a:ea typeface="+mn-ea"/>
                <a:cs typeface="+mn-cs"/>
              </a:rPr>
              <a:t>Boost Communication Efforts</a:t>
            </a:r>
          </a:p>
          <a:p>
            <a:pPr marL="0" marR="0" lvl="0" indent="0" algn="just" defTabSz="510189"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Century Gothic"/>
              </a:rPr>
              <a:t>Participants in the focus groups and survey valued the Friday Blast email as a great communication tool, stakeholders still identified a robust desire for more frequent and transparent communication to residents and businesses both locally and regionally. Efforts to potentially add additional staff and/or increasing marketing and communication partnerships with organizations across the community is recommended.  </a:t>
            </a:r>
          </a:p>
          <a:p>
            <a:pPr marL="0" marR="0" lvl="0" indent="0" algn="l" defTabSz="510189"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9BBB59">
                    <a:lumMod val="50000"/>
                  </a:srgbClr>
                </a:solidFill>
                <a:effectLst/>
                <a:uLnTx/>
                <a:uFillTx/>
                <a:latin typeface="Century Gothic" panose="020B0502020202020204" pitchFamily="34" charset="0"/>
                <a:ea typeface="+mn-ea"/>
                <a:cs typeface="Century Gothic"/>
              </a:rPr>
              <a:t> </a:t>
            </a:r>
            <a:endParaRPr kumimoji="0" lang="en-US" sz="1200" b="0" i="0" u="none" strike="noStrike" kern="1200" cap="none" spc="0" normalizeH="0" baseline="0" noProof="0" dirty="0">
              <a:ln>
                <a:noFill/>
              </a:ln>
              <a:solidFill>
                <a:srgbClr val="9BBB59">
                  <a:lumMod val="50000"/>
                </a:srgbClr>
              </a:solidFill>
              <a:effectLst/>
              <a:uLnTx/>
              <a:uFillTx/>
              <a:latin typeface="Century Gothic"/>
              <a:ea typeface="+mn-ea"/>
              <a:cs typeface="Century Gothic"/>
            </a:endParaRPr>
          </a:p>
          <a:p>
            <a:endParaRPr lang="en-US" dirty="0"/>
          </a:p>
        </p:txBody>
      </p:sp>
      <p:sp>
        <p:nvSpPr>
          <p:cNvPr id="4" name="Slide Number Placeholder 3"/>
          <p:cNvSpPr>
            <a:spLocks noGrp="1"/>
          </p:cNvSpPr>
          <p:nvPr>
            <p:ph type="sldNum" sz="quarter" idx="5"/>
          </p:nvPr>
        </p:nvSpPr>
        <p:spPr/>
        <p:txBody>
          <a:bodyPr/>
          <a:lstStyle/>
          <a:p>
            <a:fld id="{10FD1EBB-A6B6-4D1F-A751-779595E745B0}" type="slidenum">
              <a:rPr lang="en-US" smtClean="0"/>
              <a:t>11</a:t>
            </a:fld>
            <a:endParaRPr lang="en-US" dirty="0"/>
          </a:p>
        </p:txBody>
      </p:sp>
    </p:spTree>
    <p:extLst>
      <p:ext uri="{BB962C8B-B14F-4D97-AF65-F5344CB8AC3E}">
        <p14:creationId xmlns:p14="http://schemas.microsoft.com/office/powerpoint/2010/main" val="519733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2:notes"/>
          <p:cNvSpPr txBox="1">
            <a:spLocks noGrp="1"/>
          </p:cNvSpPr>
          <p:nvPr>
            <p:ph type="body" idx="1"/>
          </p:nvPr>
        </p:nvSpPr>
        <p:spPr>
          <a:xfrm>
            <a:off x="704339" y="4489619"/>
            <a:ext cx="5634709" cy="3673325"/>
          </a:xfrm>
          <a:prstGeom prst="rect">
            <a:avLst/>
          </a:prstGeom>
        </p:spPr>
        <p:txBody>
          <a:bodyPr spcFirstLastPara="1" wrap="square" lIns="93538" tIns="46757" rIns="93538" bIns="46757" anchor="t" anchorCtr="0">
            <a:noAutofit/>
          </a:bodyPr>
          <a:lstStyle/>
          <a:p>
            <a:endParaRPr dirty="0"/>
          </a:p>
        </p:txBody>
      </p:sp>
      <p:sp>
        <p:nvSpPr>
          <p:cNvPr id="91" name="Google Shape;91;p2:notes"/>
          <p:cNvSpPr>
            <a:spLocks noGrp="1" noRot="1" noChangeAspect="1"/>
          </p:cNvSpPr>
          <p:nvPr>
            <p:ph type="sldImg" idx="2"/>
          </p:nvPr>
        </p:nvSpPr>
        <p:spPr>
          <a:xfrm>
            <a:off x="1250950" y="1165225"/>
            <a:ext cx="4540250" cy="31496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413430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2:notes"/>
          <p:cNvSpPr txBox="1">
            <a:spLocks noGrp="1"/>
          </p:cNvSpPr>
          <p:nvPr>
            <p:ph type="body" idx="1"/>
          </p:nvPr>
        </p:nvSpPr>
        <p:spPr>
          <a:xfrm>
            <a:off x="704339" y="4489619"/>
            <a:ext cx="5634709" cy="3673325"/>
          </a:xfrm>
          <a:prstGeom prst="rect">
            <a:avLst/>
          </a:prstGeom>
        </p:spPr>
        <p:txBody>
          <a:bodyPr spcFirstLastPara="1" wrap="square" lIns="93538" tIns="46757" rIns="93538" bIns="46757" anchor="t" anchorCtr="0">
            <a:noAutofit/>
          </a:bodyPr>
          <a:lstStyle/>
          <a:p>
            <a:pPr marL="171450" indent="-171450" algn="just">
              <a:buFont typeface="Arial" panose="020B0604020202020204" pitchFamily="34" charset="0"/>
              <a:buChar char="•"/>
            </a:pPr>
            <a:r>
              <a:rPr lang="en-US" sz="1200" dirty="0">
                <a:solidFill>
                  <a:srgbClr val="242011"/>
                </a:solidFill>
                <a:latin typeface="Century Gothic"/>
                <a:cs typeface="Century Gothic"/>
              </a:rPr>
              <a:t>All data is as of 2018 and was sourced from Esri’s ArcGIS Business Analyst, a leading proprietary data source which combines demographic, lifestyle, and spending data (primarily derived from the 2010 Census and the American Community Survey) with map-based analytics. This data source allows for the hand selection of market areas for analysis.</a:t>
            </a:r>
          </a:p>
          <a:p>
            <a:pPr marL="171450" indent="-171450" algn="just">
              <a:buFont typeface="Arial" panose="020B0604020202020204" pitchFamily="34" charset="0"/>
              <a:buChar char="•"/>
            </a:pPr>
            <a:endParaRPr lang="en-US" sz="1200" dirty="0">
              <a:solidFill>
                <a:srgbClr val="242011"/>
              </a:solidFill>
              <a:latin typeface="Century Gothic"/>
              <a:cs typeface="Century Gothic"/>
            </a:endParaRPr>
          </a:p>
          <a:p>
            <a:pPr marL="171450" indent="-171450" algn="just">
              <a:buFont typeface="Arial" panose="020B0604020202020204" pitchFamily="34" charset="0"/>
              <a:buChar char="•"/>
            </a:pPr>
            <a:r>
              <a:rPr lang="en-US" sz="1200" dirty="0">
                <a:solidFill>
                  <a:srgbClr val="242011"/>
                </a:solidFill>
                <a:latin typeface="Century Gothic"/>
                <a:cs typeface="Century Gothic"/>
              </a:rPr>
              <a:t>This market analysis focuses on the types of retail sectors that would be considered desirable in a Town Center environment. Therefore, retail sectors such as Motor Vehicle &amp; Parts Dealers, Used Merchandise Stores, and Vending Machine Operators were excluded from this analysis.</a:t>
            </a:r>
          </a:p>
          <a:p>
            <a:endParaRPr dirty="0"/>
          </a:p>
        </p:txBody>
      </p:sp>
      <p:sp>
        <p:nvSpPr>
          <p:cNvPr id="91" name="Google Shape;91;p2:notes"/>
          <p:cNvSpPr>
            <a:spLocks noGrp="1" noRot="1" noChangeAspect="1"/>
          </p:cNvSpPr>
          <p:nvPr>
            <p:ph type="sldImg" idx="2"/>
          </p:nvPr>
        </p:nvSpPr>
        <p:spPr>
          <a:xfrm>
            <a:off x="1250950" y="1165225"/>
            <a:ext cx="4540250" cy="31496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425390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2:notes"/>
          <p:cNvSpPr txBox="1">
            <a:spLocks noGrp="1"/>
          </p:cNvSpPr>
          <p:nvPr>
            <p:ph type="body" idx="1"/>
          </p:nvPr>
        </p:nvSpPr>
        <p:spPr>
          <a:xfrm>
            <a:off x="704339" y="4489619"/>
            <a:ext cx="5634709" cy="3673325"/>
          </a:xfrm>
          <a:prstGeom prst="rect">
            <a:avLst/>
          </a:prstGeom>
        </p:spPr>
        <p:txBody>
          <a:bodyPr spcFirstLastPara="1" wrap="square" lIns="93538" tIns="46757" rIns="93538" bIns="46757" anchor="t" anchorCtr="0">
            <a:noAutofit/>
          </a:bodyPr>
          <a:lstStyle/>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solidFill>
                  <a:srgbClr val="242011"/>
                </a:solidFill>
                <a:latin typeface="Century Gothic"/>
              </a:rPr>
              <a:t>The Primary and Secondary Market areas were established based on a variety of factors, including drive time radius, average commute time, and anecdotal evidence provided by the Market Analysis Subcommittee. These regions of analysis were further validated via survey responses regarding commute time and willingness to travel to dine or shop.</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200" b="0" i="0" u="none" strike="noStrike" kern="0" cap="none" spc="0" normalizeH="0" baseline="0" noProof="0" dirty="0">
              <a:ln>
                <a:noFill/>
              </a:ln>
              <a:solidFill>
                <a:srgbClr val="5E7237"/>
              </a:solidFill>
              <a:effectLst/>
              <a:uLnTx/>
              <a:uFillTx/>
              <a:latin typeface="Century Gothic"/>
              <a:ea typeface="Century Gothic"/>
              <a:cs typeface="Century Gothic"/>
              <a:sym typeface="Century Gothic"/>
            </a:endParaRP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0" cap="none" spc="0" normalizeH="0" baseline="0" noProof="0" dirty="0">
                <a:ln>
                  <a:noFill/>
                </a:ln>
                <a:solidFill>
                  <a:srgbClr val="5E7237"/>
                </a:solidFill>
                <a:effectLst/>
                <a:uLnTx/>
                <a:uFillTx/>
                <a:latin typeface="Century Gothic"/>
                <a:ea typeface="Century Gothic"/>
                <a:cs typeface="Century Gothic"/>
                <a:sym typeface="Century Gothic"/>
              </a:rPr>
              <a:t>The market areas that McCordsville’s Town Center may reasonably draw consumers from are outlined below.</a:t>
            </a:r>
            <a:endParaRPr kumimoji="0" lang="en-US" sz="1200" b="0" i="0" u="none" strike="noStrike" kern="0" cap="none" spc="0" normalizeH="0" baseline="0" noProof="0" dirty="0">
              <a:ln>
                <a:noFill/>
              </a:ln>
              <a:solidFill>
                <a:srgbClr val="000000"/>
              </a:solidFill>
              <a:effectLst/>
              <a:uLnTx/>
              <a:uFillTx/>
              <a:latin typeface="Arial"/>
              <a:cs typeface="Arial"/>
              <a:sym typeface="Arial"/>
            </a:endParaRPr>
          </a:p>
          <a:p>
            <a:pPr marL="0" indent="0" algn="just">
              <a:buFont typeface="Arial" panose="020B0604020202020204" pitchFamily="34" charset="0"/>
              <a:buNone/>
            </a:pPr>
            <a:endParaRPr lang="en-US" sz="1200" dirty="0">
              <a:solidFill>
                <a:srgbClr val="242011"/>
              </a:solidFill>
              <a:latin typeface="Century Gothic"/>
              <a:cs typeface="Century Gothic"/>
            </a:endParaRPr>
          </a:p>
          <a:p>
            <a:pPr marL="171450" indent="-171450" algn="just">
              <a:buFont typeface="Arial" panose="020B0604020202020204" pitchFamily="34" charset="0"/>
              <a:buChar char="•"/>
            </a:pPr>
            <a:r>
              <a:rPr lang="en-US" sz="1200" dirty="0">
                <a:solidFill>
                  <a:srgbClr val="242011"/>
                </a:solidFill>
                <a:latin typeface="Century Gothic"/>
              </a:rPr>
              <a:t>The Primary and Secondary Market areas were established based on a variety of factors, including drive time radius, average commute time, and anecdotal evidence provided by the Market Analysis Subcommittee. These regions of analysis were further validated via survey responses regarding commute time and willingness to travel to dine or shop.</a:t>
            </a:r>
          </a:p>
          <a:p>
            <a:pPr marL="171450" indent="-171450" algn="just">
              <a:buFont typeface="Arial" panose="020B0604020202020204" pitchFamily="34" charset="0"/>
              <a:buChar char="•"/>
            </a:pPr>
            <a:endParaRPr lang="en-US" sz="1200" dirty="0">
              <a:solidFill>
                <a:srgbClr val="242011"/>
              </a:solidFill>
              <a:latin typeface="Century Gothic"/>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800" b="1" i="0" u="none" strike="noStrike" kern="0" cap="none" spc="0" normalizeH="0" baseline="0" noProof="0" dirty="0">
                <a:ln>
                  <a:noFill/>
                </a:ln>
                <a:solidFill>
                  <a:srgbClr val="C0504D"/>
                </a:solidFill>
                <a:effectLst/>
                <a:uLnTx/>
                <a:uFillTx/>
                <a:latin typeface="Century Gothic"/>
                <a:ea typeface="Century Gothic"/>
                <a:cs typeface="Century Gothic"/>
                <a:sym typeface="Century Gothic"/>
              </a:rPr>
              <a:t>Primary Market (74 sq. mi.)</a:t>
            </a:r>
            <a:br>
              <a:rPr kumimoji="0" lang="en-US" sz="1400" b="0" i="0" u="none" strike="noStrike" kern="0" cap="none" spc="0" normalizeH="0" baseline="0" noProof="0" dirty="0">
                <a:ln>
                  <a:noFill/>
                </a:ln>
                <a:solidFill>
                  <a:srgbClr val="000000"/>
                </a:solidFill>
                <a:effectLst/>
                <a:uLnTx/>
                <a:uFillTx/>
                <a:latin typeface="Century Gothic"/>
                <a:ea typeface="Century Gothic"/>
                <a:cs typeface="Century Gothic"/>
                <a:sym typeface="Century Gothic"/>
              </a:rPr>
            </a:br>
            <a:r>
              <a:rPr kumimoji="0" lang="en-US" sz="1200" b="0" i="0" u="none" strike="noStrike" kern="0" cap="none" spc="0" normalizeH="0" baseline="0" noProof="0" dirty="0">
                <a:ln>
                  <a:noFill/>
                </a:ln>
                <a:solidFill>
                  <a:srgbClr val="000000"/>
                </a:solidFill>
                <a:effectLst/>
                <a:uLnTx/>
                <a:uFillTx/>
                <a:latin typeface="Century Gothic"/>
                <a:ea typeface="Century Gothic"/>
                <a:cs typeface="Century Gothic"/>
                <a:sym typeface="Century Gothic"/>
              </a:rPr>
              <a:t>The area within a 10 minute drive from West Broadway and 600 West/Olio/Mt. Comfort Rd, including:</a:t>
            </a:r>
          </a:p>
          <a:p>
            <a:pPr marL="171450" marR="0" lvl="0" indent="-17145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lang="en-US" sz="1200" kern="0" dirty="0">
                <a:solidFill>
                  <a:srgbClr val="000000"/>
                </a:solidFill>
                <a:latin typeface="Century Gothic"/>
                <a:sym typeface="Century Gothic"/>
              </a:rPr>
              <a:t>The entire political boundary of the Town of McCordsville</a:t>
            </a:r>
          </a:p>
          <a:p>
            <a:pPr marL="171450" marR="0" lvl="0" indent="-17145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lang="en-US" sz="1200" kern="0" dirty="0">
                <a:solidFill>
                  <a:srgbClr val="000000"/>
                </a:solidFill>
                <a:latin typeface="Century Gothic"/>
                <a:sym typeface="Century Gothic"/>
              </a:rPr>
              <a:t>Parts of the City of Lawrence and the Town of Fortville </a:t>
            </a:r>
          </a:p>
          <a:p>
            <a:pPr defTabSz="914400">
              <a:buClr>
                <a:srgbClr val="000000"/>
              </a:buClr>
              <a:defRPr/>
            </a:pPr>
            <a:endParaRPr lang="en-US" sz="1200" kern="0" dirty="0">
              <a:solidFill>
                <a:srgbClr val="000000"/>
              </a:solidFill>
              <a:latin typeface="Century Gothic"/>
              <a:sym typeface="Century Gothic"/>
            </a:endParaRPr>
          </a:p>
          <a:p>
            <a:pPr defTabSz="914400">
              <a:buClr>
                <a:srgbClr val="000000"/>
              </a:buClr>
              <a:defRPr/>
            </a:pPr>
            <a:r>
              <a:rPr lang="en-US" sz="1400" b="1" i="1" kern="0" dirty="0">
                <a:solidFill>
                  <a:schemeClr val="accent2"/>
                </a:solidFill>
                <a:latin typeface="Century Gothic"/>
                <a:sym typeface="Century Gothic"/>
              </a:rPr>
              <a:t>Note: The Town of McCordsville accounts for only 10.1% of the population in the Primary Market</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dirty="0">
              <a:ln>
                <a:noFill/>
              </a:ln>
              <a:solidFill>
                <a:srgbClr val="C0504D"/>
              </a:solidFill>
              <a:effectLst/>
              <a:uLnTx/>
              <a:uFillTx/>
              <a:latin typeface="Century Gothic"/>
              <a:ea typeface="Century Gothic"/>
              <a:cs typeface="Century Gothic"/>
              <a:sym typeface="Century Gothic"/>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800" b="1" i="0" u="none" strike="noStrike" kern="0" cap="none" spc="0" normalizeH="0" baseline="0" noProof="0" dirty="0">
                <a:ln>
                  <a:noFill/>
                </a:ln>
                <a:solidFill>
                  <a:srgbClr val="5E7237"/>
                </a:solidFill>
                <a:effectLst/>
                <a:uLnTx/>
                <a:uFillTx/>
                <a:latin typeface="Century Gothic"/>
                <a:ea typeface="Century Gothic"/>
                <a:cs typeface="Century Gothic"/>
                <a:sym typeface="Century Gothic"/>
              </a:rPr>
              <a:t>Secondary Market (1,062 sq. mi.)</a:t>
            </a:r>
            <a:endParaRPr kumimoji="0" lang="en-US" sz="1800" b="0" i="0" u="none" strike="noStrike" kern="0" cap="none" spc="0" normalizeH="0" baseline="0" noProof="0" dirty="0">
              <a:ln>
                <a:noFill/>
              </a:ln>
              <a:solidFill>
                <a:srgbClr val="000000"/>
              </a:solidFill>
              <a:effectLst/>
              <a:uLnTx/>
              <a:uFillTx/>
              <a:latin typeface="Century Gothic"/>
              <a:ea typeface="Century Gothic"/>
              <a:cs typeface="Century Gothic"/>
              <a:sym typeface="Century Gothic"/>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rgbClr val="000000"/>
                </a:solidFill>
                <a:effectLst/>
                <a:uLnTx/>
                <a:uFillTx/>
                <a:latin typeface="Century Gothic"/>
                <a:ea typeface="Century Gothic"/>
                <a:cs typeface="Century Gothic"/>
                <a:sym typeface="Century Gothic"/>
              </a:rPr>
              <a:t>The area within </a:t>
            </a:r>
            <a:r>
              <a:rPr lang="en-US" sz="1200" kern="0" dirty="0">
                <a:solidFill>
                  <a:srgbClr val="000000"/>
                </a:solidFill>
                <a:latin typeface="Century Gothic"/>
                <a:ea typeface="Century Gothic"/>
                <a:cs typeface="Century Gothic"/>
                <a:sym typeface="Century Gothic"/>
              </a:rPr>
              <a:t>20</a:t>
            </a:r>
            <a:r>
              <a:rPr kumimoji="0" lang="en-US" sz="1200" b="0" i="0" u="none" strike="noStrike" kern="0" cap="none" spc="0" normalizeH="0" baseline="0" noProof="0" dirty="0">
                <a:ln>
                  <a:noFill/>
                </a:ln>
                <a:solidFill>
                  <a:srgbClr val="000000"/>
                </a:solidFill>
                <a:effectLst/>
                <a:uLnTx/>
                <a:uFillTx/>
                <a:latin typeface="Century Gothic"/>
                <a:ea typeface="Century Gothic"/>
                <a:cs typeface="Century Gothic"/>
                <a:sym typeface="Century Gothic"/>
              </a:rPr>
              <a:t> minutes’ drive, plus all or parts of communities that are likely to either:</a:t>
            </a:r>
          </a:p>
          <a:p>
            <a:pPr marL="171450" marR="0" lvl="0" indent="-17145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kumimoji="0" lang="en-US" sz="1200" b="0" i="0" u="none" strike="noStrike" kern="0" cap="none" spc="0" normalizeH="0" baseline="0" noProof="0" dirty="0">
                <a:ln>
                  <a:noFill/>
                </a:ln>
                <a:solidFill>
                  <a:srgbClr val="000000"/>
                </a:solidFill>
                <a:effectLst/>
                <a:uLnTx/>
                <a:uFillTx/>
                <a:latin typeface="Century Gothic"/>
                <a:ea typeface="Century Gothic"/>
                <a:cs typeface="Century Gothic"/>
                <a:sym typeface="Century Gothic"/>
              </a:rPr>
              <a:t>Visit McCordsville periodically</a:t>
            </a:r>
          </a:p>
          <a:p>
            <a:pPr marL="171450" marR="0" lvl="0" indent="-17145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lang="en-US" sz="1200" kern="0" dirty="0">
                <a:solidFill>
                  <a:srgbClr val="000000"/>
                </a:solidFill>
                <a:latin typeface="Century Gothic"/>
                <a:ea typeface="Century Gothic"/>
                <a:cs typeface="Century Gothic"/>
                <a:sym typeface="Century Gothic"/>
              </a:rPr>
              <a:t>Draw consumers away from McCordsville</a:t>
            </a:r>
            <a:endParaRPr kumimoji="0" lang="en-US" sz="1200" b="0" i="0" u="none" strike="noStrike" kern="0" cap="none" spc="0" normalizeH="0" baseline="0" noProof="0" dirty="0">
              <a:ln>
                <a:noFill/>
              </a:ln>
              <a:solidFill>
                <a:srgbClr val="000000"/>
              </a:solidFill>
              <a:effectLst/>
              <a:uLnTx/>
              <a:uFillTx/>
              <a:latin typeface="Century Gothic"/>
              <a:ea typeface="Century Gothic"/>
              <a:cs typeface="Century Gothic"/>
              <a:sym typeface="Century Gothic"/>
            </a:endParaRPr>
          </a:p>
          <a:p>
            <a:pPr marL="171450" indent="-171450" algn="just">
              <a:buFont typeface="Arial" panose="020B0604020202020204" pitchFamily="34" charset="0"/>
              <a:buChar char="•"/>
            </a:pPr>
            <a:endParaRPr lang="en-US" sz="1200" dirty="0">
              <a:solidFill>
                <a:srgbClr val="242011"/>
              </a:solidFill>
              <a:latin typeface="Century Gothic"/>
            </a:endParaRPr>
          </a:p>
          <a:p>
            <a:pPr marL="171450" indent="-171450" algn="just">
              <a:buFont typeface="Arial" panose="020B0604020202020204" pitchFamily="34" charset="0"/>
              <a:buChar char="•"/>
            </a:pPr>
            <a:endParaRPr lang="en-US" sz="1200" dirty="0">
              <a:solidFill>
                <a:srgbClr val="242011"/>
              </a:solidFill>
              <a:latin typeface="Century Gothic"/>
            </a:endParaRPr>
          </a:p>
          <a:p>
            <a:pPr marL="0" indent="0" algn="just">
              <a:buFont typeface="Arial" panose="020B0604020202020204" pitchFamily="34" charset="0"/>
              <a:buNone/>
            </a:pPr>
            <a:r>
              <a:rPr lang="en-US" sz="1200" b="1" i="1" dirty="0">
                <a:solidFill>
                  <a:srgbClr val="242011"/>
                </a:solidFill>
                <a:latin typeface="Century Gothic"/>
              </a:rPr>
              <a:t>The Primary Market is a subset of the Secondary Market, which means the Demand, Surplus, and Leakage of the two markets cannot be added together to obtain a “total” amount.</a:t>
            </a:r>
          </a:p>
          <a:p>
            <a:endParaRPr dirty="0"/>
          </a:p>
        </p:txBody>
      </p:sp>
      <p:sp>
        <p:nvSpPr>
          <p:cNvPr id="91" name="Google Shape;91;p2:notes"/>
          <p:cNvSpPr>
            <a:spLocks noGrp="1" noRot="1" noChangeAspect="1"/>
          </p:cNvSpPr>
          <p:nvPr>
            <p:ph type="sldImg" idx="2"/>
          </p:nvPr>
        </p:nvSpPr>
        <p:spPr>
          <a:xfrm>
            <a:off x="1250950" y="1165225"/>
            <a:ext cx="4540250" cy="31496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p6:notes"/>
          <p:cNvSpPr txBox="1">
            <a:spLocks noGrp="1"/>
          </p:cNvSpPr>
          <p:nvPr>
            <p:ph type="body" idx="1"/>
          </p:nvPr>
        </p:nvSpPr>
        <p:spPr>
          <a:xfrm>
            <a:off x="704339" y="4489619"/>
            <a:ext cx="5634709" cy="3673325"/>
          </a:xfrm>
          <a:prstGeom prst="rect">
            <a:avLst/>
          </a:prstGeom>
        </p:spPr>
        <p:txBody>
          <a:bodyPr spcFirstLastPara="1" wrap="square" lIns="93538" tIns="46757" rIns="93538" bIns="46757"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rgbClr val="5E7237"/>
                </a:solidFill>
                <a:effectLst/>
                <a:uLnTx/>
                <a:uFillTx/>
                <a:latin typeface="Century Gothic"/>
                <a:ea typeface="Century Gothic"/>
                <a:cs typeface="Century Gothic"/>
                <a:sym typeface="Century Gothic"/>
              </a:rPr>
              <a:t>The adage “Retail follows Rooftops” indicates the importance of population growth, household characteristics, and income growth in determining retail demand. While both areas are fast-growing, densely populated, and affluent relative to the State, the </a:t>
            </a:r>
            <a:r>
              <a:rPr kumimoji="0" lang="en-US" sz="1200" b="1" i="0" u="none" strike="noStrike" kern="0" cap="none" spc="0" normalizeH="0" baseline="0" noProof="0" dirty="0">
                <a:ln>
                  <a:noFill/>
                </a:ln>
                <a:solidFill>
                  <a:srgbClr val="5E7237"/>
                </a:solidFill>
                <a:effectLst/>
                <a:uLnTx/>
                <a:uFillTx/>
                <a:latin typeface="Century Gothic"/>
                <a:ea typeface="Century Gothic"/>
                <a:cs typeface="Century Gothic"/>
                <a:sym typeface="Century Gothic"/>
              </a:rPr>
              <a:t>Primary Market appears to </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1" i="0" u="none" strike="noStrike" kern="0" cap="none" spc="0" normalizeH="0" baseline="0" noProof="0" dirty="0">
                <a:ln>
                  <a:noFill/>
                </a:ln>
                <a:solidFill>
                  <a:srgbClr val="5E7237"/>
                </a:solidFill>
                <a:effectLst/>
                <a:uLnTx/>
                <a:uFillTx/>
                <a:latin typeface="Century Gothic"/>
                <a:ea typeface="Century Gothic"/>
                <a:cs typeface="Century Gothic"/>
                <a:sym typeface="Century Gothic"/>
              </a:rPr>
              <a:t>be particularly strong, </a:t>
            </a:r>
            <a:r>
              <a:rPr kumimoji="0" lang="en-US" sz="1200" b="0" i="0" u="none" strike="noStrike" kern="0" cap="none" spc="0" normalizeH="0" baseline="0" noProof="0" dirty="0">
                <a:ln>
                  <a:noFill/>
                </a:ln>
                <a:solidFill>
                  <a:srgbClr val="5E7237"/>
                </a:solidFill>
                <a:effectLst/>
                <a:uLnTx/>
                <a:uFillTx/>
                <a:latin typeface="Century Gothic"/>
                <a:ea typeface="Century Gothic"/>
                <a:cs typeface="Century Gothic"/>
                <a:sym typeface="Century Gothic"/>
              </a:rPr>
              <a:t>as it is:</a:t>
            </a:r>
            <a:endParaRPr lang="en-US" dirty="0"/>
          </a:p>
          <a:p>
            <a:pPr marL="171450" indent="-171450">
              <a:buFont typeface="Arial" panose="020B0604020202020204" pitchFamily="34" charset="0"/>
              <a:buChar char="•"/>
            </a:pPr>
            <a:r>
              <a:rPr lang="en-US" dirty="0"/>
              <a:t>Population growth of 72% from 2000 to 2023.</a:t>
            </a:r>
          </a:p>
          <a:p>
            <a:pPr marL="171450" indent="-171450">
              <a:buFont typeface="Arial" panose="020B0604020202020204" pitchFamily="34" charset="0"/>
              <a:buChar char="•"/>
            </a:pPr>
            <a:r>
              <a:rPr lang="en-US" dirty="0"/>
              <a:t>Projected increase of an nearly 8% over the next 5 years.</a:t>
            </a:r>
          </a:p>
          <a:p>
            <a:pPr marL="171450" indent="-171450">
              <a:buFont typeface="Arial" panose="020B0604020202020204" pitchFamily="34" charset="0"/>
              <a:buChar char="•"/>
            </a:pPr>
            <a:r>
              <a:rPr lang="en-US" dirty="0"/>
              <a:t>Average household income is over $110,000, with more than 41% of earning more than $100,000.</a:t>
            </a:r>
          </a:p>
          <a:p>
            <a:pPr marL="171450" indent="-171450">
              <a:buFont typeface="Arial" panose="020B0604020202020204" pitchFamily="34" charset="0"/>
              <a:buChar char="•"/>
            </a:pPr>
            <a:r>
              <a:rPr lang="en-US" dirty="0"/>
              <a:t>Projected increase of approximately $15,000 per household on average by 2023.</a:t>
            </a:r>
          </a:p>
          <a:p>
            <a:pPr marL="171450" indent="-171450">
              <a:buFont typeface="Arial" panose="020B0604020202020204" pitchFamily="34" charset="0"/>
              <a:buChar char="•"/>
            </a:pPr>
            <a:r>
              <a:rPr lang="en-US" dirty="0"/>
              <a:t>Average net worth is nearly $600,000 greater and an average home value over $100,000 greater than the State average.</a:t>
            </a:r>
          </a:p>
          <a:p>
            <a:pPr marL="171450" indent="-171450">
              <a:buFont typeface="Arial" panose="020B0604020202020204" pitchFamily="34" charset="0"/>
              <a:buChar char="•"/>
            </a:pPr>
            <a:r>
              <a:rPr lang="en-US" dirty="0"/>
              <a:t>Over 4 times more people per square mile than the state.</a:t>
            </a:r>
          </a:p>
          <a:p>
            <a:pPr marL="171450" indent="-171450">
              <a:buFont typeface="Arial" panose="020B0604020202020204" pitchFamily="34" charset="0"/>
              <a:buChar char="•"/>
            </a:pPr>
            <a:r>
              <a:rPr lang="en-US" dirty="0"/>
              <a:t>More than half of the population has a college degree, which is nearly twice the level of the State</a:t>
            </a:r>
          </a:p>
          <a:p>
            <a:pPr marL="171450" indent="-171450">
              <a:buFont typeface="Arial" panose="020B0604020202020204" pitchFamily="34" charset="0"/>
              <a:buChar char="•"/>
            </a:pPr>
            <a:r>
              <a:rPr lang="en-US" dirty="0"/>
              <a:t>Residents are more likely to be employed in white collar jobs, such as management, business, financial, and other professional industries</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endParaRPr lang="en-US" dirty="0"/>
          </a:p>
          <a:p>
            <a:endParaRPr dirty="0"/>
          </a:p>
        </p:txBody>
      </p:sp>
      <p:sp>
        <p:nvSpPr>
          <p:cNvPr id="189" name="Google Shape;189;p6:notes"/>
          <p:cNvSpPr>
            <a:spLocks noGrp="1" noRot="1" noChangeAspect="1"/>
          </p:cNvSpPr>
          <p:nvPr>
            <p:ph type="sldImg" idx="2"/>
          </p:nvPr>
        </p:nvSpPr>
        <p:spPr>
          <a:xfrm>
            <a:off x="1250950" y="1165225"/>
            <a:ext cx="4540250" cy="31496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Arial" panose="020B0604020202020204" pitchFamily="34" charset="0"/>
              <a:buChar char="•"/>
            </a:pPr>
            <a:r>
              <a:rPr lang="en-US" sz="1200" dirty="0"/>
              <a:t>The Primary Market could support nearly any type of retail industry, including small or boutique businesses. In many retail sectors, there is additional unmet retail demand (also known as “leakage”) in the Secondary Market, which further reinforces the market for the Town Center.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Marketing and incentives should be directed towards attracting the 1</a:t>
            </a:r>
            <a:r>
              <a:rPr lang="en-US" sz="1200" baseline="30000" dirty="0"/>
              <a:t>st</a:t>
            </a:r>
            <a:r>
              <a:rPr lang="en-US" sz="1200" dirty="0"/>
              <a:t> tier targets to serve as anchors in the Town Center. Once those businesses are established, 2</a:t>
            </a:r>
            <a:r>
              <a:rPr lang="en-US" sz="1200" baseline="30000" dirty="0"/>
              <a:t>nd</a:t>
            </a:r>
            <a:r>
              <a:rPr lang="en-US" sz="1200" dirty="0"/>
              <a:t> and 3</a:t>
            </a:r>
            <a:r>
              <a:rPr lang="en-US" sz="1200" baseline="30000" dirty="0"/>
              <a:t>rd</a:t>
            </a:r>
            <a:r>
              <a:rPr lang="en-US" sz="1200" dirty="0"/>
              <a:t> tier retail is likely to follow based on foot traffic and increased market demand.</a:t>
            </a:r>
          </a:p>
          <a:p>
            <a:pPr marL="342900" indent="-342900">
              <a:buFont typeface="Arial" panose="020B0604020202020204" pitchFamily="34" charset="0"/>
              <a:buChar char="•"/>
            </a:pPr>
            <a:endParaRPr lang="en-US" sz="1200" dirty="0"/>
          </a:p>
          <a:p>
            <a:pPr marL="342900" indent="-342900">
              <a:buFont typeface="Arial" panose="020B0604020202020204" pitchFamily="34" charset="0"/>
              <a:buChar char="•"/>
            </a:pPr>
            <a:r>
              <a:rPr lang="en-US" sz="1200" dirty="0"/>
              <a:t>Given the trends in online retail and the Town’s proximity to other major, desirable markets, the Town Center will need to develop unique, experiential retail and the feeling of a destination in order to draw consumers from their established behavior and patterns.</a:t>
            </a:r>
          </a:p>
          <a:p>
            <a:endParaRPr lang="en-US" dirty="0"/>
          </a:p>
        </p:txBody>
      </p:sp>
      <p:sp>
        <p:nvSpPr>
          <p:cNvPr id="4" name="Slide Number Placeholder 3"/>
          <p:cNvSpPr>
            <a:spLocks noGrp="1"/>
          </p:cNvSpPr>
          <p:nvPr>
            <p:ph type="sldNum" sz="quarter" idx="5"/>
          </p:nvPr>
        </p:nvSpPr>
        <p:spPr/>
        <p:txBody>
          <a:bodyPr/>
          <a:lstStyle/>
          <a:p>
            <a:fld id="{10FD1EBB-A6B6-4D1F-A751-779595E745B0}" type="slidenum">
              <a:rPr lang="en-US" smtClean="0"/>
              <a:t>6</a:t>
            </a:fld>
            <a:endParaRPr lang="en-US" dirty="0"/>
          </a:p>
        </p:txBody>
      </p:sp>
    </p:spTree>
    <p:extLst>
      <p:ext uri="{BB962C8B-B14F-4D97-AF65-F5344CB8AC3E}">
        <p14:creationId xmlns:p14="http://schemas.microsoft.com/office/powerpoint/2010/main" val="39378137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1"/>
        <p:cNvGrpSpPr/>
        <p:nvPr/>
      </p:nvGrpSpPr>
      <p:grpSpPr>
        <a:xfrm>
          <a:off x="0" y="0"/>
          <a:ext cx="0" cy="0"/>
          <a:chOff x="0" y="0"/>
          <a:chExt cx="0" cy="0"/>
        </a:xfrm>
      </p:grpSpPr>
      <p:sp>
        <p:nvSpPr>
          <p:cNvPr id="372" name="Google Shape;372;g4507917a06_0_75:notes"/>
          <p:cNvSpPr txBox="1">
            <a:spLocks noGrp="1"/>
          </p:cNvSpPr>
          <p:nvPr>
            <p:ph type="body" idx="1"/>
          </p:nvPr>
        </p:nvSpPr>
        <p:spPr>
          <a:xfrm>
            <a:off x="704339" y="4489618"/>
            <a:ext cx="5634851" cy="3673219"/>
          </a:xfrm>
          <a:prstGeom prst="rect">
            <a:avLst/>
          </a:prstGeom>
        </p:spPr>
        <p:txBody>
          <a:bodyPr spcFirstLastPara="1" wrap="square" lIns="93538" tIns="46757" rIns="93538" bIns="46757"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5E7237"/>
                </a:solidFill>
                <a:effectLst/>
                <a:uLnTx/>
                <a:uFillTx/>
                <a:latin typeface="Century Gothic"/>
                <a:ea typeface="Century Gothic"/>
                <a:cs typeface="Century Gothic"/>
                <a:sym typeface="Century Gothic"/>
              </a:rPr>
              <a:t>NAICS 7225: </a:t>
            </a:r>
            <a:r>
              <a:rPr kumimoji="0" lang="en-US" sz="1200" b="0" i="0" u="none" strike="noStrike" kern="0" cap="none" spc="0" normalizeH="0" baseline="0" noProof="0" dirty="0">
                <a:ln>
                  <a:noFill/>
                </a:ln>
                <a:solidFill>
                  <a:srgbClr val="000000"/>
                </a:solidFill>
                <a:effectLst/>
                <a:uLnTx/>
                <a:uFillTx/>
                <a:latin typeface="Century Gothic"/>
                <a:cs typeface="Arial"/>
                <a:sym typeface="Arial"/>
              </a:rPr>
              <a:t>This industry comprises establishments primarily engaged in: (1) providing food services to patrons who order and are served while seated; (2) providing food services to patrons who generally order or select; or (3) preparing and/or serving a specialty snack and/or nonalcoholic beverages for consumption on or near the premises.</a:t>
            </a:r>
          </a:p>
          <a:p>
            <a:endParaRPr lang="en-US" dirty="0"/>
          </a:p>
          <a:p>
            <a:pPr marL="285750" marR="0" lvl="0" indent="-285750" algn="just" defTabSz="914400" rtl="0" eaLnBrk="1" fontAlgn="auto" latinLnBrk="0" hangingPunct="1">
              <a:lnSpc>
                <a:spcPct val="100000"/>
              </a:lnSpc>
              <a:spcBef>
                <a:spcPts val="0"/>
              </a:spcBef>
              <a:spcAft>
                <a:spcPts val="0"/>
              </a:spcAft>
              <a:buClr>
                <a:srgbClr val="000000"/>
              </a:buClr>
              <a:buSzPct val="100000"/>
              <a:buFont typeface="Arial" panose="020B0604020202020204" pitchFamily="34" charset="0"/>
              <a:buChar char="•"/>
              <a:tabLst/>
              <a:defRPr/>
            </a:pPr>
            <a:r>
              <a:rPr lang="en-US" sz="1200" kern="0" dirty="0">
                <a:solidFill>
                  <a:srgbClr val="000000"/>
                </a:solidFill>
                <a:latin typeface="Century Gothic"/>
                <a:cs typeface="Arial"/>
                <a:sym typeface="Century Gothic"/>
              </a:rPr>
              <a:t>Significant retail demand</a:t>
            </a:r>
          </a:p>
          <a:p>
            <a:pPr marL="742950" marR="0" lvl="1" indent="-285750" algn="just" defTabSz="914400" rtl="0" eaLnBrk="1" fontAlgn="auto" latinLnBrk="0" hangingPunct="1">
              <a:lnSpc>
                <a:spcPct val="100000"/>
              </a:lnSpc>
              <a:spcBef>
                <a:spcPts val="0"/>
              </a:spcBef>
              <a:spcAft>
                <a:spcPts val="0"/>
              </a:spcAft>
              <a:buClr>
                <a:srgbClr val="000000"/>
              </a:buClr>
              <a:buSzPct val="100000"/>
              <a:buFont typeface="Arial" panose="020B0604020202020204" pitchFamily="34" charset="0"/>
              <a:buChar char="•"/>
              <a:tabLst/>
              <a:defRPr/>
            </a:pPr>
            <a:r>
              <a:rPr lang="en-US" sz="1200" kern="0" dirty="0">
                <a:solidFill>
                  <a:srgbClr val="000000"/>
                </a:solidFill>
                <a:latin typeface="Century Gothic"/>
                <a:cs typeface="Arial"/>
                <a:sym typeface="Arial"/>
              </a:rPr>
              <a:t>$102.3 million in the Primary Market</a:t>
            </a:r>
          </a:p>
          <a:p>
            <a:pPr marL="742950" marR="0" lvl="1" indent="-285750" algn="just" defTabSz="914400" rtl="0" eaLnBrk="1" fontAlgn="auto" latinLnBrk="0" hangingPunct="1">
              <a:lnSpc>
                <a:spcPct val="100000"/>
              </a:lnSpc>
              <a:spcBef>
                <a:spcPts val="0"/>
              </a:spcBef>
              <a:spcAft>
                <a:spcPts val="0"/>
              </a:spcAft>
              <a:buClr>
                <a:srgbClr val="000000"/>
              </a:buClr>
              <a:buSzPct val="100000"/>
              <a:buFont typeface="Arial" panose="020B0604020202020204" pitchFamily="34" charset="0"/>
              <a:buChar char="•"/>
              <a:tabLst/>
              <a:defRPr/>
            </a:pPr>
            <a:r>
              <a:rPr lang="en-US" sz="1200" kern="0" dirty="0">
                <a:solidFill>
                  <a:srgbClr val="000000"/>
                </a:solidFill>
                <a:latin typeface="Century Gothic"/>
                <a:cs typeface="Arial"/>
                <a:sym typeface="Arial"/>
              </a:rPr>
              <a:t>$721.3 million in the Secondary Market	</a:t>
            </a:r>
            <a:r>
              <a:rPr kumimoji="0" lang="en-US" sz="1400" b="0" i="0" u="none" strike="noStrike" kern="0" cap="none" spc="0" normalizeH="0" baseline="0" noProof="0" dirty="0">
                <a:ln>
                  <a:noFill/>
                </a:ln>
                <a:solidFill>
                  <a:srgbClr val="000000"/>
                </a:solidFill>
                <a:effectLst/>
                <a:highlight>
                  <a:srgbClr val="FFFF00"/>
                </a:highlight>
                <a:uLnTx/>
                <a:uFillTx/>
                <a:latin typeface="Arial"/>
                <a:cs typeface="Arial"/>
                <a:sym typeface="Arial"/>
              </a:rPr>
              <a:t>		</a:t>
            </a:r>
            <a:endParaRPr kumimoji="0" lang="en-US" sz="1400" b="0" i="0" u="none" strike="noStrike" kern="0" cap="none" spc="0" normalizeH="0" baseline="0" noProof="0" dirty="0">
              <a:ln>
                <a:noFill/>
              </a:ln>
              <a:solidFill>
                <a:srgbClr val="000000"/>
              </a:solidFill>
              <a:effectLst/>
              <a:uLnTx/>
              <a:uFillTx/>
              <a:latin typeface="Arial"/>
              <a:cs typeface="Arial"/>
              <a:sym typeface="Arial"/>
            </a:endParaRPr>
          </a:p>
          <a:p>
            <a:pPr marL="285750" lvl="0" indent="-285750" algn="just" defTabSz="914400">
              <a:buClr>
                <a:srgbClr val="000000"/>
              </a:buClr>
              <a:buSzPct val="100000"/>
              <a:buFont typeface="Arial" panose="020B0604020202020204" pitchFamily="34" charset="0"/>
              <a:buChar char="•"/>
            </a:pPr>
            <a:r>
              <a:rPr lang="en-US" sz="1200" kern="0" dirty="0">
                <a:solidFill>
                  <a:srgbClr val="000000"/>
                </a:solidFill>
                <a:latin typeface="Century Gothic"/>
                <a:cs typeface="Arial"/>
                <a:sym typeface="Century Gothic"/>
              </a:rPr>
              <a:t>Significant leakage</a:t>
            </a:r>
          </a:p>
          <a:p>
            <a:pPr marL="742950" lvl="1" indent="-285750" algn="just" defTabSz="914400">
              <a:buClr>
                <a:srgbClr val="000000"/>
              </a:buClr>
              <a:buSzPct val="100000"/>
              <a:buFont typeface="Arial" panose="020B0604020202020204" pitchFamily="34" charset="0"/>
              <a:buChar char="•"/>
            </a:pPr>
            <a:r>
              <a:rPr lang="en-US" sz="1200" kern="0" dirty="0">
                <a:solidFill>
                  <a:srgbClr val="000000"/>
                </a:solidFill>
                <a:latin typeface="Century Gothic"/>
                <a:cs typeface="Arial"/>
                <a:sym typeface="Century Gothic"/>
              </a:rPr>
              <a:t>$48.5 million in the Primary Market. While there is a surplus in the Secondary Market, the demand and leakage in the primary market is more than enough to sustain several businesses</a:t>
            </a:r>
            <a:endParaRPr lang="en-US" sz="1200" kern="0" dirty="0">
              <a:solidFill>
                <a:srgbClr val="000000"/>
              </a:solidFill>
              <a:latin typeface="Century Gothic"/>
              <a:cs typeface="Arial"/>
              <a:sym typeface="Arial"/>
            </a:endParaRPr>
          </a:p>
          <a:p>
            <a:pPr marL="285750" lvl="0" indent="-285750" algn="just" defTabSz="914400">
              <a:buClr>
                <a:srgbClr val="000000"/>
              </a:buClr>
              <a:buSzPct val="100000"/>
              <a:buFont typeface="Arial" panose="020B0604020202020204" pitchFamily="34" charset="0"/>
              <a:buChar char="•"/>
            </a:pPr>
            <a:r>
              <a:rPr lang="en-US" sz="1200" kern="0" dirty="0">
                <a:solidFill>
                  <a:srgbClr val="000000"/>
                </a:solidFill>
                <a:latin typeface="Century Gothic"/>
                <a:cs typeface="Arial"/>
                <a:sym typeface="Century Gothic"/>
              </a:rPr>
              <a:t>Evidence of local demand</a:t>
            </a:r>
          </a:p>
          <a:p>
            <a:pPr marL="742950" lvl="1" indent="-285750" algn="just" defTabSz="914400">
              <a:buClr>
                <a:srgbClr val="000000"/>
              </a:buClr>
              <a:buSzPct val="100000"/>
              <a:buFont typeface="Arial" panose="020B0604020202020204" pitchFamily="34" charset="0"/>
              <a:buChar char="•"/>
            </a:pPr>
            <a:r>
              <a:rPr lang="en-US" sz="1200" kern="0" dirty="0">
                <a:solidFill>
                  <a:srgbClr val="000000"/>
                </a:solidFill>
                <a:latin typeface="Century Gothic"/>
                <a:cs typeface="Arial"/>
                <a:sym typeface="Century Gothic"/>
              </a:rPr>
              <a:t>81% of survey respondents eat out 1-3 days a week</a:t>
            </a:r>
          </a:p>
          <a:p>
            <a:pPr marL="742950" lvl="1" indent="-285750" algn="just" defTabSz="914400">
              <a:buClr>
                <a:srgbClr val="000000"/>
              </a:buClr>
              <a:buSzPct val="100000"/>
              <a:buFont typeface="Arial" panose="020B0604020202020204" pitchFamily="34" charset="0"/>
              <a:buChar char="•"/>
            </a:pPr>
            <a:r>
              <a:rPr lang="en-US" sz="1200" kern="0" dirty="0">
                <a:solidFill>
                  <a:srgbClr val="000000"/>
                </a:solidFill>
                <a:latin typeface="Century Gothic"/>
                <a:cs typeface="Arial"/>
                <a:sym typeface="Century Gothic"/>
              </a:rPr>
              <a:t>94% of survey respondents currently drive more than 10 minutes to dine at a good restaurant (87% drive to Hamilton County)</a:t>
            </a:r>
          </a:p>
          <a:p>
            <a:endParaRPr lang="en-US" dirty="0"/>
          </a:p>
          <a:p>
            <a:pPr marL="285750" marR="0" lvl="0" indent="-285750" algn="just" defTabSz="914400" rtl="0" eaLnBrk="1" fontAlgn="auto" latinLnBrk="0" hangingPunct="1">
              <a:lnSpc>
                <a:spcPct val="100000"/>
              </a:lnSpc>
              <a:spcBef>
                <a:spcPts val="0"/>
              </a:spcBef>
              <a:spcAft>
                <a:spcPts val="0"/>
              </a:spcAft>
              <a:buClr>
                <a:srgbClr val="000000"/>
              </a:buClr>
              <a:buSzPct val="100000"/>
              <a:buFont typeface="Arial" panose="020B0604020202020204" pitchFamily="34" charset="0"/>
              <a:buChar char="•"/>
              <a:tabLst/>
              <a:defRPr/>
            </a:pPr>
            <a:r>
              <a:rPr lang="en-US" sz="1200" kern="0" dirty="0">
                <a:solidFill>
                  <a:srgbClr val="000000"/>
                </a:solidFill>
                <a:latin typeface="Century Gothic"/>
                <a:cs typeface="Arial"/>
                <a:sym typeface="Century Gothic"/>
              </a:rPr>
              <a:t>Locally-owned restaurants are preferred, as are family-friendly restaurants, sandwich delis, breakfast &amp; brunch places, brewpubs and wine bars, and farm-to-table</a:t>
            </a:r>
          </a:p>
          <a:p>
            <a:pPr marL="285750" indent="-285750" algn="just" defTabSz="914400">
              <a:buClr>
                <a:srgbClr val="000000"/>
              </a:buClr>
              <a:buSzPct val="100000"/>
              <a:buFont typeface="Arial" panose="020B0604020202020204" pitchFamily="34" charset="0"/>
              <a:buChar char="•"/>
              <a:defRPr/>
            </a:pPr>
            <a:r>
              <a:rPr lang="en-US" sz="1200" kern="0" dirty="0">
                <a:solidFill>
                  <a:srgbClr val="000000"/>
                </a:solidFill>
                <a:latin typeface="Century Gothic"/>
                <a:cs typeface="Arial"/>
                <a:sym typeface="Century Gothic"/>
              </a:rPr>
              <a:t>May prefer more upscale or experiential dining options:</a:t>
            </a:r>
          </a:p>
          <a:p>
            <a:pPr marL="795939" lvl="1" indent="-285750" algn="just" defTabSz="914400">
              <a:buClr>
                <a:srgbClr val="000000"/>
              </a:buClr>
              <a:buSzPct val="100000"/>
              <a:buFont typeface="Arial" panose="020B0604020202020204" pitchFamily="34" charset="0"/>
              <a:buChar char="•"/>
              <a:defRPr/>
            </a:pPr>
            <a:r>
              <a:rPr lang="en-US" sz="1200" kern="0" dirty="0">
                <a:solidFill>
                  <a:srgbClr val="000000"/>
                </a:solidFill>
                <a:latin typeface="Century Gothic"/>
                <a:cs typeface="Arial"/>
                <a:sym typeface="Century Gothic"/>
              </a:rPr>
              <a:t>Approximately 38% of survey respondents typically spend between $51- $150 to dine out</a:t>
            </a:r>
          </a:p>
          <a:p>
            <a:pPr marL="795939" lvl="1" indent="-285750" algn="just" defTabSz="914400">
              <a:buClr>
                <a:srgbClr val="000000"/>
              </a:buClr>
              <a:buSzPct val="100000"/>
              <a:buFont typeface="Arial" panose="020B0604020202020204" pitchFamily="34" charset="0"/>
              <a:buChar char="•"/>
              <a:defRPr/>
            </a:pPr>
            <a:r>
              <a:rPr lang="en-US" sz="1200" kern="0" dirty="0">
                <a:solidFill>
                  <a:srgbClr val="000000"/>
                </a:solidFill>
                <a:latin typeface="Century Gothic"/>
                <a:cs typeface="Arial"/>
                <a:sym typeface="Century Gothic"/>
              </a:rPr>
              <a:t>Local consumers spend an average of 34% more on food and 59% more for entertainment &amp; recreation than a typical US household</a:t>
            </a:r>
          </a:p>
          <a:p>
            <a:endParaRPr lang="en-US" dirty="0"/>
          </a:p>
          <a:p>
            <a:pPr marL="285750" indent="-285750" algn="just" defTabSz="914400">
              <a:buClr>
                <a:srgbClr val="000000"/>
              </a:buClr>
              <a:buSzPct val="100000"/>
              <a:buFont typeface="Arial" panose="020B0604020202020204" pitchFamily="34" charset="0"/>
              <a:buChar char="•"/>
              <a:defRPr/>
            </a:pPr>
            <a:r>
              <a:rPr lang="en-US" sz="1200" kern="0" dirty="0">
                <a:solidFill>
                  <a:srgbClr val="000000"/>
                </a:solidFill>
                <a:latin typeface="Century Gothic"/>
                <a:cs typeface="Arial"/>
                <a:sym typeface="Arial"/>
              </a:rPr>
              <a:t>Restaurants are a strong market, especially trendy concepts, such as farm to table, healthy fast food, brewpubs, and mom &amp; pop joints</a:t>
            </a:r>
          </a:p>
          <a:p>
            <a:pPr marL="285750" indent="-285750" algn="just" defTabSz="914400">
              <a:buClr>
                <a:srgbClr val="000000"/>
              </a:buClr>
              <a:buSzPct val="100000"/>
              <a:buFont typeface="Arial" panose="020B0604020202020204" pitchFamily="34" charset="0"/>
              <a:buChar char="•"/>
              <a:defRPr/>
            </a:pPr>
            <a:r>
              <a:rPr lang="en-US" sz="1200" kern="0" dirty="0">
                <a:solidFill>
                  <a:srgbClr val="000000"/>
                </a:solidFill>
                <a:latin typeface="Century Gothic"/>
                <a:cs typeface="Arial"/>
                <a:sym typeface="Arial"/>
              </a:rPr>
              <a:t>Restaurants are increasingly important as anchors for commercial development</a:t>
            </a:r>
          </a:p>
          <a:p>
            <a:endParaRPr dirty="0"/>
          </a:p>
        </p:txBody>
      </p:sp>
      <p:sp>
        <p:nvSpPr>
          <p:cNvPr id="373" name="Google Shape;373;g4507917a06_0_75:notes"/>
          <p:cNvSpPr>
            <a:spLocks noGrp="1" noRot="1" noChangeAspect="1"/>
          </p:cNvSpPr>
          <p:nvPr>
            <p:ph type="sldImg" idx="2"/>
          </p:nvPr>
        </p:nvSpPr>
        <p:spPr>
          <a:xfrm>
            <a:off x="1250950" y="1165225"/>
            <a:ext cx="4540250" cy="31496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400934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1"/>
        <p:cNvGrpSpPr/>
        <p:nvPr/>
      </p:nvGrpSpPr>
      <p:grpSpPr>
        <a:xfrm>
          <a:off x="0" y="0"/>
          <a:ext cx="0" cy="0"/>
          <a:chOff x="0" y="0"/>
          <a:chExt cx="0" cy="0"/>
        </a:xfrm>
      </p:grpSpPr>
      <p:sp>
        <p:nvSpPr>
          <p:cNvPr id="372" name="Google Shape;372;g4507917a06_0_75:notes"/>
          <p:cNvSpPr txBox="1">
            <a:spLocks noGrp="1"/>
          </p:cNvSpPr>
          <p:nvPr>
            <p:ph type="body" idx="1"/>
          </p:nvPr>
        </p:nvSpPr>
        <p:spPr>
          <a:xfrm>
            <a:off x="704339" y="4489618"/>
            <a:ext cx="5634851" cy="3673219"/>
          </a:xfrm>
          <a:prstGeom prst="rect">
            <a:avLst/>
          </a:prstGeom>
        </p:spPr>
        <p:txBody>
          <a:bodyPr spcFirstLastPara="1" wrap="square" lIns="93538" tIns="46757" rIns="93538" bIns="46757" anchor="t" anchorCtr="0">
            <a:noAutofit/>
          </a:bodyPr>
          <a:lstStyle/>
          <a:p>
            <a:pPr lvl="0" algn="just" defTabSz="914400">
              <a:buClr>
                <a:srgbClr val="000000"/>
              </a:buClr>
              <a:defRPr/>
            </a:pPr>
            <a:r>
              <a:rPr kumimoji="0" lang="en-US" sz="1400" b="1" i="0" u="none" strike="noStrike" kern="0" cap="none" spc="0" normalizeH="0" baseline="0" noProof="0" dirty="0">
                <a:ln>
                  <a:noFill/>
                </a:ln>
                <a:solidFill>
                  <a:srgbClr val="5E7237"/>
                </a:solidFill>
                <a:effectLst/>
                <a:uLnTx/>
                <a:uFillTx/>
                <a:latin typeface="Century Gothic"/>
                <a:ea typeface="Century Gothic"/>
                <a:cs typeface="Century Gothic"/>
                <a:sym typeface="Century Gothic"/>
              </a:rPr>
              <a:t>NAICS 4451: </a:t>
            </a:r>
            <a:r>
              <a:rPr lang="en-US" sz="1200" kern="0" dirty="0">
                <a:solidFill>
                  <a:srgbClr val="000000"/>
                </a:solidFill>
                <a:latin typeface="Century Gothic"/>
                <a:cs typeface="Arial"/>
                <a:sym typeface="Arial"/>
              </a:rPr>
              <a:t>This industry group comprises establishments primarily engaged in retailing a general line of food products</a:t>
            </a: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r>
              <a:rPr lang="en-US" sz="1200" kern="0" dirty="0">
                <a:solidFill>
                  <a:srgbClr val="000000"/>
                </a:solidFill>
                <a:latin typeface="Century Gothic"/>
                <a:cs typeface="Arial"/>
                <a:sym typeface="Century Gothic"/>
              </a:rPr>
              <a:t> </a:t>
            </a: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1" i="0" u="none" strike="noStrike" kern="0" cap="none" spc="0" normalizeH="0" baseline="0" noProof="0" dirty="0">
                <a:ln>
                  <a:noFill/>
                </a:ln>
                <a:solidFill>
                  <a:srgbClr val="5E7237"/>
                </a:solidFill>
                <a:effectLst/>
                <a:uLnTx/>
                <a:uFillTx/>
                <a:latin typeface="Century Gothic"/>
                <a:ea typeface="Century Gothic"/>
                <a:cs typeface="Century Gothic"/>
                <a:sym typeface="Century Gothic"/>
              </a:rPr>
              <a:t>Rationale:</a:t>
            </a:r>
            <a:endParaRPr kumimoji="0" lang="en-US" sz="1400" b="0" i="0" u="none" strike="noStrike" kern="0" cap="none" spc="0" normalizeH="0" baseline="0" noProof="0" dirty="0">
              <a:ln>
                <a:noFill/>
              </a:ln>
              <a:solidFill>
                <a:srgbClr val="000000"/>
              </a:solidFill>
              <a:effectLst/>
              <a:uLnTx/>
              <a:uFillTx/>
              <a:latin typeface="Arial"/>
              <a:cs typeface="Arial"/>
              <a:sym typeface="Arial"/>
            </a:endParaRPr>
          </a:p>
          <a:p>
            <a:pPr marL="285750" marR="0" lvl="0" indent="-285750" algn="just" defTabSz="914400" rtl="0" eaLnBrk="1" fontAlgn="auto" latinLnBrk="0" hangingPunct="1">
              <a:lnSpc>
                <a:spcPct val="100000"/>
              </a:lnSpc>
              <a:spcBef>
                <a:spcPts val="0"/>
              </a:spcBef>
              <a:spcAft>
                <a:spcPts val="0"/>
              </a:spcAft>
              <a:buClr>
                <a:srgbClr val="000000"/>
              </a:buClr>
              <a:buSzPct val="100000"/>
              <a:buFont typeface="Arial" panose="020B0604020202020204" pitchFamily="34" charset="0"/>
              <a:buChar char="•"/>
              <a:tabLst/>
              <a:defRPr/>
            </a:pPr>
            <a:r>
              <a:rPr lang="en-US" sz="1200" kern="0" dirty="0">
                <a:solidFill>
                  <a:srgbClr val="000000"/>
                </a:solidFill>
                <a:latin typeface="Century Gothic"/>
                <a:cs typeface="Arial"/>
                <a:sym typeface="Century Gothic"/>
              </a:rPr>
              <a:t>Significant retail demand</a:t>
            </a:r>
          </a:p>
          <a:p>
            <a:pPr marL="742950" marR="0" lvl="1" indent="-285750" algn="just" defTabSz="914400" rtl="0" eaLnBrk="1" fontAlgn="auto" latinLnBrk="0" hangingPunct="1">
              <a:lnSpc>
                <a:spcPct val="100000"/>
              </a:lnSpc>
              <a:spcBef>
                <a:spcPts val="0"/>
              </a:spcBef>
              <a:spcAft>
                <a:spcPts val="0"/>
              </a:spcAft>
              <a:buClr>
                <a:srgbClr val="000000"/>
              </a:buClr>
              <a:buSzPct val="100000"/>
              <a:buFont typeface="Arial" panose="020B0604020202020204" pitchFamily="34" charset="0"/>
              <a:buChar char="•"/>
              <a:tabLst/>
              <a:defRPr/>
            </a:pPr>
            <a:r>
              <a:rPr lang="en-US" sz="1200" kern="0" dirty="0">
                <a:solidFill>
                  <a:srgbClr val="000000"/>
                </a:solidFill>
                <a:latin typeface="Century Gothic"/>
                <a:cs typeface="Arial"/>
                <a:sym typeface="Arial"/>
              </a:rPr>
              <a:t>$144.4 million in the Primary Market</a:t>
            </a:r>
          </a:p>
          <a:p>
            <a:pPr marL="742950" marR="0" lvl="1" indent="-285750" algn="just" defTabSz="914400" rtl="0" eaLnBrk="1" fontAlgn="auto" latinLnBrk="0" hangingPunct="1">
              <a:lnSpc>
                <a:spcPct val="100000"/>
              </a:lnSpc>
              <a:spcBef>
                <a:spcPts val="0"/>
              </a:spcBef>
              <a:spcAft>
                <a:spcPts val="0"/>
              </a:spcAft>
              <a:buClr>
                <a:srgbClr val="000000"/>
              </a:buClr>
              <a:buSzPct val="100000"/>
              <a:buFont typeface="Arial" panose="020B0604020202020204" pitchFamily="34" charset="0"/>
              <a:buChar char="•"/>
              <a:tabLst/>
              <a:defRPr/>
            </a:pPr>
            <a:r>
              <a:rPr lang="en-US" sz="1200" kern="0" dirty="0">
                <a:solidFill>
                  <a:srgbClr val="000000"/>
                </a:solidFill>
                <a:latin typeface="Century Gothic"/>
                <a:cs typeface="Arial"/>
                <a:sym typeface="Arial"/>
              </a:rPr>
              <a:t>$1.1 billion in the Secondary Market	</a:t>
            </a:r>
            <a:r>
              <a:rPr kumimoji="0" lang="en-US" sz="1400" b="0" i="0" u="none" strike="noStrike" kern="0" cap="none" spc="0" normalizeH="0" baseline="0" noProof="0" dirty="0">
                <a:ln>
                  <a:noFill/>
                </a:ln>
                <a:solidFill>
                  <a:srgbClr val="000000"/>
                </a:solidFill>
                <a:effectLst/>
                <a:highlight>
                  <a:srgbClr val="FFFF00"/>
                </a:highlight>
                <a:uLnTx/>
                <a:uFillTx/>
                <a:latin typeface="Arial"/>
                <a:cs typeface="Arial"/>
                <a:sym typeface="Arial"/>
              </a:rPr>
              <a:t>		</a:t>
            </a:r>
            <a:endParaRPr kumimoji="0" lang="en-US" sz="1400" b="0" i="0" u="none" strike="noStrike" kern="0" cap="none" spc="0" normalizeH="0" baseline="0" noProof="0" dirty="0">
              <a:ln>
                <a:noFill/>
              </a:ln>
              <a:solidFill>
                <a:srgbClr val="000000"/>
              </a:solidFill>
              <a:effectLst/>
              <a:uLnTx/>
              <a:uFillTx/>
              <a:latin typeface="Arial"/>
              <a:cs typeface="Arial"/>
              <a:sym typeface="Arial"/>
            </a:endParaRPr>
          </a:p>
          <a:p>
            <a:pPr marL="285750" lvl="0" indent="-285750" algn="just" defTabSz="914400">
              <a:buClr>
                <a:srgbClr val="000000"/>
              </a:buClr>
              <a:buSzPct val="100000"/>
              <a:buFont typeface="Arial" panose="020B0604020202020204" pitchFamily="34" charset="0"/>
              <a:buChar char="•"/>
            </a:pPr>
            <a:r>
              <a:rPr lang="en-US" sz="1200" kern="0" dirty="0">
                <a:solidFill>
                  <a:srgbClr val="000000"/>
                </a:solidFill>
                <a:latin typeface="Century Gothic"/>
                <a:cs typeface="Arial"/>
                <a:sym typeface="Century Gothic"/>
              </a:rPr>
              <a:t>Significant leakage</a:t>
            </a:r>
          </a:p>
          <a:p>
            <a:pPr marL="742950" lvl="1" indent="-285750" algn="just" defTabSz="914400">
              <a:buClr>
                <a:srgbClr val="000000"/>
              </a:buClr>
              <a:buSzPct val="100000"/>
              <a:buFont typeface="Arial" panose="020B0604020202020204" pitchFamily="34" charset="0"/>
              <a:buChar char="•"/>
              <a:defRPr/>
            </a:pPr>
            <a:r>
              <a:rPr lang="en-US" sz="1200" kern="0" dirty="0">
                <a:solidFill>
                  <a:srgbClr val="000000"/>
                </a:solidFill>
                <a:latin typeface="Century Gothic"/>
                <a:cs typeface="Arial"/>
                <a:sym typeface="Arial"/>
              </a:rPr>
              <a:t>$77.3 million in the Primary Market</a:t>
            </a:r>
          </a:p>
          <a:p>
            <a:pPr marL="742950" lvl="1" indent="-285750" algn="just" defTabSz="914400">
              <a:buClr>
                <a:srgbClr val="000000"/>
              </a:buClr>
              <a:buSzPct val="100000"/>
              <a:buFont typeface="Arial" panose="020B0604020202020204" pitchFamily="34" charset="0"/>
              <a:buChar char="•"/>
              <a:defRPr/>
            </a:pPr>
            <a:r>
              <a:rPr lang="en-US" sz="1200" kern="0" dirty="0">
                <a:solidFill>
                  <a:srgbClr val="000000"/>
                </a:solidFill>
                <a:latin typeface="Century Gothic"/>
                <a:cs typeface="Arial"/>
                <a:sym typeface="Arial"/>
              </a:rPr>
              <a:t>$107.7 million in the Secondary Market </a:t>
            </a:r>
          </a:p>
          <a:p>
            <a:pPr marL="232761" indent="-285750" algn="just" defTabSz="914400">
              <a:buClr>
                <a:srgbClr val="000000"/>
              </a:buClr>
              <a:buSzPct val="100000"/>
              <a:buFont typeface="Arial" panose="020B0604020202020204" pitchFamily="34" charset="0"/>
              <a:buChar char="•"/>
              <a:defRPr/>
            </a:pPr>
            <a:endParaRPr lang="en-US" sz="1200" kern="0" dirty="0">
              <a:solidFill>
                <a:srgbClr val="000000"/>
              </a:solidFill>
              <a:latin typeface="Century Gothic"/>
              <a:cs typeface="Arial"/>
              <a:sym typeface="Century Gothic"/>
            </a:endParaRPr>
          </a:p>
          <a:p>
            <a:pPr marL="0" marR="0" lvl="0" indent="0" algn="just" defTabSz="914400" rtl="0" eaLnBrk="1" fontAlgn="auto" latinLnBrk="0" hangingPunct="1">
              <a:lnSpc>
                <a:spcPct val="100000"/>
              </a:lnSpc>
              <a:spcBef>
                <a:spcPts val="0"/>
              </a:spcBef>
              <a:spcAft>
                <a:spcPts val="0"/>
              </a:spcAft>
              <a:buClr>
                <a:srgbClr val="000000"/>
              </a:buClr>
              <a:buSzPct val="100000"/>
              <a:buFont typeface="Arial" panose="020B0604020202020204" pitchFamily="34" charset="0"/>
              <a:buNone/>
              <a:tabLst/>
              <a:defRPr/>
            </a:pPr>
            <a:r>
              <a:rPr lang="en-US" sz="1200" b="1" kern="0" dirty="0">
                <a:solidFill>
                  <a:srgbClr val="5E7237"/>
                </a:solidFill>
                <a:latin typeface="Century Gothic"/>
                <a:ea typeface="Century Gothic"/>
                <a:cs typeface="Century Gothic"/>
                <a:sym typeface="Century Gothic"/>
              </a:rPr>
              <a:t>If Meijer followed typical grocery store supply, would reduce leakage by $8.4m (leaving $68.9m in leakage)</a:t>
            </a:r>
          </a:p>
          <a:p>
            <a:pPr marL="0" indent="0" algn="just" defTabSz="914400">
              <a:buClr>
                <a:srgbClr val="000000"/>
              </a:buClr>
              <a:buSzPct val="100000"/>
              <a:buFont typeface="Arial" panose="020B0604020202020204" pitchFamily="34" charset="0"/>
              <a:buNone/>
              <a:defRPr/>
            </a:pPr>
            <a:endParaRPr lang="en-US" sz="1200" kern="0" dirty="0">
              <a:solidFill>
                <a:srgbClr val="000000"/>
              </a:solidFill>
              <a:latin typeface="Century Gothic"/>
              <a:cs typeface="Arial"/>
              <a:sym typeface="Century Gothic"/>
            </a:endParaRPr>
          </a:p>
          <a:p>
            <a:pPr marL="232761" indent="-285750" algn="just" defTabSz="914400">
              <a:buClr>
                <a:srgbClr val="000000"/>
              </a:buClr>
              <a:buSzPct val="100000"/>
              <a:buFont typeface="Arial" panose="020B0604020202020204" pitchFamily="34" charset="0"/>
              <a:buChar char="•"/>
              <a:defRPr/>
            </a:pPr>
            <a:endParaRPr lang="en-US" sz="1200" kern="0" dirty="0">
              <a:solidFill>
                <a:srgbClr val="000000"/>
              </a:solidFill>
              <a:latin typeface="Century Gothic"/>
              <a:cs typeface="Arial"/>
              <a:sym typeface="Century Gothic"/>
            </a:endParaRPr>
          </a:p>
          <a:p>
            <a:pPr marL="232761" indent="-285750" algn="just" defTabSz="914400">
              <a:buClr>
                <a:srgbClr val="000000"/>
              </a:buClr>
              <a:buSzPct val="100000"/>
              <a:buFont typeface="Arial" panose="020B0604020202020204" pitchFamily="34" charset="0"/>
              <a:buChar char="•"/>
              <a:defRPr/>
            </a:pPr>
            <a:r>
              <a:rPr lang="en-US" sz="1200" kern="0" dirty="0">
                <a:solidFill>
                  <a:srgbClr val="000000"/>
                </a:solidFill>
                <a:latin typeface="Century Gothic"/>
                <a:cs typeface="Arial"/>
                <a:sym typeface="Century Gothic"/>
              </a:rPr>
              <a:t>Evidence of local demand</a:t>
            </a:r>
          </a:p>
          <a:p>
            <a:pPr marL="742950" lvl="1" indent="-285750" algn="just" defTabSz="914400">
              <a:buClr>
                <a:srgbClr val="000000"/>
              </a:buClr>
              <a:buSzPct val="100000"/>
              <a:buFont typeface="Arial" panose="020B0604020202020204" pitchFamily="34" charset="0"/>
              <a:buChar char="•"/>
              <a:defRPr/>
            </a:pPr>
            <a:r>
              <a:rPr lang="en-US" sz="1200" kern="0" dirty="0">
                <a:solidFill>
                  <a:srgbClr val="000000"/>
                </a:solidFill>
                <a:latin typeface="Century Gothic"/>
                <a:cs typeface="Arial"/>
                <a:sym typeface="Century Gothic"/>
              </a:rPr>
              <a:t>73% of survey respondents go out of McCordsville for groceries</a:t>
            </a: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1" i="0" u="none" strike="noStrike" kern="0" cap="none" spc="0" normalizeH="0" baseline="0" noProof="0" dirty="0">
              <a:ln>
                <a:noFill/>
              </a:ln>
              <a:solidFill>
                <a:srgbClr val="5E7237"/>
              </a:solidFill>
              <a:effectLst/>
              <a:uLnTx/>
              <a:uFillTx/>
              <a:latin typeface="Century Gothic"/>
              <a:ea typeface="Century Gothic"/>
              <a:cs typeface="Century Gothic"/>
              <a:sym typeface="Century Gothic"/>
            </a:endParaRP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1" i="0" u="none" strike="noStrike" kern="0" cap="none" spc="0" normalizeH="0" baseline="0" noProof="0" dirty="0">
                <a:ln>
                  <a:noFill/>
                </a:ln>
                <a:solidFill>
                  <a:srgbClr val="5E7237"/>
                </a:solidFill>
                <a:effectLst/>
                <a:uLnTx/>
                <a:uFillTx/>
                <a:latin typeface="Century Gothic"/>
                <a:ea typeface="Century Gothic"/>
                <a:cs typeface="Century Gothic"/>
                <a:sym typeface="Century Gothic"/>
              </a:rPr>
              <a:t>Local Consumer Preferences:</a:t>
            </a:r>
          </a:p>
          <a:p>
            <a:pPr marL="285750" indent="-285750" algn="just" defTabSz="914400">
              <a:buClr>
                <a:srgbClr val="000000"/>
              </a:buClr>
              <a:buSzPct val="100000"/>
              <a:buFont typeface="Arial" panose="020B0604020202020204" pitchFamily="34" charset="0"/>
              <a:buChar char="•"/>
            </a:pPr>
            <a:r>
              <a:rPr lang="en-US" sz="1200" kern="0" dirty="0">
                <a:solidFill>
                  <a:srgbClr val="000000"/>
                </a:solidFill>
                <a:latin typeface="Century Gothic"/>
                <a:cs typeface="Arial"/>
                <a:sym typeface="Century Gothic"/>
              </a:rPr>
              <a:t>May prefer more upscale brands, specialty items, or organics, as local consumers spend an average of 34% more on food than a typical US household</a:t>
            </a:r>
          </a:p>
          <a:p>
            <a:pPr marL="285750" indent="-285750" algn="just" defTabSz="914400">
              <a:buClr>
                <a:srgbClr val="000000"/>
              </a:buClr>
              <a:buSzPct val="100000"/>
              <a:buFont typeface="Arial" panose="020B0604020202020204" pitchFamily="34" charset="0"/>
              <a:buChar char="•"/>
            </a:pPr>
            <a:r>
              <a:rPr lang="en-US" sz="1200" kern="0" dirty="0">
                <a:solidFill>
                  <a:srgbClr val="242011"/>
                </a:solidFill>
                <a:latin typeface="Century Gothic"/>
                <a:ea typeface="Century Gothic"/>
                <a:cs typeface="Century Gothic"/>
                <a:sym typeface="Century Gothic"/>
              </a:rPr>
              <a:t>Survey respondents indicate they prefer to shop at Kroger, Sam’s Club, and Fresh Thyme</a:t>
            </a:r>
          </a:p>
          <a:p>
            <a:pPr marL="285750" indent="-285750" algn="just" defTabSz="914400">
              <a:buClr>
                <a:srgbClr val="000000"/>
              </a:buClr>
              <a:buSzPct val="100000"/>
              <a:buFont typeface="Arial" panose="020B0604020202020204" pitchFamily="34" charset="0"/>
              <a:buChar char="•"/>
            </a:pPr>
            <a:endParaRPr lang="en-US" sz="1200" kern="0" dirty="0">
              <a:solidFill>
                <a:srgbClr val="000000"/>
              </a:solidFill>
              <a:latin typeface="Century Gothic"/>
              <a:cs typeface="Arial"/>
              <a:sym typeface="Arial"/>
            </a:endParaRPr>
          </a:p>
          <a:p>
            <a:pPr algn="just" defTabSz="914400">
              <a:buClr>
                <a:srgbClr val="000000"/>
              </a:buClr>
              <a:defRPr/>
            </a:pPr>
            <a:r>
              <a:rPr lang="en-US" sz="1400" b="1" kern="0" dirty="0">
                <a:solidFill>
                  <a:srgbClr val="5E7237"/>
                </a:solidFill>
                <a:latin typeface="Century Gothic"/>
                <a:sym typeface="Arial"/>
              </a:rPr>
              <a:t>Market Trends and Considerations:</a:t>
            </a:r>
          </a:p>
          <a:p>
            <a:pPr marL="285750" indent="-285750" algn="just" defTabSz="914400">
              <a:buClr>
                <a:srgbClr val="000000"/>
              </a:buClr>
              <a:buFont typeface="Arial" panose="020B0604020202020204" pitchFamily="34" charset="0"/>
              <a:buChar char="•"/>
              <a:defRPr/>
            </a:pPr>
            <a:r>
              <a:rPr lang="en-US" sz="1200" kern="0" dirty="0">
                <a:solidFill>
                  <a:srgbClr val="000000"/>
                </a:solidFill>
                <a:latin typeface="Century Gothic"/>
                <a:cs typeface="Arial"/>
                <a:sym typeface="Arial"/>
              </a:rPr>
              <a:t>Experiential shopping</a:t>
            </a:r>
          </a:p>
          <a:p>
            <a:pPr marL="795939" lvl="1" indent="-285750" algn="just" defTabSz="914400">
              <a:buClr>
                <a:srgbClr val="000000"/>
              </a:buClr>
              <a:buFont typeface="Arial" panose="020B0604020202020204" pitchFamily="34" charset="0"/>
              <a:buChar char="•"/>
              <a:defRPr/>
            </a:pPr>
            <a:r>
              <a:rPr lang="en-US" sz="1200" kern="0" dirty="0">
                <a:solidFill>
                  <a:srgbClr val="000000"/>
                </a:solidFill>
                <a:latin typeface="Century Gothic"/>
                <a:cs typeface="Arial"/>
                <a:sym typeface="Arial"/>
              </a:rPr>
              <a:t>Specialty and boutique markets </a:t>
            </a:r>
          </a:p>
          <a:p>
            <a:pPr marL="795939" lvl="1" indent="-285750" algn="just" defTabSz="914400">
              <a:buClr>
                <a:srgbClr val="000000"/>
              </a:buClr>
              <a:buFont typeface="Arial" panose="020B0604020202020204" pitchFamily="34" charset="0"/>
              <a:buChar char="•"/>
              <a:defRPr/>
            </a:pPr>
            <a:r>
              <a:rPr lang="en-US" sz="1200" kern="0" dirty="0">
                <a:solidFill>
                  <a:srgbClr val="000000"/>
                </a:solidFill>
                <a:latin typeface="Century Gothic"/>
                <a:cs typeface="Arial"/>
                <a:sym typeface="Arial"/>
              </a:rPr>
              <a:t>“Old World” or farmer’s markets “on steroids” featuring multiple and/or rotating vendors selling a variety of produce, meats, and prepared foods</a:t>
            </a:r>
          </a:p>
          <a:p>
            <a:pPr marL="795939" lvl="1" indent="-285750" algn="just" defTabSz="914400">
              <a:buClr>
                <a:srgbClr val="000000"/>
              </a:buClr>
              <a:buFont typeface="Arial" panose="020B0604020202020204" pitchFamily="34" charset="0"/>
              <a:buChar char="•"/>
              <a:defRPr/>
            </a:pPr>
            <a:r>
              <a:rPr lang="en-US" sz="1200" kern="0" dirty="0">
                <a:solidFill>
                  <a:srgbClr val="000000"/>
                </a:solidFill>
                <a:latin typeface="Century Gothic"/>
                <a:cs typeface="Arial"/>
                <a:sym typeface="Arial"/>
              </a:rPr>
              <a:t>Themed markets, such as Eataly (a Italian marketplace with grocery, retail, and restaurants with locations in New York City, Chicago, Los Angeles, and Boston) </a:t>
            </a:r>
          </a:p>
          <a:p>
            <a:pPr marL="285750" indent="-285750" algn="just" defTabSz="914400">
              <a:buClr>
                <a:srgbClr val="000000"/>
              </a:buClr>
              <a:buFont typeface="Arial" panose="020B0604020202020204" pitchFamily="34" charset="0"/>
              <a:buChar char="•"/>
              <a:defRPr/>
            </a:pPr>
            <a:r>
              <a:rPr lang="en-US" sz="1200" kern="0" dirty="0">
                <a:solidFill>
                  <a:srgbClr val="000000"/>
                </a:solidFill>
                <a:latin typeface="Century Gothic"/>
                <a:sym typeface="Arial"/>
              </a:rPr>
              <a:t>Technology, in the form of online ordering with either pick up or delivery options and checkout-free shopping apps</a:t>
            </a:r>
          </a:p>
          <a:p>
            <a:pPr marL="285750" indent="-285750" algn="just" defTabSz="914400">
              <a:buClr>
                <a:srgbClr val="000000"/>
              </a:buClr>
              <a:buFont typeface="Arial" panose="020B0604020202020204" pitchFamily="34" charset="0"/>
              <a:buChar char="•"/>
              <a:defRPr/>
            </a:pPr>
            <a:r>
              <a:rPr lang="en-US" sz="1200" kern="0" dirty="0">
                <a:solidFill>
                  <a:srgbClr val="000000"/>
                </a:solidFill>
                <a:latin typeface="Century Gothic"/>
                <a:cs typeface="Arial"/>
                <a:sym typeface="Arial"/>
              </a:rPr>
              <a:t>Options that align with community values, such as local, organic, ethical, sustainable</a:t>
            </a:r>
          </a:p>
          <a:p>
            <a:endParaRPr dirty="0"/>
          </a:p>
        </p:txBody>
      </p:sp>
      <p:sp>
        <p:nvSpPr>
          <p:cNvPr id="373" name="Google Shape;373;g4507917a06_0_75:notes"/>
          <p:cNvSpPr>
            <a:spLocks noGrp="1" noRot="1" noChangeAspect="1"/>
          </p:cNvSpPr>
          <p:nvPr>
            <p:ph type="sldImg" idx="2"/>
          </p:nvPr>
        </p:nvSpPr>
        <p:spPr>
          <a:xfrm>
            <a:off x="1250950" y="1165225"/>
            <a:ext cx="4540250" cy="31496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164277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1"/>
        <p:cNvGrpSpPr/>
        <p:nvPr/>
      </p:nvGrpSpPr>
      <p:grpSpPr>
        <a:xfrm>
          <a:off x="0" y="0"/>
          <a:ext cx="0" cy="0"/>
          <a:chOff x="0" y="0"/>
          <a:chExt cx="0" cy="0"/>
        </a:xfrm>
      </p:grpSpPr>
      <p:sp>
        <p:nvSpPr>
          <p:cNvPr id="372" name="Google Shape;372;g4507917a06_0_75:notes"/>
          <p:cNvSpPr txBox="1">
            <a:spLocks noGrp="1"/>
          </p:cNvSpPr>
          <p:nvPr>
            <p:ph type="body" idx="1"/>
          </p:nvPr>
        </p:nvSpPr>
        <p:spPr>
          <a:xfrm>
            <a:off x="704339" y="4489618"/>
            <a:ext cx="5634851" cy="3673219"/>
          </a:xfrm>
          <a:prstGeom prst="rect">
            <a:avLst/>
          </a:prstGeom>
        </p:spPr>
        <p:txBody>
          <a:bodyPr spcFirstLastPara="1" wrap="square" lIns="93538" tIns="46757" rIns="93538" bIns="46757" anchor="t" anchorCtr="0">
            <a:noAutofit/>
          </a:bodyPr>
          <a:lstStyle/>
          <a:p>
            <a:pPr algn="just" defTabSz="914400">
              <a:buClr>
                <a:srgbClr val="000000"/>
              </a:buClr>
              <a:buSzPct val="100000"/>
            </a:pPr>
            <a:r>
              <a:rPr kumimoji="0" lang="en-US" sz="1400" b="1" i="0" u="none" strike="noStrike" kern="0" cap="none" spc="0" normalizeH="0" baseline="0" noProof="0" dirty="0">
                <a:ln>
                  <a:noFill/>
                </a:ln>
                <a:solidFill>
                  <a:srgbClr val="5E7237"/>
                </a:solidFill>
                <a:effectLst/>
                <a:uLnTx/>
                <a:uFillTx/>
                <a:latin typeface="Century Gothic"/>
                <a:ea typeface="Century Gothic"/>
                <a:cs typeface="Century Gothic"/>
                <a:sym typeface="Century Gothic"/>
              </a:rPr>
              <a:t>NAICS 4521: </a:t>
            </a:r>
            <a:r>
              <a:rPr lang="en-US" sz="1200" kern="0" dirty="0">
                <a:solidFill>
                  <a:srgbClr val="000000"/>
                </a:solidFill>
                <a:latin typeface="Century Gothic"/>
                <a:cs typeface="Arial"/>
              </a:rPr>
              <a:t>This industry comprises establishments known as department stores primarily engaged in retailing a wide range of the following new products with no one merchandise line predominating: apparel, furniture, appliances and home furnishings; and selected additional items, such as paint, hardware, toiletries, cosmetics, photographic equipment, jewelry, toys, and sporting goods. Merchandise lines are normally arranged in separate departments.</a:t>
            </a:r>
            <a:endParaRPr lang="en-US" sz="1200" kern="0" dirty="0">
              <a:solidFill>
                <a:srgbClr val="000000"/>
              </a:solidFill>
              <a:latin typeface="Century Gothic"/>
              <a:cs typeface="Arial"/>
              <a:sym typeface="Century Gothic"/>
            </a:endParaRP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1" i="0" u="none" strike="noStrike" kern="0" cap="none" spc="0" normalizeH="0" baseline="0" noProof="0" dirty="0">
              <a:ln>
                <a:noFill/>
              </a:ln>
              <a:solidFill>
                <a:srgbClr val="5E7237"/>
              </a:solidFill>
              <a:effectLst/>
              <a:uLnTx/>
              <a:uFillTx/>
              <a:latin typeface="Century Gothic"/>
              <a:ea typeface="Century Gothic"/>
              <a:cs typeface="Century Gothic"/>
              <a:sym typeface="Century Gothic"/>
            </a:endParaRP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1" i="0" u="none" strike="noStrike" kern="0" cap="none" spc="0" normalizeH="0" baseline="0" noProof="0" dirty="0">
                <a:ln>
                  <a:noFill/>
                </a:ln>
                <a:solidFill>
                  <a:srgbClr val="5E7237"/>
                </a:solidFill>
                <a:effectLst/>
                <a:uLnTx/>
                <a:uFillTx/>
                <a:latin typeface="Century Gothic"/>
                <a:ea typeface="Century Gothic"/>
                <a:cs typeface="Century Gothic"/>
                <a:sym typeface="Century Gothic"/>
              </a:rPr>
              <a:t>Rationale:</a:t>
            </a:r>
            <a:endParaRPr kumimoji="0" lang="en-US" sz="1400" b="0" i="0" u="none" strike="noStrike" kern="0" cap="none" spc="0" normalizeH="0" baseline="0" noProof="0" dirty="0">
              <a:ln>
                <a:noFill/>
              </a:ln>
              <a:solidFill>
                <a:srgbClr val="000000"/>
              </a:solidFill>
              <a:effectLst/>
              <a:uLnTx/>
              <a:uFillTx/>
              <a:latin typeface="Arial"/>
              <a:cs typeface="Arial"/>
              <a:sym typeface="Arial"/>
            </a:endParaRPr>
          </a:p>
          <a:p>
            <a:pPr marL="285750" marR="0" lvl="0" indent="-285750" algn="just" defTabSz="914400" rtl="0" eaLnBrk="1" fontAlgn="auto" latinLnBrk="0" hangingPunct="1">
              <a:lnSpc>
                <a:spcPct val="100000"/>
              </a:lnSpc>
              <a:spcBef>
                <a:spcPts val="0"/>
              </a:spcBef>
              <a:spcAft>
                <a:spcPts val="0"/>
              </a:spcAft>
              <a:buClr>
                <a:srgbClr val="000000"/>
              </a:buClr>
              <a:buSzPct val="100000"/>
              <a:buFont typeface="Arial" panose="020B0604020202020204" pitchFamily="34" charset="0"/>
              <a:buChar char="•"/>
              <a:tabLst/>
              <a:defRPr/>
            </a:pPr>
            <a:r>
              <a:rPr lang="en-US" sz="1200" kern="0" dirty="0">
                <a:solidFill>
                  <a:srgbClr val="000000"/>
                </a:solidFill>
                <a:latin typeface="Century Gothic"/>
                <a:cs typeface="Arial"/>
                <a:sym typeface="Century Gothic"/>
              </a:rPr>
              <a:t>Significant retail demand</a:t>
            </a:r>
          </a:p>
          <a:p>
            <a:pPr marL="742950" marR="0" lvl="1" indent="-285750" algn="just" defTabSz="914400" rtl="0" eaLnBrk="1" fontAlgn="auto" latinLnBrk="0" hangingPunct="1">
              <a:lnSpc>
                <a:spcPct val="100000"/>
              </a:lnSpc>
              <a:spcBef>
                <a:spcPts val="0"/>
              </a:spcBef>
              <a:spcAft>
                <a:spcPts val="0"/>
              </a:spcAft>
              <a:buClr>
                <a:srgbClr val="000000"/>
              </a:buClr>
              <a:buSzPct val="100000"/>
              <a:buFont typeface="Arial" panose="020B0604020202020204" pitchFamily="34" charset="0"/>
              <a:buChar char="•"/>
              <a:tabLst/>
              <a:defRPr/>
            </a:pPr>
            <a:r>
              <a:rPr lang="en-US" sz="1200" kern="0" dirty="0">
                <a:solidFill>
                  <a:srgbClr val="000000"/>
                </a:solidFill>
                <a:latin typeface="Century Gothic"/>
                <a:cs typeface="Arial"/>
                <a:sym typeface="Arial"/>
              </a:rPr>
              <a:t>$129.3 million in the Primary Market</a:t>
            </a:r>
          </a:p>
          <a:p>
            <a:pPr marL="742950" marR="0" lvl="1" indent="-285750" algn="just" defTabSz="914400" rtl="0" eaLnBrk="1" fontAlgn="auto" latinLnBrk="0" hangingPunct="1">
              <a:lnSpc>
                <a:spcPct val="100000"/>
              </a:lnSpc>
              <a:spcBef>
                <a:spcPts val="0"/>
              </a:spcBef>
              <a:spcAft>
                <a:spcPts val="0"/>
              </a:spcAft>
              <a:buClr>
                <a:srgbClr val="000000"/>
              </a:buClr>
              <a:buSzPct val="100000"/>
              <a:buFont typeface="Arial" panose="020B0604020202020204" pitchFamily="34" charset="0"/>
              <a:buChar char="•"/>
              <a:tabLst/>
              <a:defRPr/>
            </a:pPr>
            <a:r>
              <a:rPr lang="en-US" sz="1200" kern="0" dirty="0">
                <a:solidFill>
                  <a:srgbClr val="000000"/>
                </a:solidFill>
                <a:latin typeface="Century Gothic"/>
                <a:cs typeface="Arial"/>
                <a:sym typeface="Arial"/>
              </a:rPr>
              <a:t>$920.1 million in the Secondary Market	</a:t>
            </a:r>
            <a:r>
              <a:rPr kumimoji="0" lang="en-US" sz="1400" b="0" i="0" u="none" strike="noStrike" kern="0" cap="none" spc="0" normalizeH="0" baseline="0" noProof="0" dirty="0">
                <a:ln>
                  <a:noFill/>
                </a:ln>
                <a:solidFill>
                  <a:srgbClr val="000000"/>
                </a:solidFill>
                <a:effectLst/>
                <a:uLnTx/>
                <a:uFillTx/>
                <a:latin typeface="Arial"/>
                <a:cs typeface="Arial"/>
                <a:sym typeface="Arial"/>
              </a:rPr>
              <a:t>		</a:t>
            </a:r>
          </a:p>
          <a:p>
            <a:pPr marL="285750" lvl="0" indent="-285750" algn="just" defTabSz="914400">
              <a:buClr>
                <a:srgbClr val="000000"/>
              </a:buClr>
              <a:buSzPct val="100000"/>
              <a:buFont typeface="Arial" panose="020B0604020202020204" pitchFamily="34" charset="0"/>
              <a:buChar char="•"/>
            </a:pPr>
            <a:r>
              <a:rPr lang="en-US" sz="1200" kern="0" dirty="0">
                <a:solidFill>
                  <a:srgbClr val="000000"/>
                </a:solidFill>
                <a:latin typeface="Century Gothic"/>
                <a:cs typeface="Arial"/>
                <a:sym typeface="Century Gothic"/>
              </a:rPr>
              <a:t>Significant leakage</a:t>
            </a:r>
          </a:p>
          <a:p>
            <a:pPr marL="742950" lvl="1" indent="-285750" algn="just" defTabSz="914400">
              <a:buClr>
                <a:srgbClr val="000000"/>
              </a:buClr>
              <a:buSzPct val="100000"/>
              <a:buFont typeface="Arial" panose="020B0604020202020204" pitchFamily="34" charset="0"/>
              <a:buChar char="•"/>
              <a:defRPr/>
            </a:pPr>
            <a:r>
              <a:rPr lang="en-US" sz="1200" kern="0" dirty="0">
                <a:solidFill>
                  <a:srgbClr val="000000"/>
                </a:solidFill>
                <a:latin typeface="Century Gothic"/>
                <a:cs typeface="Arial"/>
                <a:sym typeface="Arial"/>
              </a:rPr>
              <a:t>$59.9 million in the Primary Market</a:t>
            </a:r>
          </a:p>
          <a:p>
            <a:pPr marL="742950" lvl="1" indent="-285750" algn="just" defTabSz="914400">
              <a:buClr>
                <a:srgbClr val="000000"/>
              </a:buClr>
              <a:buSzPct val="100000"/>
              <a:buFont typeface="Arial" panose="020B0604020202020204" pitchFamily="34" charset="0"/>
              <a:buChar char="•"/>
              <a:defRPr/>
            </a:pPr>
            <a:r>
              <a:rPr lang="en-US" sz="1200" kern="0" dirty="0">
                <a:solidFill>
                  <a:srgbClr val="000000"/>
                </a:solidFill>
                <a:latin typeface="Century Gothic"/>
                <a:cs typeface="Arial"/>
                <a:sym typeface="Arial"/>
              </a:rPr>
              <a:t>$145.2 million in the Secondary Market </a:t>
            </a:r>
          </a:p>
          <a:p>
            <a:pPr marL="457200" marR="0" lvl="1" indent="0" algn="just" defTabSz="914400" rtl="0" eaLnBrk="1" fontAlgn="auto" latinLnBrk="0" hangingPunct="1">
              <a:lnSpc>
                <a:spcPct val="100000"/>
              </a:lnSpc>
              <a:spcBef>
                <a:spcPts val="0"/>
              </a:spcBef>
              <a:spcAft>
                <a:spcPts val="0"/>
              </a:spcAft>
              <a:buClr>
                <a:srgbClr val="000000"/>
              </a:buClr>
              <a:buSzPct val="100000"/>
              <a:buFont typeface="Arial" panose="020B0604020202020204" pitchFamily="34" charset="0"/>
              <a:buNone/>
              <a:tabLst/>
              <a:defRPr/>
            </a:pPr>
            <a:endParaRPr lang="en-US" sz="1200" b="0" kern="0" dirty="0">
              <a:solidFill>
                <a:srgbClr val="000000"/>
              </a:solidFill>
              <a:latin typeface="Century Gothic"/>
              <a:ea typeface="+mn-ea"/>
              <a:cs typeface="Arial"/>
              <a:sym typeface="Arial"/>
            </a:endParaRPr>
          </a:p>
          <a:p>
            <a:pPr marL="457200" marR="0" lvl="1" indent="0" algn="just" defTabSz="914400" rtl="0" eaLnBrk="1" fontAlgn="auto" latinLnBrk="0" hangingPunct="1">
              <a:lnSpc>
                <a:spcPct val="100000"/>
              </a:lnSpc>
              <a:spcBef>
                <a:spcPts val="0"/>
              </a:spcBef>
              <a:spcAft>
                <a:spcPts val="0"/>
              </a:spcAft>
              <a:buClr>
                <a:srgbClr val="000000"/>
              </a:buClr>
              <a:buSzPct val="100000"/>
              <a:buFont typeface="Arial" panose="020B0604020202020204" pitchFamily="34" charset="0"/>
              <a:buNone/>
              <a:tabLst/>
              <a:defRPr/>
            </a:pPr>
            <a:r>
              <a:rPr lang="en-US" sz="1200" b="1" kern="0" dirty="0">
                <a:solidFill>
                  <a:srgbClr val="5E7237"/>
                </a:solidFill>
                <a:latin typeface="Century Gothic"/>
                <a:ea typeface="Century Gothic"/>
                <a:cs typeface="Century Gothic"/>
                <a:sym typeface="Century Gothic"/>
              </a:rPr>
              <a:t>If Meijer followed typical department store supply, would reduce leakage by $23.1m (leaving $36.8m in leakage)</a:t>
            </a:r>
          </a:p>
          <a:p>
            <a:pPr marL="457200" lvl="1" indent="0" algn="just" defTabSz="914400">
              <a:buClr>
                <a:srgbClr val="000000"/>
              </a:buClr>
              <a:buSzPct val="100000"/>
              <a:buFont typeface="Arial" panose="020B0604020202020204" pitchFamily="34" charset="0"/>
              <a:buNone/>
              <a:defRPr/>
            </a:pPr>
            <a:endParaRPr lang="en-US" sz="1200" kern="0" dirty="0">
              <a:solidFill>
                <a:srgbClr val="000000"/>
              </a:solidFill>
              <a:latin typeface="Century Gothic"/>
              <a:cs typeface="Arial"/>
              <a:sym typeface="Arial"/>
            </a:endParaRPr>
          </a:p>
          <a:p>
            <a:pPr marL="232761" indent="-285750" algn="just" defTabSz="914400">
              <a:buClr>
                <a:srgbClr val="000000"/>
              </a:buClr>
              <a:buSzPct val="100000"/>
              <a:buFont typeface="Arial" panose="020B0604020202020204" pitchFamily="34" charset="0"/>
              <a:buChar char="•"/>
              <a:defRPr/>
            </a:pPr>
            <a:r>
              <a:rPr lang="en-US" sz="1200" kern="0" dirty="0">
                <a:solidFill>
                  <a:srgbClr val="000000"/>
                </a:solidFill>
                <a:latin typeface="Century Gothic"/>
                <a:cs typeface="Arial"/>
                <a:sym typeface="Century Gothic"/>
              </a:rPr>
              <a:t>Evidence of local demand</a:t>
            </a:r>
          </a:p>
          <a:p>
            <a:pPr marL="742950" lvl="1" indent="-285750" algn="just" defTabSz="914400">
              <a:buClr>
                <a:srgbClr val="000000"/>
              </a:buClr>
              <a:buSzPct val="100000"/>
              <a:buFont typeface="Arial" panose="020B0604020202020204" pitchFamily="34" charset="0"/>
              <a:buChar char="•"/>
              <a:defRPr/>
            </a:pPr>
            <a:r>
              <a:rPr lang="en-US" sz="1200" kern="0" dirty="0">
                <a:solidFill>
                  <a:srgbClr val="000000"/>
                </a:solidFill>
                <a:latin typeface="Century Gothic"/>
                <a:cs typeface="Arial"/>
                <a:sym typeface="Century Gothic"/>
              </a:rPr>
              <a:t>90% of survey respondents go out of McCordsville for </a:t>
            </a:r>
            <a:r>
              <a:rPr lang="en-US" sz="1200" kern="0" dirty="0">
                <a:solidFill>
                  <a:srgbClr val="000000"/>
                </a:solidFill>
                <a:latin typeface="Century Gothic"/>
                <a:cs typeface="Arial"/>
                <a:sym typeface="Arial"/>
              </a:rPr>
              <a:t>Clothing and Accessories</a:t>
            </a:r>
          </a:p>
          <a:p>
            <a:pPr marL="742950" lvl="1" indent="-285750" algn="just" defTabSz="914400">
              <a:buClr>
                <a:srgbClr val="000000"/>
              </a:buClr>
              <a:buSzPct val="100000"/>
              <a:buFont typeface="Arial" panose="020B0604020202020204" pitchFamily="34" charset="0"/>
              <a:buChar char="•"/>
              <a:defRPr/>
            </a:pPr>
            <a:r>
              <a:rPr lang="en-US" sz="1200" kern="0" dirty="0">
                <a:solidFill>
                  <a:srgbClr val="000000"/>
                </a:solidFill>
                <a:latin typeface="Century Gothic"/>
                <a:cs typeface="Arial"/>
                <a:sym typeface="Arial"/>
              </a:rPr>
              <a:t>75% of survey respondents go out of McCordsville for Household Goods </a:t>
            </a:r>
          </a:p>
          <a:p>
            <a:pPr marL="742950" lvl="1" indent="-285750" algn="just" defTabSz="914400">
              <a:buClr>
                <a:srgbClr val="000000"/>
              </a:buClr>
              <a:buSzPct val="100000"/>
              <a:buFont typeface="Arial" panose="020B0604020202020204" pitchFamily="34" charset="0"/>
              <a:buChar char="•"/>
              <a:defRPr/>
            </a:pPr>
            <a:r>
              <a:rPr lang="en-US" sz="1200" kern="0" dirty="0">
                <a:solidFill>
                  <a:srgbClr val="000000"/>
                </a:solidFill>
                <a:latin typeface="Century Gothic"/>
                <a:cs typeface="Arial"/>
                <a:sym typeface="Arial"/>
              </a:rPr>
              <a:t>59% of survey respondents go out of McCordsville for Furniture</a:t>
            </a: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1" i="0" u="none" strike="noStrike" kern="0" cap="none" spc="0" normalizeH="0" baseline="0" noProof="0" dirty="0">
              <a:ln>
                <a:noFill/>
              </a:ln>
              <a:solidFill>
                <a:srgbClr val="5E7237"/>
              </a:solidFill>
              <a:effectLst/>
              <a:uLnTx/>
              <a:uFillTx/>
              <a:latin typeface="Century Gothic"/>
              <a:ea typeface="Century Gothic"/>
              <a:cs typeface="Century Gothic"/>
              <a:sym typeface="Century Gothic"/>
            </a:endParaRP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1" i="0" u="none" strike="noStrike" kern="0" cap="none" spc="0" normalizeH="0" baseline="0" noProof="0" dirty="0">
                <a:ln>
                  <a:noFill/>
                </a:ln>
                <a:solidFill>
                  <a:srgbClr val="5E7237"/>
                </a:solidFill>
                <a:effectLst/>
                <a:uLnTx/>
                <a:uFillTx/>
                <a:latin typeface="Century Gothic"/>
                <a:ea typeface="Century Gothic"/>
                <a:cs typeface="Century Gothic"/>
                <a:sym typeface="Century Gothic"/>
              </a:rPr>
              <a:t>Local Consumer Preferences:</a:t>
            </a:r>
          </a:p>
          <a:p>
            <a:pPr marL="287338" lvl="0" indent="-287338" algn="just" defTabSz="914400">
              <a:buClr>
                <a:srgbClr val="000000"/>
              </a:buClr>
              <a:buFont typeface="Arial" panose="020B0604020202020204" pitchFamily="34" charset="0"/>
              <a:buChar char="•"/>
              <a:defRPr/>
            </a:pPr>
            <a:r>
              <a:rPr lang="en-US" sz="1200" kern="0" dirty="0">
                <a:solidFill>
                  <a:srgbClr val="000000"/>
                </a:solidFill>
                <a:latin typeface="Century Gothic"/>
                <a:cs typeface="Arial"/>
                <a:sym typeface="Century Gothic"/>
              </a:rPr>
              <a:t>May prefer higher quality goods and clothing as local consumers spend an average of 28% more on Apparel &amp; Services than a typical US household</a:t>
            </a:r>
          </a:p>
          <a:p>
            <a:pPr marL="287338" lvl="0" indent="-287338" algn="just" defTabSz="914400">
              <a:buClr>
                <a:srgbClr val="000000"/>
              </a:buClr>
              <a:buFont typeface="Arial" panose="020B0604020202020204" pitchFamily="34" charset="0"/>
              <a:buChar char="•"/>
              <a:defRPr/>
            </a:pPr>
            <a:r>
              <a:rPr lang="en-US" sz="1200" kern="0" dirty="0">
                <a:solidFill>
                  <a:srgbClr val="242011"/>
                </a:solidFill>
                <a:latin typeface="Century Gothic"/>
                <a:ea typeface="Century Gothic"/>
                <a:cs typeface="Century Gothic"/>
                <a:sym typeface="Century Gothic"/>
              </a:rPr>
              <a:t>The majority of survey respondents shop at Department Stores such as Target and Kohls</a:t>
            </a:r>
          </a:p>
          <a:p>
            <a:pPr marR="0" lvl="0" algn="just" defTabSz="914400" rtl="0" eaLnBrk="1" fontAlgn="auto" latinLnBrk="0" hangingPunct="1">
              <a:lnSpc>
                <a:spcPct val="100000"/>
              </a:lnSpc>
              <a:spcBef>
                <a:spcPts val="0"/>
              </a:spcBef>
              <a:spcAft>
                <a:spcPts val="0"/>
              </a:spcAft>
              <a:buClr>
                <a:srgbClr val="000000"/>
              </a:buClr>
              <a:buSzPts val="2000"/>
              <a:tabLst/>
              <a:defRPr/>
            </a:pPr>
            <a:endParaRPr lang="en-US" sz="1400" kern="0" dirty="0">
              <a:solidFill>
                <a:srgbClr val="000000"/>
              </a:solidFill>
              <a:latin typeface="Century Gothic"/>
              <a:cs typeface="Arial"/>
              <a:sym typeface="Calibri"/>
            </a:endParaRPr>
          </a:p>
          <a:p>
            <a:pPr algn="just" defTabSz="914400">
              <a:buClr>
                <a:srgbClr val="000000"/>
              </a:buClr>
              <a:buSzPts val="2000"/>
              <a:defRPr/>
            </a:pPr>
            <a:r>
              <a:rPr lang="en-US" sz="1400" b="1" kern="0" dirty="0">
                <a:solidFill>
                  <a:srgbClr val="5E7237"/>
                </a:solidFill>
                <a:latin typeface="Century Gothic"/>
                <a:sym typeface="Arial"/>
              </a:rPr>
              <a:t>Market Trends and Considerations:</a:t>
            </a:r>
          </a:p>
          <a:p>
            <a:pPr marL="287338" indent="-287338" algn="just" defTabSz="914400">
              <a:buClr>
                <a:srgbClr val="000000"/>
              </a:buClr>
              <a:buSzPct val="100000"/>
              <a:buFont typeface="Arial" panose="020B0604020202020204" pitchFamily="34" charset="0"/>
              <a:buChar char="•"/>
              <a:defRPr/>
            </a:pPr>
            <a:r>
              <a:rPr lang="en-US" sz="1200" kern="0" dirty="0">
                <a:solidFill>
                  <a:srgbClr val="000000"/>
                </a:solidFill>
                <a:latin typeface="Century Gothic"/>
                <a:cs typeface="Arial"/>
                <a:sym typeface="Arial"/>
              </a:rPr>
              <a:t>Unique, experiential shopping options, such as pop-up shops, clusters of themed shops, retail-less stores that provide previews of goods or personalized shopping (e.g. Wayfair, Nordstrom)</a:t>
            </a:r>
          </a:p>
          <a:p>
            <a:pPr marL="287338" indent="-287338" algn="just" defTabSz="914400">
              <a:buClr>
                <a:srgbClr val="000000"/>
              </a:buClr>
              <a:buSzPct val="100000"/>
              <a:buFont typeface="Arial" panose="020B0604020202020204" pitchFamily="34" charset="0"/>
              <a:buChar char="•"/>
              <a:defRPr/>
            </a:pPr>
            <a:r>
              <a:rPr lang="en-US" sz="1200" kern="0" dirty="0">
                <a:solidFill>
                  <a:srgbClr val="000000"/>
                </a:solidFill>
                <a:latin typeface="Century Gothic"/>
                <a:sym typeface="Arial"/>
              </a:rPr>
              <a:t>Given the ongoing changes in the market, retail should be carefully phased-in retail and incentives should be conservative</a:t>
            </a:r>
          </a:p>
          <a:p>
            <a:pPr marL="287338" indent="-287338" algn="just" defTabSz="914400">
              <a:buClr>
                <a:srgbClr val="000000"/>
              </a:buClr>
              <a:buSzPct val="100000"/>
              <a:buFont typeface="Arial" panose="020B0604020202020204" pitchFamily="34" charset="0"/>
              <a:buChar char="•"/>
              <a:defRPr/>
            </a:pPr>
            <a:r>
              <a:rPr lang="en-US" sz="1200" kern="0" dirty="0">
                <a:solidFill>
                  <a:srgbClr val="000000"/>
                </a:solidFill>
                <a:latin typeface="Century Gothic"/>
                <a:sym typeface="Arial"/>
              </a:rPr>
              <a:t>Online ordering and pick-ups are becoming increasingly important for brick and mortars in order to compete with online retailers</a:t>
            </a:r>
          </a:p>
          <a:p>
            <a:pPr marL="171450" indent="-171450" defTabSz="914400">
              <a:buClr>
                <a:srgbClr val="000000"/>
              </a:buClr>
              <a:buSzPct val="100000"/>
              <a:buFont typeface="Arial" panose="020B0604020202020204" pitchFamily="34" charset="0"/>
              <a:buChar char="•"/>
              <a:defRPr/>
            </a:pPr>
            <a:endParaRPr lang="en-US" sz="1200" kern="0" dirty="0">
              <a:solidFill>
                <a:srgbClr val="000000"/>
              </a:solidFill>
              <a:latin typeface="Century Gothic"/>
              <a:sym typeface="Arial"/>
            </a:endParaRPr>
          </a:p>
          <a:p>
            <a:endParaRPr dirty="0"/>
          </a:p>
        </p:txBody>
      </p:sp>
      <p:sp>
        <p:nvSpPr>
          <p:cNvPr id="373" name="Google Shape;373;g4507917a06_0_75:notes"/>
          <p:cNvSpPr>
            <a:spLocks noGrp="1" noRot="1" noChangeAspect="1"/>
          </p:cNvSpPr>
          <p:nvPr>
            <p:ph type="sldImg" idx="2"/>
          </p:nvPr>
        </p:nvSpPr>
        <p:spPr>
          <a:xfrm>
            <a:off x="1250950" y="1165225"/>
            <a:ext cx="4540250" cy="31496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87485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90694" y="2272454"/>
            <a:ext cx="8961200" cy="1568027"/>
          </a:xfrm>
        </p:spPr>
        <p:txBody>
          <a:bodyPr/>
          <a:lstStyle/>
          <a:p>
            <a:r>
              <a:rPr lang="en-US"/>
              <a:t>Click to edit Master title style</a:t>
            </a:r>
          </a:p>
        </p:txBody>
      </p:sp>
      <p:sp>
        <p:nvSpPr>
          <p:cNvPr id="3" name="Subtitle 2"/>
          <p:cNvSpPr>
            <a:spLocks noGrp="1"/>
          </p:cNvSpPr>
          <p:nvPr>
            <p:ph type="subTitle" idx="1"/>
          </p:nvPr>
        </p:nvSpPr>
        <p:spPr>
          <a:xfrm>
            <a:off x="1581388" y="4145280"/>
            <a:ext cx="7379812" cy="1869440"/>
          </a:xfrm>
        </p:spPr>
        <p:txBody>
          <a:bodyPr/>
          <a:lstStyle>
            <a:lvl1pPr marL="0" indent="0" algn="ctr">
              <a:buNone/>
              <a:defRPr>
                <a:solidFill>
                  <a:schemeClr val="tx1">
                    <a:tint val="75000"/>
                  </a:schemeClr>
                </a:solidFill>
              </a:defRPr>
            </a:lvl1pPr>
            <a:lvl2pPr marL="510189" indent="0" algn="ctr">
              <a:buNone/>
              <a:defRPr>
                <a:solidFill>
                  <a:schemeClr val="tx1">
                    <a:tint val="75000"/>
                  </a:schemeClr>
                </a:solidFill>
              </a:defRPr>
            </a:lvl2pPr>
            <a:lvl3pPr marL="1020379" indent="0" algn="ctr">
              <a:buNone/>
              <a:defRPr>
                <a:solidFill>
                  <a:schemeClr val="tx1">
                    <a:tint val="75000"/>
                  </a:schemeClr>
                </a:solidFill>
              </a:defRPr>
            </a:lvl3pPr>
            <a:lvl4pPr marL="1530568" indent="0" algn="ctr">
              <a:buNone/>
              <a:defRPr>
                <a:solidFill>
                  <a:schemeClr val="tx1">
                    <a:tint val="75000"/>
                  </a:schemeClr>
                </a:solidFill>
              </a:defRPr>
            </a:lvl4pPr>
            <a:lvl5pPr marL="2040758" indent="0" algn="ctr">
              <a:buNone/>
              <a:defRPr>
                <a:solidFill>
                  <a:schemeClr val="tx1">
                    <a:tint val="75000"/>
                  </a:schemeClr>
                </a:solidFill>
              </a:defRPr>
            </a:lvl5pPr>
            <a:lvl6pPr marL="2550947" indent="0" algn="ctr">
              <a:buNone/>
              <a:defRPr>
                <a:solidFill>
                  <a:schemeClr val="tx1">
                    <a:tint val="75000"/>
                  </a:schemeClr>
                </a:solidFill>
              </a:defRPr>
            </a:lvl6pPr>
            <a:lvl7pPr marL="3061137" indent="0" algn="ctr">
              <a:buNone/>
              <a:defRPr>
                <a:solidFill>
                  <a:schemeClr val="tx1">
                    <a:tint val="75000"/>
                  </a:schemeClr>
                </a:solidFill>
              </a:defRPr>
            </a:lvl7pPr>
            <a:lvl8pPr marL="3571326" indent="0" algn="ctr">
              <a:buNone/>
              <a:defRPr>
                <a:solidFill>
                  <a:schemeClr val="tx1">
                    <a:tint val="75000"/>
                  </a:schemeClr>
                </a:solidFill>
              </a:defRPr>
            </a:lvl8pPr>
            <a:lvl9pPr marL="4081516"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6F3CA43-9EA8-CA4E-88B5-77FF878F0D05}" type="datetimeFigureOut">
              <a:rPr lang="en-US" smtClean="0"/>
              <a:t>1/23/2019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5FF9AA-F95D-FB48-9ACD-EF030B60DCA1}" type="slidenum">
              <a:rPr lang="en-US" smtClean="0"/>
              <a:t>‹#›</a:t>
            </a:fld>
            <a:endParaRPr lang="en-US" dirty="0"/>
          </a:p>
        </p:txBody>
      </p:sp>
    </p:spTree>
    <p:extLst>
      <p:ext uri="{BB962C8B-B14F-4D97-AF65-F5344CB8AC3E}">
        <p14:creationId xmlns:p14="http://schemas.microsoft.com/office/powerpoint/2010/main" val="1664682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F3CA43-9EA8-CA4E-88B5-77FF878F0D05}" type="datetimeFigureOut">
              <a:rPr lang="en-US" smtClean="0"/>
              <a:t>1/23/2019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5FF9AA-F95D-FB48-9ACD-EF030B60DCA1}" type="slidenum">
              <a:rPr lang="en-US" smtClean="0"/>
              <a:t>‹#›</a:t>
            </a:fld>
            <a:endParaRPr lang="en-US" dirty="0"/>
          </a:p>
        </p:txBody>
      </p:sp>
    </p:spTree>
    <p:extLst>
      <p:ext uri="{BB962C8B-B14F-4D97-AF65-F5344CB8AC3E}">
        <p14:creationId xmlns:p14="http://schemas.microsoft.com/office/powerpoint/2010/main" val="4059981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12946" y="313267"/>
            <a:ext cx="2734484" cy="665649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7664" y="313267"/>
            <a:ext cx="8029572" cy="665649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F3CA43-9EA8-CA4E-88B5-77FF878F0D05}" type="datetimeFigureOut">
              <a:rPr lang="en-US" smtClean="0"/>
              <a:t>1/23/2019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5FF9AA-F95D-FB48-9ACD-EF030B60DCA1}" type="slidenum">
              <a:rPr lang="en-US" smtClean="0"/>
              <a:t>‹#›</a:t>
            </a:fld>
            <a:endParaRPr lang="en-US" dirty="0"/>
          </a:p>
        </p:txBody>
      </p:sp>
    </p:spTree>
    <p:extLst>
      <p:ext uri="{BB962C8B-B14F-4D97-AF65-F5344CB8AC3E}">
        <p14:creationId xmlns:p14="http://schemas.microsoft.com/office/powerpoint/2010/main" val="24627562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21"/>
        <p:cNvGrpSpPr/>
        <p:nvPr/>
      </p:nvGrpSpPr>
      <p:grpSpPr>
        <a:xfrm>
          <a:off x="0" y="0"/>
          <a:ext cx="0" cy="0"/>
          <a:chOff x="0" y="0"/>
          <a:chExt cx="0" cy="0"/>
        </a:xfrm>
      </p:grpSpPr>
      <p:sp>
        <p:nvSpPr>
          <p:cNvPr id="22" name="Google Shape;22;p3"/>
          <p:cNvSpPr txBox="1">
            <a:spLocks noGrp="1"/>
          </p:cNvSpPr>
          <p:nvPr>
            <p:ph type="ctrTitle"/>
          </p:nvPr>
        </p:nvSpPr>
        <p:spPr>
          <a:xfrm>
            <a:off x="790694" y="2272454"/>
            <a:ext cx="8961200" cy="1568027"/>
          </a:xfrm>
          <a:prstGeom prst="rect">
            <a:avLst/>
          </a:prstGeom>
          <a:noFill/>
          <a:ln>
            <a:noFill/>
          </a:ln>
        </p:spPr>
        <p:txBody>
          <a:bodyPr spcFirstLastPara="1" wrap="square" lIns="102025" tIns="51000" rIns="102025" bIns="51000" anchor="ctr" anchorCtr="0"/>
          <a:lstStyle>
            <a:lvl1pPr marR="0" lvl="0" algn="ctr" rtl="0">
              <a:spcBef>
                <a:spcPts val="0"/>
              </a:spcBef>
              <a:spcAft>
                <a:spcPts val="0"/>
              </a:spcAft>
              <a:buClr>
                <a:schemeClr val="dk1"/>
              </a:buClr>
              <a:buSzPts val="4900"/>
              <a:buFont typeface="Calibri"/>
              <a:buNone/>
              <a:defRPr sz="49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3" name="Google Shape;23;p3"/>
          <p:cNvSpPr txBox="1">
            <a:spLocks noGrp="1"/>
          </p:cNvSpPr>
          <p:nvPr>
            <p:ph type="subTitle" idx="1"/>
          </p:nvPr>
        </p:nvSpPr>
        <p:spPr>
          <a:xfrm>
            <a:off x="1581388" y="4145280"/>
            <a:ext cx="7379812" cy="1869440"/>
          </a:xfrm>
          <a:prstGeom prst="rect">
            <a:avLst/>
          </a:prstGeom>
          <a:noFill/>
          <a:ln>
            <a:noFill/>
          </a:ln>
        </p:spPr>
        <p:txBody>
          <a:bodyPr spcFirstLastPara="1" wrap="square" lIns="102025" tIns="51000" rIns="102025" bIns="51000" anchor="t" anchorCtr="0"/>
          <a:lstStyle>
            <a:lvl1pPr marR="0" lvl="0" algn="ctr" rtl="0">
              <a:spcBef>
                <a:spcPts val="720"/>
              </a:spcBef>
              <a:spcAft>
                <a:spcPts val="0"/>
              </a:spcAft>
              <a:buClr>
                <a:srgbClr val="888888"/>
              </a:buClr>
              <a:buSzPts val="3600"/>
              <a:buFont typeface="Arial"/>
              <a:buNone/>
              <a:defRPr sz="3600" b="0" i="0" u="none" strike="noStrike" cap="none">
                <a:solidFill>
                  <a:srgbClr val="888888"/>
                </a:solidFill>
                <a:latin typeface="Calibri"/>
                <a:ea typeface="Calibri"/>
                <a:cs typeface="Calibri"/>
                <a:sym typeface="Calibri"/>
              </a:defRPr>
            </a:lvl1pPr>
            <a:lvl2pPr marR="0" lvl="1" algn="ctr" rtl="0">
              <a:spcBef>
                <a:spcPts val="620"/>
              </a:spcBef>
              <a:spcAft>
                <a:spcPts val="0"/>
              </a:spcAft>
              <a:buClr>
                <a:srgbClr val="888888"/>
              </a:buClr>
              <a:buSzPts val="3100"/>
              <a:buFont typeface="Arial"/>
              <a:buNone/>
              <a:defRPr sz="3100" b="0" i="0" u="none" strike="noStrike" cap="none">
                <a:solidFill>
                  <a:srgbClr val="888888"/>
                </a:solidFill>
                <a:latin typeface="Calibri"/>
                <a:ea typeface="Calibri"/>
                <a:cs typeface="Calibri"/>
                <a:sym typeface="Calibri"/>
              </a:defRPr>
            </a:lvl2pPr>
            <a:lvl3pPr marR="0" lvl="2" algn="ctr" rtl="0">
              <a:spcBef>
                <a:spcPts val="540"/>
              </a:spcBef>
              <a:spcAft>
                <a:spcPts val="0"/>
              </a:spcAft>
              <a:buClr>
                <a:srgbClr val="888888"/>
              </a:buClr>
              <a:buSzPts val="2700"/>
              <a:buFont typeface="Arial"/>
              <a:buNone/>
              <a:defRPr sz="2700" b="0" i="0" u="none" strike="noStrike" cap="none">
                <a:solidFill>
                  <a:srgbClr val="888888"/>
                </a:solidFill>
                <a:latin typeface="Calibri"/>
                <a:ea typeface="Calibri"/>
                <a:cs typeface="Calibri"/>
                <a:sym typeface="Calibri"/>
              </a:defRPr>
            </a:lvl3pPr>
            <a:lvl4pPr marR="0" lvl="3" algn="ctr" rtl="0">
              <a:spcBef>
                <a:spcPts val="440"/>
              </a:spcBef>
              <a:spcAft>
                <a:spcPts val="0"/>
              </a:spcAft>
              <a:buClr>
                <a:srgbClr val="888888"/>
              </a:buClr>
              <a:buSzPts val="2200"/>
              <a:buFont typeface="Arial"/>
              <a:buNone/>
              <a:defRPr sz="2200" b="0" i="0" u="none" strike="noStrike" cap="none">
                <a:solidFill>
                  <a:srgbClr val="888888"/>
                </a:solidFill>
                <a:latin typeface="Calibri"/>
                <a:ea typeface="Calibri"/>
                <a:cs typeface="Calibri"/>
                <a:sym typeface="Calibri"/>
              </a:defRPr>
            </a:lvl4pPr>
            <a:lvl5pPr marR="0" lvl="4" algn="ctr" rtl="0">
              <a:spcBef>
                <a:spcPts val="440"/>
              </a:spcBef>
              <a:spcAft>
                <a:spcPts val="0"/>
              </a:spcAft>
              <a:buClr>
                <a:srgbClr val="888888"/>
              </a:buClr>
              <a:buSzPts val="2200"/>
              <a:buFont typeface="Arial"/>
              <a:buNone/>
              <a:defRPr sz="2200" b="0" i="0" u="none" strike="noStrike" cap="none">
                <a:solidFill>
                  <a:srgbClr val="888888"/>
                </a:solidFill>
                <a:latin typeface="Calibri"/>
                <a:ea typeface="Calibri"/>
                <a:cs typeface="Calibri"/>
                <a:sym typeface="Calibri"/>
              </a:defRPr>
            </a:lvl5pPr>
            <a:lvl6pPr marR="0" lvl="5" algn="ctr" rtl="0">
              <a:spcBef>
                <a:spcPts val="440"/>
              </a:spcBef>
              <a:spcAft>
                <a:spcPts val="0"/>
              </a:spcAft>
              <a:buClr>
                <a:srgbClr val="888888"/>
              </a:buClr>
              <a:buSzPts val="2200"/>
              <a:buFont typeface="Arial"/>
              <a:buNone/>
              <a:defRPr sz="2200" b="0" i="0" u="none" strike="noStrike" cap="none">
                <a:solidFill>
                  <a:srgbClr val="888888"/>
                </a:solidFill>
                <a:latin typeface="Calibri"/>
                <a:ea typeface="Calibri"/>
                <a:cs typeface="Calibri"/>
                <a:sym typeface="Calibri"/>
              </a:defRPr>
            </a:lvl6pPr>
            <a:lvl7pPr marR="0" lvl="6" algn="ctr" rtl="0">
              <a:spcBef>
                <a:spcPts val="440"/>
              </a:spcBef>
              <a:spcAft>
                <a:spcPts val="0"/>
              </a:spcAft>
              <a:buClr>
                <a:srgbClr val="888888"/>
              </a:buClr>
              <a:buSzPts val="2200"/>
              <a:buFont typeface="Arial"/>
              <a:buNone/>
              <a:defRPr sz="2200" b="0" i="0" u="none" strike="noStrike" cap="none">
                <a:solidFill>
                  <a:srgbClr val="888888"/>
                </a:solidFill>
                <a:latin typeface="Calibri"/>
                <a:ea typeface="Calibri"/>
                <a:cs typeface="Calibri"/>
                <a:sym typeface="Calibri"/>
              </a:defRPr>
            </a:lvl7pPr>
            <a:lvl8pPr marR="0" lvl="7" algn="ctr" rtl="0">
              <a:spcBef>
                <a:spcPts val="440"/>
              </a:spcBef>
              <a:spcAft>
                <a:spcPts val="0"/>
              </a:spcAft>
              <a:buClr>
                <a:srgbClr val="888888"/>
              </a:buClr>
              <a:buSzPts val="2200"/>
              <a:buFont typeface="Arial"/>
              <a:buNone/>
              <a:defRPr sz="2200" b="0" i="0" u="none" strike="noStrike" cap="none">
                <a:solidFill>
                  <a:srgbClr val="888888"/>
                </a:solidFill>
                <a:latin typeface="Calibri"/>
                <a:ea typeface="Calibri"/>
                <a:cs typeface="Calibri"/>
                <a:sym typeface="Calibri"/>
              </a:defRPr>
            </a:lvl8pPr>
            <a:lvl9pPr marR="0" lvl="8" algn="ctr" rtl="0">
              <a:spcBef>
                <a:spcPts val="440"/>
              </a:spcBef>
              <a:spcAft>
                <a:spcPts val="0"/>
              </a:spcAft>
              <a:buClr>
                <a:srgbClr val="888888"/>
              </a:buClr>
              <a:buSzPts val="2200"/>
              <a:buFont typeface="Arial"/>
              <a:buNone/>
              <a:defRPr sz="2200" b="0" i="0" u="none" strike="noStrike" cap="none">
                <a:solidFill>
                  <a:srgbClr val="888888"/>
                </a:solidFill>
                <a:latin typeface="Calibri"/>
                <a:ea typeface="Calibri"/>
                <a:cs typeface="Calibri"/>
                <a:sym typeface="Calibri"/>
              </a:defRPr>
            </a:lvl9pPr>
          </a:lstStyle>
          <a:p>
            <a:endParaRPr/>
          </a:p>
        </p:txBody>
      </p:sp>
      <p:sp>
        <p:nvSpPr>
          <p:cNvPr id="24" name="Google Shape;24;p3"/>
          <p:cNvSpPr txBox="1">
            <a:spLocks noGrp="1"/>
          </p:cNvSpPr>
          <p:nvPr>
            <p:ph type="dt" idx="10"/>
          </p:nvPr>
        </p:nvSpPr>
        <p:spPr>
          <a:xfrm>
            <a:off x="527130" y="6780107"/>
            <a:ext cx="2459937" cy="389467"/>
          </a:xfrm>
          <a:prstGeom prst="rect">
            <a:avLst/>
          </a:prstGeom>
          <a:noFill/>
          <a:ln>
            <a:noFill/>
          </a:ln>
        </p:spPr>
        <p:txBody>
          <a:bodyPr spcFirstLastPara="1" wrap="square" lIns="102025" tIns="51000" rIns="102025" bIns="51000" anchor="ctr" anchorCtr="0"/>
          <a:lstStyle>
            <a:lvl1pPr marR="0" lvl="0" algn="l" rtl="0">
              <a:spcBef>
                <a:spcPts val="0"/>
              </a:spcBef>
              <a:spcAft>
                <a:spcPts val="0"/>
              </a:spcAft>
              <a:buSzPts val="1400"/>
              <a:buNone/>
              <a:defRPr sz="13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9pPr>
          </a:lstStyle>
          <a:p>
            <a:endParaRPr dirty="0"/>
          </a:p>
        </p:txBody>
      </p:sp>
      <p:sp>
        <p:nvSpPr>
          <p:cNvPr id="25" name="Google Shape;25;p3"/>
          <p:cNvSpPr txBox="1">
            <a:spLocks noGrp="1"/>
          </p:cNvSpPr>
          <p:nvPr>
            <p:ph type="ftr" idx="11"/>
          </p:nvPr>
        </p:nvSpPr>
        <p:spPr>
          <a:xfrm>
            <a:off x="3602051" y="6780107"/>
            <a:ext cx="3338486" cy="389467"/>
          </a:xfrm>
          <a:prstGeom prst="rect">
            <a:avLst/>
          </a:prstGeom>
          <a:noFill/>
          <a:ln>
            <a:noFill/>
          </a:ln>
        </p:spPr>
        <p:txBody>
          <a:bodyPr spcFirstLastPara="1" wrap="square" lIns="102025" tIns="51000" rIns="102025" bIns="51000" anchor="ctr" anchorCtr="0"/>
          <a:lstStyle>
            <a:lvl1pPr marR="0" lvl="0" algn="ctr" rtl="0">
              <a:spcBef>
                <a:spcPts val="0"/>
              </a:spcBef>
              <a:spcAft>
                <a:spcPts val="0"/>
              </a:spcAft>
              <a:buSzPts val="1400"/>
              <a:buNone/>
              <a:defRPr sz="13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9pPr>
          </a:lstStyle>
          <a:p>
            <a:endParaRPr dirty="0"/>
          </a:p>
        </p:txBody>
      </p:sp>
      <p:sp>
        <p:nvSpPr>
          <p:cNvPr id="26" name="Google Shape;26;p3"/>
          <p:cNvSpPr txBox="1">
            <a:spLocks noGrp="1"/>
          </p:cNvSpPr>
          <p:nvPr>
            <p:ph type="sldNum" idx="12"/>
          </p:nvPr>
        </p:nvSpPr>
        <p:spPr>
          <a:xfrm>
            <a:off x="7555522" y="6780107"/>
            <a:ext cx="2459937" cy="389467"/>
          </a:xfrm>
          <a:prstGeom prst="rect">
            <a:avLst/>
          </a:prstGeom>
          <a:noFill/>
          <a:ln>
            <a:noFill/>
          </a:ln>
        </p:spPr>
        <p:txBody>
          <a:bodyPr spcFirstLastPara="1" wrap="square" lIns="102025" tIns="51000" rIns="102025" bIns="51000" anchor="ctr" anchorCtr="0">
            <a:noAutofit/>
          </a:bodyPr>
          <a:lstStyle>
            <a:lvl1pPr marL="0" marR="0" lvl="0" indent="0" algn="r" rtl="0">
              <a:spcBef>
                <a:spcPts val="0"/>
              </a:spcBef>
              <a:buNone/>
              <a:defRPr sz="1300" b="0" i="0" u="none" strike="noStrike" cap="none">
                <a:solidFill>
                  <a:srgbClr val="888888"/>
                </a:solidFill>
                <a:latin typeface="Calibri"/>
                <a:ea typeface="Calibri"/>
                <a:cs typeface="Calibri"/>
                <a:sym typeface="Calibri"/>
              </a:defRPr>
            </a:lvl1pPr>
            <a:lvl2pPr marL="0" marR="0" lvl="1" indent="0" algn="r" rtl="0">
              <a:spcBef>
                <a:spcPts val="0"/>
              </a:spcBef>
              <a:buNone/>
              <a:defRPr sz="1300" b="0" i="0" u="none" strike="noStrike" cap="none">
                <a:solidFill>
                  <a:srgbClr val="888888"/>
                </a:solidFill>
                <a:latin typeface="Calibri"/>
                <a:ea typeface="Calibri"/>
                <a:cs typeface="Calibri"/>
                <a:sym typeface="Calibri"/>
              </a:defRPr>
            </a:lvl2pPr>
            <a:lvl3pPr marL="0" marR="0" lvl="2" indent="0" algn="r" rtl="0">
              <a:spcBef>
                <a:spcPts val="0"/>
              </a:spcBef>
              <a:buNone/>
              <a:defRPr sz="1300" b="0" i="0" u="none" strike="noStrike" cap="none">
                <a:solidFill>
                  <a:srgbClr val="888888"/>
                </a:solidFill>
                <a:latin typeface="Calibri"/>
                <a:ea typeface="Calibri"/>
                <a:cs typeface="Calibri"/>
                <a:sym typeface="Calibri"/>
              </a:defRPr>
            </a:lvl3pPr>
            <a:lvl4pPr marL="0" marR="0" lvl="3" indent="0" algn="r" rtl="0">
              <a:spcBef>
                <a:spcPts val="0"/>
              </a:spcBef>
              <a:buNone/>
              <a:defRPr sz="1300" b="0" i="0" u="none" strike="noStrike" cap="none">
                <a:solidFill>
                  <a:srgbClr val="888888"/>
                </a:solidFill>
                <a:latin typeface="Calibri"/>
                <a:ea typeface="Calibri"/>
                <a:cs typeface="Calibri"/>
                <a:sym typeface="Calibri"/>
              </a:defRPr>
            </a:lvl4pPr>
            <a:lvl5pPr marL="0" marR="0" lvl="4" indent="0" algn="r" rtl="0">
              <a:spcBef>
                <a:spcPts val="0"/>
              </a:spcBef>
              <a:buNone/>
              <a:defRPr sz="1300" b="0" i="0" u="none" strike="noStrike" cap="none">
                <a:solidFill>
                  <a:srgbClr val="888888"/>
                </a:solidFill>
                <a:latin typeface="Calibri"/>
                <a:ea typeface="Calibri"/>
                <a:cs typeface="Calibri"/>
                <a:sym typeface="Calibri"/>
              </a:defRPr>
            </a:lvl5pPr>
            <a:lvl6pPr marL="0" marR="0" lvl="5" indent="0" algn="r" rtl="0">
              <a:spcBef>
                <a:spcPts val="0"/>
              </a:spcBef>
              <a:buNone/>
              <a:defRPr sz="1300" b="0" i="0" u="none" strike="noStrike" cap="none">
                <a:solidFill>
                  <a:srgbClr val="888888"/>
                </a:solidFill>
                <a:latin typeface="Calibri"/>
                <a:ea typeface="Calibri"/>
                <a:cs typeface="Calibri"/>
                <a:sym typeface="Calibri"/>
              </a:defRPr>
            </a:lvl6pPr>
            <a:lvl7pPr marL="0" marR="0" lvl="6" indent="0" algn="r" rtl="0">
              <a:spcBef>
                <a:spcPts val="0"/>
              </a:spcBef>
              <a:buNone/>
              <a:defRPr sz="1300" b="0" i="0" u="none" strike="noStrike" cap="none">
                <a:solidFill>
                  <a:srgbClr val="888888"/>
                </a:solidFill>
                <a:latin typeface="Calibri"/>
                <a:ea typeface="Calibri"/>
                <a:cs typeface="Calibri"/>
                <a:sym typeface="Calibri"/>
              </a:defRPr>
            </a:lvl7pPr>
            <a:lvl8pPr marL="0" marR="0" lvl="7" indent="0" algn="r" rtl="0">
              <a:spcBef>
                <a:spcPts val="0"/>
              </a:spcBef>
              <a:buNone/>
              <a:defRPr sz="1300" b="0" i="0" u="none" strike="noStrike" cap="none">
                <a:solidFill>
                  <a:srgbClr val="888888"/>
                </a:solidFill>
                <a:latin typeface="Calibri"/>
                <a:ea typeface="Calibri"/>
                <a:cs typeface="Calibri"/>
                <a:sym typeface="Calibri"/>
              </a:defRPr>
            </a:lvl8pPr>
            <a:lvl9pPr marL="0" marR="0" lvl="8" indent="0" algn="r" rtl="0">
              <a:spcBef>
                <a:spcPts val="0"/>
              </a:spcBef>
              <a:buNone/>
              <a:defRPr sz="13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extLst>
      <p:ext uri="{BB962C8B-B14F-4D97-AF65-F5344CB8AC3E}">
        <p14:creationId xmlns:p14="http://schemas.microsoft.com/office/powerpoint/2010/main" val="19297962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527130" y="292947"/>
            <a:ext cx="9488329" cy="1219200"/>
          </a:xfrm>
          <a:prstGeom prst="rect">
            <a:avLst/>
          </a:prstGeom>
          <a:noFill/>
          <a:ln>
            <a:noFill/>
          </a:ln>
        </p:spPr>
        <p:txBody>
          <a:bodyPr spcFirstLastPara="1" wrap="square" lIns="102025" tIns="51000" rIns="102025" bIns="51000" anchor="ctr" anchorCtr="0"/>
          <a:lstStyle>
            <a:lvl1pPr marR="0" lvl="0" algn="ctr" rtl="0">
              <a:spcBef>
                <a:spcPts val="0"/>
              </a:spcBef>
              <a:spcAft>
                <a:spcPts val="0"/>
              </a:spcAft>
              <a:buClr>
                <a:schemeClr val="dk1"/>
              </a:buClr>
              <a:buSzPts val="4900"/>
              <a:buFont typeface="Calibri"/>
              <a:buNone/>
              <a:defRPr sz="49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9" name="Google Shape;29;p4"/>
          <p:cNvSpPr txBox="1">
            <a:spLocks noGrp="1"/>
          </p:cNvSpPr>
          <p:nvPr>
            <p:ph type="body" idx="1"/>
          </p:nvPr>
        </p:nvSpPr>
        <p:spPr>
          <a:xfrm>
            <a:off x="527130" y="1706880"/>
            <a:ext cx="9488329" cy="4827694"/>
          </a:xfrm>
          <a:prstGeom prst="rect">
            <a:avLst/>
          </a:prstGeom>
          <a:noFill/>
          <a:ln>
            <a:noFill/>
          </a:ln>
        </p:spPr>
        <p:txBody>
          <a:bodyPr spcFirstLastPara="1" wrap="square" lIns="102025" tIns="51000" rIns="102025" bIns="51000" anchor="t" anchorCtr="0"/>
          <a:lstStyle>
            <a:lvl1pPr marL="457200" marR="0" lvl="0" indent="-457200" algn="l" rtl="0">
              <a:spcBef>
                <a:spcPts val="72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1pPr>
            <a:lvl2pPr marL="914400" marR="0" lvl="1" indent="-425450" algn="l" rtl="0">
              <a:spcBef>
                <a:spcPts val="620"/>
              </a:spcBef>
              <a:spcAft>
                <a:spcPts val="0"/>
              </a:spcAft>
              <a:buClr>
                <a:schemeClr val="dk1"/>
              </a:buClr>
              <a:buSzPts val="3100"/>
              <a:buFont typeface="Arial"/>
              <a:buChar char="–"/>
              <a:defRPr sz="3100" b="0" i="0" u="none" strike="noStrike" cap="none">
                <a:solidFill>
                  <a:schemeClr val="dk1"/>
                </a:solidFill>
                <a:latin typeface="Calibri"/>
                <a:ea typeface="Calibri"/>
                <a:cs typeface="Calibri"/>
                <a:sym typeface="Calibri"/>
              </a:defRPr>
            </a:lvl2pPr>
            <a:lvl3pPr marL="1371600" marR="0" lvl="2" indent="-400050" algn="l" rtl="0">
              <a:spcBef>
                <a:spcPts val="540"/>
              </a:spcBef>
              <a:spcAft>
                <a:spcPts val="0"/>
              </a:spcAft>
              <a:buClr>
                <a:schemeClr val="dk1"/>
              </a:buClr>
              <a:buSzPts val="2700"/>
              <a:buFont typeface="Arial"/>
              <a:buChar char="•"/>
              <a:defRPr sz="2700" b="0" i="0" u="none" strike="noStrike" cap="none">
                <a:solidFill>
                  <a:schemeClr val="dk1"/>
                </a:solidFill>
                <a:latin typeface="Calibri"/>
                <a:ea typeface="Calibri"/>
                <a:cs typeface="Calibri"/>
                <a:sym typeface="Calibri"/>
              </a:defRPr>
            </a:lvl3pPr>
            <a:lvl4pPr marL="1828800" marR="0" lvl="3" indent="-368300" algn="l" rtl="0">
              <a:spcBef>
                <a:spcPts val="44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4pPr>
            <a:lvl5pPr marL="2286000" marR="0" lvl="4" indent="-368300" algn="l" rtl="0">
              <a:spcBef>
                <a:spcPts val="44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5pPr>
            <a:lvl6pPr marL="2743200" marR="0" lvl="5" indent="-368300" algn="l" rtl="0">
              <a:spcBef>
                <a:spcPts val="44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6pPr>
            <a:lvl7pPr marL="3200400" marR="0" lvl="6" indent="-368300" algn="l" rtl="0">
              <a:spcBef>
                <a:spcPts val="44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7pPr>
            <a:lvl8pPr marL="3657600" marR="0" lvl="7" indent="-368300" algn="l" rtl="0">
              <a:spcBef>
                <a:spcPts val="44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8pPr>
            <a:lvl9pPr marL="4114800" marR="0" lvl="8" indent="-368300" algn="l" rtl="0">
              <a:spcBef>
                <a:spcPts val="44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9pPr>
          </a:lstStyle>
          <a:p>
            <a:endParaRPr/>
          </a:p>
        </p:txBody>
      </p:sp>
      <p:sp>
        <p:nvSpPr>
          <p:cNvPr id="30" name="Google Shape;30;p4"/>
          <p:cNvSpPr txBox="1">
            <a:spLocks noGrp="1"/>
          </p:cNvSpPr>
          <p:nvPr>
            <p:ph type="dt" idx="10"/>
          </p:nvPr>
        </p:nvSpPr>
        <p:spPr>
          <a:xfrm>
            <a:off x="527130" y="6780107"/>
            <a:ext cx="2459937" cy="389467"/>
          </a:xfrm>
          <a:prstGeom prst="rect">
            <a:avLst/>
          </a:prstGeom>
          <a:noFill/>
          <a:ln>
            <a:noFill/>
          </a:ln>
        </p:spPr>
        <p:txBody>
          <a:bodyPr spcFirstLastPara="1" wrap="square" lIns="102025" tIns="51000" rIns="102025" bIns="51000" anchor="ctr" anchorCtr="0"/>
          <a:lstStyle>
            <a:lvl1pPr marR="0" lvl="0" algn="l" rtl="0">
              <a:spcBef>
                <a:spcPts val="0"/>
              </a:spcBef>
              <a:spcAft>
                <a:spcPts val="0"/>
              </a:spcAft>
              <a:buSzPts val="1400"/>
              <a:buNone/>
              <a:defRPr sz="1300">
                <a:solidFill>
                  <a:srgbClr val="888888"/>
                </a:solidFill>
                <a:latin typeface="Calibri"/>
                <a:ea typeface="Calibri"/>
                <a:cs typeface="Calibri"/>
                <a:sym typeface="Calibri"/>
              </a:defRPr>
            </a:lvl1pPr>
            <a:lvl2pPr marR="0" lvl="1"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9pPr>
          </a:lstStyle>
          <a:p>
            <a:endParaRPr dirty="0"/>
          </a:p>
        </p:txBody>
      </p:sp>
      <p:sp>
        <p:nvSpPr>
          <p:cNvPr id="31" name="Google Shape;31;p4"/>
          <p:cNvSpPr txBox="1">
            <a:spLocks noGrp="1"/>
          </p:cNvSpPr>
          <p:nvPr>
            <p:ph type="ftr" idx="11"/>
          </p:nvPr>
        </p:nvSpPr>
        <p:spPr>
          <a:xfrm>
            <a:off x="3602051" y="6780107"/>
            <a:ext cx="3338486" cy="389467"/>
          </a:xfrm>
          <a:prstGeom prst="rect">
            <a:avLst/>
          </a:prstGeom>
          <a:noFill/>
          <a:ln>
            <a:noFill/>
          </a:ln>
        </p:spPr>
        <p:txBody>
          <a:bodyPr spcFirstLastPara="1" wrap="square" lIns="102025" tIns="51000" rIns="102025" bIns="51000" anchor="ctr" anchorCtr="0"/>
          <a:lstStyle>
            <a:lvl1pPr marR="0" lvl="0" algn="ctr" rtl="0">
              <a:spcBef>
                <a:spcPts val="0"/>
              </a:spcBef>
              <a:spcAft>
                <a:spcPts val="0"/>
              </a:spcAft>
              <a:buSzPts val="1400"/>
              <a:buNone/>
              <a:defRPr sz="1300">
                <a:solidFill>
                  <a:srgbClr val="888888"/>
                </a:solidFill>
                <a:latin typeface="Calibri"/>
                <a:ea typeface="Calibri"/>
                <a:cs typeface="Calibri"/>
                <a:sym typeface="Calibri"/>
              </a:defRPr>
            </a:lvl1pPr>
            <a:lvl2pPr marR="0" lvl="1"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9pPr>
          </a:lstStyle>
          <a:p>
            <a:endParaRPr dirty="0"/>
          </a:p>
        </p:txBody>
      </p:sp>
      <p:sp>
        <p:nvSpPr>
          <p:cNvPr id="32" name="Google Shape;32;p4"/>
          <p:cNvSpPr txBox="1">
            <a:spLocks noGrp="1"/>
          </p:cNvSpPr>
          <p:nvPr>
            <p:ph type="sldNum" idx="12"/>
          </p:nvPr>
        </p:nvSpPr>
        <p:spPr>
          <a:xfrm>
            <a:off x="7555522" y="6780107"/>
            <a:ext cx="2459937" cy="389467"/>
          </a:xfrm>
          <a:prstGeom prst="rect">
            <a:avLst/>
          </a:prstGeom>
          <a:noFill/>
          <a:ln>
            <a:noFill/>
          </a:ln>
        </p:spPr>
        <p:txBody>
          <a:bodyPr spcFirstLastPara="1" wrap="square" lIns="102025" tIns="51000" rIns="102025" bIns="51000" anchor="ctr" anchorCtr="0">
            <a:noAutofit/>
          </a:bodyPr>
          <a:lstStyle>
            <a:lvl1pPr marL="0" marR="0" lvl="0" indent="0" algn="r" rtl="0">
              <a:spcBef>
                <a:spcPts val="0"/>
              </a:spcBef>
              <a:buNone/>
              <a:defRPr sz="1300">
                <a:solidFill>
                  <a:srgbClr val="888888"/>
                </a:solidFill>
                <a:latin typeface="Calibri"/>
                <a:ea typeface="Calibri"/>
                <a:cs typeface="Calibri"/>
                <a:sym typeface="Calibri"/>
              </a:defRPr>
            </a:lvl1pPr>
            <a:lvl2pPr marL="0" marR="0" lvl="1" indent="0" algn="r" rtl="0">
              <a:spcBef>
                <a:spcPts val="0"/>
              </a:spcBef>
              <a:buNone/>
              <a:defRPr sz="1300">
                <a:solidFill>
                  <a:srgbClr val="888888"/>
                </a:solidFill>
                <a:latin typeface="Calibri"/>
                <a:ea typeface="Calibri"/>
                <a:cs typeface="Calibri"/>
                <a:sym typeface="Calibri"/>
              </a:defRPr>
            </a:lvl2pPr>
            <a:lvl3pPr marL="0" marR="0" lvl="2" indent="0" algn="r" rtl="0">
              <a:spcBef>
                <a:spcPts val="0"/>
              </a:spcBef>
              <a:buNone/>
              <a:defRPr sz="1300">
                <a:solidFill>
                  <a:srgbClr val="888888"/>
                </a:solidFill>
                <a:latin typeface="Calibri"/>
                <a:ea typeface="Calibri"/>
                <a:cs typeface="Calibri"/>
                <a:sym typeface="Calibri"/>
              </a:defRPr>
            </a:lvl3pPr>
            <a:lvl4pPr marL="0" marR="0" lvl="3" indent="0" algn="r" rtl="0">
              <a:spcBef>
                <a:spcPts val="0"/>
              </a:spcBef>
              <a:buNone/>
              <a:defRPr sz="1300">
                <a:solidFill>
                  <a:srgbClr val="888888"/>
                </a:solidFill>
                <a:latin typeface="Calibri"/>
                <a:ea typeface="Calibri"/>
                <a:cs typeface="Calibri"/>
                <a:sym typeface="Calibri"/>
              </a:defRPr>
            </a:lvl4pPr>
            <a:lvl5pPr marL="0" marR="0" lvl="4" indent="0" algn="r" rtl="0">
              <a:spcBef>
                <a:spcPts val="0"/>
              </a:spcBef>
              <a:buNone/>
              <a:defRPr sz="1300">
                <a:solidFill>
                  <a:srgbClr val="888888"/>
                </a:solidFill>
                <a:latin typeface="Calibri"/>
                <a:ea typeface="Calibri"/>
                <a:cs typeface="Calibri"/>
                <a:sym typeface="Calibri"/>
              </a:defRPr>
            </a:lvl5pPr>
            <a:lvl6pPr marL="0" marR="0" lvl="5" indent="0" algn="r" rtl="0">
              <a:spcBef>
                <a:spcPts val="0"/>
              </a:spcBef>
              <a:buNone/>
              <a:defRPr sz="1300">
                <a:solidFill>
                  <a:srgbClr val="888888"/>
                </a:solidFill>
                <a:latin typeface="Calibri"/>
                <a:ea typeface="Calibri"/>
                <a:cs typeface="Calibri"/>
                <a:sym typeface="Calibri"/>
              </a:defRPr>
            </a:lvl6pPr>
            <a:lvl7pPr marL="0" marR="0" lvl="6" indent="0" algn="r" rtl="0">
              <a:spcBef>
                <a:spcPts val="0"/>
              </a:spcBef>
              <a:buNone/>
              <a:defRPr sz="1300">
                <a:solidFill>
                  <a:srgbClr val="888888"/>
                </a:solidFill>
                <a:latin typeface="Calibri"/>
                <a:ea typeface="Calibri"/>
                <a:cs typeface="Calibri"/>
                <a:sym typeface="Calibri"/>
              </a:defRPr>
            </a:lvl7pPr>
            <a:lvl8pPr marL="0" marR="0" lvl="7" indent="0" algn="r" rtl="0">
              <a:spcBef>
                <a:spcPts val="0"/>
              </a:spcBef>
              <a:buNone/>
              <a:defRPr sz="1300">
                <a:solidFill>
                  <a:srgbClr val="888888"/>
                </a:solidFill>
                <a:latin typeface="Calibri"/>
                <a:ea typeface="Calibri"/>
                <a:cs typeface="Calibri"/>
                <a:sym typeface="Calibri"/>
              </a:defRPr>
            </a:lvl8pPr>
            <a:lvl9pPr marL="0" marR="0" lvl="8" indent="0" algn="r" rtl="0">
              <a:spcBef>
                <a:spcPts val="0"/>
              </a:spcBef>
              <a:buNone/>
              <a:defRPr sz="13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extLst>
      <p:ext uri="{BB962C8B-B14F-4D97-AF65-F5344CB8AC3E}">
        <p14:creationId xmlns:p14="http://schemas.microsoft.com/office/powerpoint/2010/main" val="40182224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527130" y="292947"/>
            <a:ext cx="9488329" cy="1219200"/>
          </a:xfrm>
          <a:prstGeom prst="rect">
            <a:avLst/>
          </a:prstGeom>
          <a:noFill/>
          <a:ln>
            <a:noFill/>
          </a:ln>
        </p:spPr>
        <p:txBody>
          <a:bodyPr spcFirstLastPara="1" wrap="square" lIns="102025" tIns="51000" rIns="102025" bIns="51000" anchor="ctr" anchorCtr="0"/>
          <a:lstStyle>
            <a:lvl1pPr marR="0" lvl="0" algn="ctr" rtl="0">
              <a:spcBef>
                <a:spcPts val="0"/>
              </a:spcBef>
              <a:spcAft>
                <a:spcPts val="0"/>
              </a:spcAft>
              <a:buClr>
                <a:schemeClr val="dk1"/>
              </a:buClr>
              <a:buSzPts val="4900"/>
              <a:buFont typeface="Calibri"/>
              <a:buNone/>
              <a:defRPr sz="49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5" name="Google Shape;35;p5"/>
          <p:cNvSpPr txBox="1">
            <a:spLocks noGrp="1"/>
          </p:cNvSpPr>
          <p:nvPr>
            <p:ph type="body" idx="1"/>
          </p:nvPr>
        </p:nvSpPr>
        <p:spPr>
          <a:xfrm>
            <a:off x="607663" y="1820334"/>
            <a:ext cx="5381113" cy="5149426"/>
          </a:xfrm>
          <a:prstGeom prst="rect">
            <a:avLst/>
          </a:prstGeom>
          <a:noFill/>
          <a:ln>
            <a:noFill/>
          </a:ln>
        </p:spPr>
        <p:txBody>
          <a:bodyPr spcFirstLastPara="1" wrap="square" lIns="102025" tIns="51000" rIns="102025" bIns="51000" anchor="t" anchorCtr="0"/>
          <a:lstStyle>
            <a:lvl1pPr marL="457200" marR="0" lvl="0" indent="-425450" algn="l" rtl="0">
              <a:spcBef>
                <a:spcPts val="620"/>
              </a:spcBef>
              <a:spcAft>
                <a:spcPts val="0"/>
              </a:spcAft>
              <a:buClr>
                <a:schemeClr val="dk1"/>
              </a:buClr>
              <a:buSzPts val="3100"/>
              <a:buFont typeface="Arial"/>
              <a:buChar char="•"/>
              <a:defRPr sz="3100" b="0" i="0" u="none" strike="noStrike" cap="none">
                <a:solidFill>
                  <a:schemeClr val="dk1"/>
                </a:solidFill>
                <a:latin typeface="Calibri"/>
                <a:ea typeface="Calibri"/>
                <a:cs typeface="Calibri"/>
                <a:sym typeface="Calibri"/>
              </a:defRPr>
            </a:lvl1pPr>
            <a:lvl2pPr marL="914400" marR="0" lvl="1" indent="-400050" algn="l" rtl="0">
              <a:spcBef>
                <a:spcPts val="540"/>
              </a:spcBef>
              <a:spcAft>
                <a:spcPts val="0"/>
              </a:spcAft>
              <a:buClr>
                <a:schemeClr val="dk1"/>
              </a:buClr>
              <a:buSzPts val="2700"/>
              <a:buFont typeface="Arial"/>
              <a:buChar char="–"/>
              <a:defRPr sz="2700" b="0" i="0" u="none" strike="noStrike" cap="none">
                <a:solidFill>
                  <a:schemeClr val="dk1"/>
                </a:solidFill>
                <a:latin typeface="Calibri"/>
                <a:ea typeface="Calibri"/>
                <a:cs typeface="Calibri"/>
                <a:sym typeface="Calibri"/>
              </a:defRPr>
            </a:lvl2pPr>
            <a:lvl3pPr marL="1371600" marR="0" lvl="2" indent="-368300" algn="l" rtl="0">
              <a:spcBef>
                <a:spcPts val="44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36" name="Google Shape;36;p5"/>
          <p:cNvSpPr txBox="1">
            <a:spLocks noGrp="1"/>
          </p:cNvSpPr>
          <p:nvPr>
            <p:ph type="body" idx="2"/>
          </p:nvPr>
        </p:nvSpPr>
        <p:spPr>
          <a:xfrm>
            <a:off x="6164485" y="1820334"/>
            <a:ext cx="5382944" cy="5149426"/>
          </a:xfrm>
          <a:prstGeom prst="rect">
            <a:avLst/>
          </a:prstGeom>
          <a:noFill/>
          <a:ln>
            <a:noFill/>
          </a:ln>
        </p:spPr>
        <p:txBody>
          <a:bodyPr spcFirstLastPara="1" wrap="square" lIns="102025" tIns="51000" rIns="102025" bIns="51000" anchor="t" anchorCtr="0"/>
          <a:lstStyle>
            <a:lvl1pPr marL="457200" marR="0" lvl="0" indent="-425450" algn="l" rtl="0">
              <a:spcBef>
                <a:spcPts val="620"/>
              </a:spcBef>
              <a:spcAft>
                <a:spcPts val="0"/>
              </a:spcAft>
              <a:buClr>
                <a:schemeClr val="dk1"/>
              </a:buClr>
              <a:buSzPts val="3100"/>
              <a:buFont typeface="Arial"/>
              <a:buChar char="•"/>
              <a:defRPr sz="3100" b="0" i="0" u="none" strike="noStrike" cap="none">
                <a:solidFill>
                  <a:schemeClr val="dk1"/>
                </a:solidFill>
                <a:latin typeface="Calibri"/>
                <a:ea typeface="Calibri"/>
                <a:cs typeface="Calibri"/>
                <a:sym typeface="Calibri"/>
              </a:defRPr>
            </a:lvl1pPr>
            <a:lvl2pPr marL="914400" marR="0" lvl="1" indent="-400050" algn="l" rtl="0">
              <a:spcBef>
                <a:spcPts val="540"/>
              </a:spcBef>
              <a:spcAft>
                <a:spcPts val="0"/>
              </a:spcAft>
              <a:buClr>
                <a:schemeClr val="dk1"/>
              </a:buClr>
              <a:buSzPts val="2700"/>
              <a:buFont typeface="Arial"/>
              <a:buChar char="–"/>
              <a:defRPr sz="2700" b="0" i="0" u="none" strike="noStrike" cap="none">
                <a:solidFill>
                  <a:schemeClr val="dk1"/>
                </a:solidFill>
                <a:latin typeface="Calibri"/>
                <a:ea typeface="Calibri"/>
                <a:cs typeface="Calibri"/>
                <a:sym typeface="Calibri"/>
              </a:defRPr>
            </a:lvl2pPr>
            <a:lvl3pPr marL="1371600" marR="0" lvl="2" indent="-368300" algn="l" rtl="0">
              <a:spcBef>
                <a:spcPts val="44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37" name="Google Shape;37;p5"/>
          <p:cNvSpPr txBox="1">
            <a:spLocks noGrp="1"/>
          </p:cNvSpPr>
          <p:nvPr>
            <p:ph type="dt" idx="10"/>
          </p:nvPr>
        </p:nvSpPr>
        <p:spPr>
          <a:xfrm>
            <a:off x="527130" y="6780107"/>
            <a:ext cx="2459937" cy="389467"/>
          </a:xfrm>
          <a:prstGeom prst="rect">
            <a:avLst/>
          </a:prstGeom>
          <a:noFill/>
          <a:ln>
            <a:noFill/>
          </a:ln>
        </p:spPr>
        <p:txBody>
          <a:bodyPr spcFirstLastPara="1" wrap="square" lIns="102025" tIns="51000" rIns="102025" bIns="51000" anchor="ctr" anchorCtr="0"/>
          <a:lstStyle>
            <a:lvl1pPr marR="0" lvl="0" algn="l" rtl="0">
              <a:spcBef>
                <a:spcPts val="0"/>
              </a:spcBef>
              <a:spcAft>
                <a:spcPts val="0"/>
              </a:spcAft>
              <a:buSzPts val="1400"/>
              <a:buNone/>
              <a:defRPr sz="1300">
                <a:solidFill>
                  <a:srgbClr val="888888"/>
                </a:solidFill>
                <a:latin typeface="Calibri"/>
                <a:ea typeface="Calibri"/>
                <a:cs typeface="Calibri"/>
                <a:sym typeface="Calibri"/>
              </a:defRPr>
            </a:lvl1pPr>
            <a:lvl2pPr marR="0" lvl="1"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9pPr>
          </a:lstStyle>
          <a:p>
            <a:endParaRPr dirty="0"/>
          </a:p>
        </p:txBody>
      </p:sp>
      <p:sp>
        <p:nvSpPr>
          <p:cNvPr id="38" name="Google Shape;38;p5"/>
          <p:cNvSpPr txBox="1">
            <a:spLocks noGrp="1"/>
          </p:cNvSpPr>
          <p:nvPr>
            <p:ph type="ftr" idx="11"/>
          </p:nvPr>
        </p:nvSpPr>
        <p:spPr>
          <a:xfrm>
            <a:off x="3602051" y="6780107"/>
            <a:ext cx="3338486" cy="389467"/>
          </a:xfrm>
          <a:prstGeom prst="rect">
            <a:avLst/>
          </a:prstGeom>
          <a:noFill/>
          <a:ln>
            <a:noFill/>
          </a:ln>
        </p:spPr>
        <p:txBody>
          <a:bodyPr spcFirstLastPara="1" wrap="square" lIns="102025" tIns="51000" rIns="102025" bIns="51000" anchor="ctr" anchorCtr="0"/>
          <a:lstStyle>
            <a:lvl1pPr marR="0" lvl="0" algn="ctr" rtl="0">
              <a:spcBef>
                <a:spcPts val="0"/>
              </a:spcBef>
              <a:spcAft>
                <a:spcPts val="0"/>
              </a:spcAft>
              <a:buSzPts val="1400"/>
              <a:buNone/>
              <a:defRPr sz="1300">
                <a:solidFill>
                  <a:srgbClr val="888888"/>
                </a:solidFill>
                <a:latin typeface="Calibri"/>
                <a:ea typeface="Calibri"/>
                <a:cs typeface="Calibri"/>
                <a:sym typeface="Calibri"/>
              </a:defRPr>
            </a:lvl1pPr>
            <a:lvl2pPr marR="0" lvl="1"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9pPr>
          </a:lstStyle>
          <a:p>
            <a:endParaRPr dirty="0"/>
          </a:p>
        </p:txBody>
      </p:sp>
      <p:sp>
        <p:nvSpPr>
          <p:cNvPr id="39" name="Google Shape;39;p5"/>
          <p:cNvSpPr txBox="1">
            <a:spLocks noGrp="1"/>
          </p:cNvSpPr>
          <p:nvPr>
            <p:ph type="sldNum" idx="12"/>
          </p:nvPr>
        </p:nvSpPr>
        <p:spPr>
          <a:xfrm>
            <a:off x="7555522" y="6780107"/>
            <a:ext cx="2459937" cy="389467"/>
          </a:xfrm>
          <a:prstGeom prst="rect">
            <a:avLst/>
          </a:prstGeom>
          <a:noFill/>
          <a:ln>
            <a:noFill/>
          </a:ln>
        </p:spPr>
        <p:txBody>
          <a:bodyPr spcFirstLastPara="1" wrap="square" lIns="102025" tIns="51000" rIns="102025" bIns="51000" anchor="ctr" anchorCtr="0">
            <a:noAutofit/>
          </a:bodyPr>
          <a:lstStyle>
            <a:lvl1pPr marL="0" marR="0" lvl="0" indent="0" algn="r" rtl="0">
              <a:spcBef>
                <a:spcPts val="0"/>
              </a:spcBef>
              <a:buNone/>
              <a:defRPr sz="1300">
                <a:solidFill>
                  <a:srgbClr val="888888"/>
                </a:solidFill>
                <a:latin typeface="Calibri"/>
                <a:ea typeface="Calibri"/>
                <a:cs typeface="Calibri"/>
                <a:sym typeface="Calibri"/>
              </a:defRPr>
            </a:lvl1pPr>
            <a:lvl2pPr marL="0" marR="0" lvl="1" indent="0" algn="r" rtl="0">
              <a:spcBef>
                <a:spcPts val="0"/>
              </a:spcBef>
              <a:buNone/>
              <a:defRPr sz="1300">
                <a:solidFill>
                  <a:srgbClr val="888888"/>
                </a:solidFill>
                <a:latin typeface="Calibri"/>
                <a:ea typeface="Calibri"/>
                <a:cs typeface="Calibri"/>
                <a:sym typeface="Calibri"/>
              </a:defRPr>
            </a:lvl2pPr>
            <a:lvl3pPr marL="0" marR="0" lvl="2" indent="0" algn="r" rtl="0">
              <a:spcBef>
                <a:spcPts val="0"/>
              </a:spcBef>
              <a:buNone/>
              <a:defRPr sz="1300">
                <a:solidFill>
                  <a:srgbClr val="888888"/>
                </a:solidFill>
                <a:latin typeface="Calibri"/>
                <a:ea typeface="Calibri"/>
                <a:cs typeface="Calibri"/>
                <a:sym typeface="Calibri"/>
              </a:defRPr>
            </a:lvl3pPr>
            <a:lvl4pPr marL="0" marR="0" lvl="3" indent="0" algn="r" rtl="0">
              <a:spcBef>
                <a:spcPts val="0"/>
              </a:spcBef>
              <a:buNone/>
              <a:defRPr sz="1300">
                <a:solidFill>
                  <a:srgbClr val="888888"/>
                </a:solidFill>
                <a:latin typeface="Calibri"/>
                <a:ea typeface="Calibri"/>
                <a:cs typeface="Calibri"/>
                <a:sym typeface="Calibri"/>
              </a:defRPr>
            </a:lvl4pPr>
            <a:lvl5pPr marL="0" marR="0" lvl="4" indent="0" algn="r" rtl="0">
              <a:spcBef>
                <a:spcPts val="0"/>
              </a:spcBef>
              <a:buNone/>
              <a:defRPr sz="1300">
                <a:solidFill>
                  <a:srgbClr val="888888"/>
                </a:solidFill>
                <a:latin typeface="Calibri"/>
                <a:ea typeface="Calibri"/>
                <a:cs typeface="Calibri"/>
                <a:sym typeface="Calibri"/>
              </a:defRPr>
            </a:lvl5pPr>
            <a:lvl6pPr marL="0" marR="0" lvl="5" indent="0" algn="r" rtl="0">
              <a:spcBef>
                <a:spcPts val="0"/>
              </a:spcBef>
              <a:buNone/>
              <a:defRPr sz="1300">
                <a:solidFill>
                  <a:srgbClr val="888888"/>
                </a:solidFill>
                <a:latin typeface="Calibri"/>
                <a:ea typeface="Calibri"/>
                <a:cs typeface="Calibri"/>
                <a:sym typeface="Calibri"/>
              </a:defRPr>
            </a:lvl6pPr>
            <a:lvl7pPr marL="0" marR="0" lvl="6" indent="0" algn="r" rtl="0">
              <a:spcBef>
                <a:spcPts val="0"/>
              </a:spcBef>
              <a:buNone/>
              <a:defRPr sz="1300">
                <a:solidFill>
                  <a:srgbClr val="888888"/>
                </a:solidFill>
                <a:latin typeface="Calibri"/>
                <a:ea typeface="Calibri"/>
                <a:cs typeface="Calibri"/>
                <a:sym typeface="Calibri"/>
              </a:defRPr>
            </a:lvl7pPr>
            <a:lvl8pPr marL="0" marR="0" lvl="7" indent="0" algn="r" rtl="0">
              <a:spcBef>
                <a:spcPts val="0"/>
              </a:spcBef>
              <a:buNone/>
              <a:defRPr sz="1300">
                <a:solidFill>
                  <a:srgbClr val="888888"/>
                </a:solidFill>
                <a:latin typeface="Calibri"/>
                <a:ea typeface="Calibri"/>
                <a:cs typeface="Calibri"/>
                <a:sym typeface="Calibri"/>
              </a:defRPr>
            </a:lvl8pPr>
            <a:lvl9pPr marL="0" marR="0" lvl="8" indent="0" algn="r" rtl="0">
              <a:spcBef>
                <a:spcPts val="0"/>
              </a:spcBef>
              <a:buNone/>
              <a:defRPr sz="13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extLst>
      <p:ext uri="{BB962C8B-B14F-4D97-AF65-F5344CB8AC3E}">
        <p14:creationId xmlns:p14="http://schemas.microsoft.com/office/powerpoint/2010/main" val="6767032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527130" y="292947"/>
            <a:ext cx="9488329" cy="1219200"/>
          </a:xfrm>
          <a:prstGeom prst="rect">
            <a:avLst/>
          </a:prstGeom>
          <a:noFill/>
          <a:ln>
            <a:noFill/>
          </a:ln>
        </p:spPr>
        <p:txBody>
          <a:bodyPr spcFirstLastPara="1" wrap="square" lIns="102025" tIns="51000" rIns="102025" bIns="51000" anchor="ctr" anchorCtr="0"/>
          <a:lstStyle>
            <a:lvl1pPr marR="0" lvl="0" algn="ctr" rtl="0">
              <a:spcBef>
                <a:spcPts val="0"/>
              </a:spcBef>
              <a:spcAft>
                <a:spcPts val="0"/>
              </a:spcAft>
              <a:buClr>
                <a:schemeClr val="dk1"/>
              </a:buClr>
              <a:buSzPts val="4900"/>
              <a:buFont typeface="Calibri"/>
              <a:buNone/>
              <a:defRPr sz="49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42" name="Google Shape;42;p6"/>
          <p:cNvSpPr txBox="1">
            <a:spLocks noGrp="1"/>
          </p:cNvSpPr>
          <p:nvPr>
            <p:ph type="body" idx="1"/>
          </p:nvPr>
        </p:nvSpPr>
        <p:spPr>
          <a:xfrm>
            <a:off x="527129" y="1637454"/>
            <a:ext cx="4658141" cy="682413"/>
          </a:xfrm>
          <a:prstGeom prst="rect">
            <a:avLst/>
          </a:prstGeom>
          <a:noFill/>
          <a:ln>
            <a:noFill/>
          </a:ln>
        </p:spPr>
        <p:txBody>
          <a:bodyPr spcFirstLastPara="1" wrap="square" lIns="102025" tIns="51000" rIns="102025" bIns="51000" anchor="b" anchorCtr="0"/>
          <a:lstStyle>
            <a:lvl1pPr marL="457200" marR="0" lvl="0" indent="-228600" algn="l" rtl="0">
              <a:spcBef>
                <a:spcPts val="540"/>
              </a:spcBef>
              <a:spcAft>
                <a:spcPts val="0"/>
              </a:spcAft>
              <a:buClr>
                <a:schemeClr val="dk1"/>
              </a:buClr>
              <a:buSzPts val="2700"/>
              <a:buFont typeface="Arial"/>
              <a:buNone/>
              <a:defRPr sz="2700" b="1" i="0" u="none" strike="noStrike" cap="none">
                <a:solidFill>
                  <a:schemeClr val="dk1"/>
                </a:solidFill>
                <a:latin typeface="Calibri"/>
                <a:ea typeface="Calibri"/>
                <a:cs typeface="Calibri"/>
                <a:sym typeface="Calibri"/>
              </a:defRPr>
            </a:lvl1pPr>
            <a:lvl2pPr marL="914400" marR="0" lvl="1" indent="-228600" algn="l" rtl="0">
              <a:spcBef>
                <a:spcPts val="440"/>
              </a:spcBef>
              <a:spcAft>
                <a:spcPts val="0"/>
              </a:spcAft>
              <a:buClr>
                <a:schemeClr val="dk1"/>
              </a:buClr>
              <a:buSzPts val="2200"/>
              <a:buFont typeface="Arial"/>
              <a:buNone/>
              <a:defRPr sz="2200" b="1" i="0" u="none" strike="noStrike" cap="none">
                <a:solidFill>
                  <a:schemeClr val="dk1"/>
                </a:solidFill>
                <a:latin typeface="Calibri"/>
                <a:ea typeface="Calibri"/>
                <a:cs typeface="Calibri"/>
                <a:sym typeface="Calibri"/>
              </a:defRPr>
            </a:lvl2pPr>
            <a:lvl3pPr marL="1371600" marR="0" lvl="2" indent="-228600" algn="l" rtl="0">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3pPr>
            <a:lvl4pPr marL="1828800" marR="0" lvl="3" indent="-228600" algn="l" rtl="0">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4pPr>
            <a:lvl5pPr marL="2286000" marR="0" lvl="4" indent="-228600" algn="l" rtl="0">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5pPr>
            <a:lvl6pPr marL="2743200" marR="0" lvl="5" indent="-228600" algn="l" rtl="0">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6pPr>
            <a:lvl7pPr marL="3200400" marR="0" lvl="6" indent="-228600" algn="l" rtl="0">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7pPr>
            <a:lvl8pPr marL="3657600" marR="0" lvl="7" indent="-228600" algn="l" rtl="0">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8pPr>
            <a:lvl9pPr marL="4114800" marR="0" lvl="8" indent="-228600" algn="l" rtl="0">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9pPr>
          </a:lstStyle>
          <a:p>
            <a:endParaRPr/>
          </a:p>
        </p:txBody>
      </p:sp>
      <p:sp>
        <p:nvSpPr>
          <p:cNvPr id="43" name="Google Shape;43;p6"/>
          <p:cNvSpPr txBox="1">
            <a:spLocks noGrp="1"/>
          </p:cNvSpPr>
          <p:nvPr>
            <p:ph type="body" idx="2"/>
          </p:nvPr>
        </p:nvSpPr>
        <p:spPr>
          <a:xfrm>
            <a:off x="527129" y="2319867"/>
            <a:ext cx="4658141" cy="4214707"/>
          </a:xfrm>
          <a:prstGeom prst="rect">
            <a:avLst/>
          </a:prstGeom>
          <a:noFill/>
          <a:ln>
            <a:noFill/>
          </a:ln>
        </p:spPr>
        <p:txBody>
          <a:bodyPr spcFirstLastPara="1" wrap="square" lIns="102025" tIns="51000" rIns="102025" bIns="51000" anchor="t" anchorCtr="0"/>
          <a:lstStyle>
            <a:lvl1pPr marL="457200" marR="0" lvl="0" indent="-400050" algn="l" rtl="0">
              <a:spcBef>
                <a:spcPts val="540"/>
              </a:spcBef>
              <a:spcAft>
                <a:spcPts val="0"/>
              </a:spcAft>
              <a:buClr>
                <a:schemeClr val="dk1"/>
              </a:buClr>
              <a:buSzPts val="2700"/>
              <a:buFont typeface="Arial"/>
              <a:buChar char="•"/>
              <a:defRPr sz="2700" b="0" i="0" u="none" strike="noStrike" cap="none">
                <a:solidFill>
                  <a:schemeClr val="dk1"/>
                </a:solidFill>
                <a:latin typeface="Calibri"/>
                <a:ea typeface="Calibri"/>
                <a:cs typeface="Calibri"/>
                <a:sym typeface="Calibri"/>
              </a:defRPr>
            </a:lvl1pPr>
            <a:lvl2pPr marL="914400" marR="0" lvl="1" indent="-368300" algn="l" rtl="0">
              <a:spcBef>
                <a:spcPts val="44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4" name="Google Shape;44;p6"/>
          <p:cNvSpPr txBox="1">
            <a:spLocks noGrp="1"/>
          </p:cNvSpPr>
          <p:nvPr>
            <p:ph type="body" idx="3"/>
          </p:nvPr>
        </p:nvSpPr>
        <p:spPr>
          <a:xfrm>
            <a:off x="5355489" y="1637454"/>
            <a:ext cx="4659970" cy="682413"/>
          </a:xfrm>
          <a:prstGeom prst="rect">
            <a:avLst/>
          </a:prstGeom>
          <a:noFill/>
          <a:ln>
            <a:noFill/>
          </a:ln>
        </p:spPr>
        <p:txBody>
          <a:bodyPr spcFirstLastPara="1" wrap="square" lIns="102025" tIns="51000" rIns="102025" bIns="51000" anchor="b" anchorCtr="0"/>
          <a:lstStyle>
            <a:lvl1pPr marL="457200" marR="0" lvl="0" indent="-228600" algn="l" rtl="0">
              <a:spcBef>
                <a:spcPts val="540"/>
              </a:spcBef>
              <a:spcAft>
                <a:spcPts val="0"/>
              </a:spcAft>
              <a:buClr>
                <a:schemeClr val="dk1"/>
              </a:buClr>
              <a:buSzPts val="2700"/>
              <a:buFont typeface="Arial"/>
              <a:buNone/>
              <a:defRPr sz="2700" b="1" i="0" u="none" strike="noStrike" cap="none">
                <a:solidFill>
                  <a:schemeClr val="dk1"/>
                </a:solidFill>
                <a:latin typeface="Calibri"/>
                <a:ea typeface="Calibri"/>
                <a:cs typeface="Calibri"/>
                <a:sym typeface="Calibri"/>
              </a:defRPr>
            </a:lvl1pPr>
            <a:lvl2pPr marL="914400" marR="0" lvl="1" indent="-228600" algn="l" rtl="0">
              <a:spcBef>
                <a:spcPts val="440"/>
              </a:spcBef>
              <a:spcAft>
                <a:spcPts val="0"/>
              </a:spcAft>
              <a:buClr>
                <a:schemeClr val="dk1"/>
              </a:buClr>
              <a:buSzPts val="2200"/>
              <a:buFont typeface="Arial"/>
              <a:buNone/>
              <a:defRPr sz="2200" b="1" i="0" u="none" strike="noStrike" cap="none">
                <a:solidFill>
                  <a:schemeClr val="dk1"/>
                </a:solidFill>
                <a:latin typeface="Calibri"/>
                <a:ea typeface="Calibri"/>
                <a:cs typeface="Calibri"/>
                <a:sym typeface="Calibri"/>
              </a:defRPr>
            </a:lvl2pPr>
            <a:lvl3pPr marL="1371600" marR="0" lvl="2" indent="-228600" algn="l" rtl="0">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3pPr>
            <a:lvl4pPr marL="1828800" marR="0" lvl="3" indent="-228600" algn="l" rtl="0">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4pPr>
            <a:lvl5pPr marL="2286000" marR="0" lvl="4" indent="-228600" algn="l" rtl="0">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5pPr>
            <a:lvl6pPr marL="2743200" marR="0" lvl="5" indent="-228600" algn="l" rtl="0">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6pPr>
            <a:lvl7pPr marL="3200400" marR="0" lvl="6" indent="-228600" algn="l" rtl="0">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7pPr>
            <a:lvl8pPr marL="3657600" marR="0" lvl="7" indent="-228600" algn="l" rtl="0">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8pPr>
            <a:lvl9pPr marL="4114800" marR="0" lvl="8" indent="-228600" algn="l" rtl="0">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9pPr>
          </a:lstStyle>
          <a:p>
            <a:endParaRPr/>
          </a:p>
        </p:txBody>
      </p:sp>
      <p:sp>
        <p:nvSpPr>
          <p:cNvPr id="45" name="Google Shape;45;p6"/>
          <p:cNvSpPr txBox="1">
            <a:spLocks noGrp="1"/>
          </p:cNvSpPr>
          <p:nvPr>
            <p:ph type="body" idx="4"/>
          </p:nvPr>
        </p:nvSpPr>
        <p:spPr>
          <a:xfrm>
            <a:off x="5355489" y="2319867"/>
            <a:ext cx="4659970" cy="4214707"/>
          </a:xfrm>
          <a:prstGeom prst="rect">
            <a:avLst/>
          </a:prstGeom>
          <a:noFill/>
          <a:ln>
            <a:noFill/>
          </a:ln>
        </p:spPr>
        <p:txBody>
          <a:bodyPr spcFirstLastPara="1" wrap="square" lIns="102025" tIns="51000" rIns="102025" bIns="51000" anchor="t" anchorCtr="0"/>
          <a:lstStyle>
            <a:lvl1pPr marL="457200" marR="0" lvl="0" indent="-400050" algn="l" rtl="0">
              <a:spcBef>
                <a:spcPts val="540"/>
              </a:spcBef>
              <a:spcAft>
                <a:spcPts val="0"/>
              </a:spcAft>
              <a:buClr>
                <a:schemeClr val="dk1"/>
              </a:buClr>
              <a:buSzPts val="2700"/>
              <a:buFont typeface="Arial"/>
              <a:buChar char="•"/>
              <a:defRPr sz="2700" b="0" i="0" u="none" strike="noStrike" cap="none">
                <a:solidFill>
                  <a:schemeClr val="dk1"/>
                </a:solidFill>
                <a:latin typeface="Calibri"/>
                <a:ea typeface="Calibri"/>
                <a:cs typeface="Calibri"/>
                <a:sym typeface="Calibri"/>
              </a:defRPr>
            </a:lvl1pPr>
            <a:lvl2pPr marL="914400" marR="0" lvl="1" indent="-368300" algn="l" rtl="0">
              <a:spcBef>
                <a:spcPts val="44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6" name="Google Shape;46;p6"/>
          <p:cNvSpPr txBox="1">
            <a:spLocks noGrp="1"/>
          </p:cNvSpPr>
          <p:nvPr>
            <p:ph type="dt" idx="10"/>
          </p:nvPr>
        </p:nvSpPr>
        <p:spPr>
          <a:xfrm>
            <a:off x="527130" y="6780107"/>
            <a:ext cx="2459937" cy="389467"/>
          </a:xfrm>
          <a:prstGeom prst="rect">
            <a:avLst/>
          </a:prstGeom>
          <a:noFill/>
          <a:ln>
            <a:noFill/>
          </a:ln>
        </p:spPr>
        <p:txBody>
          <a:bodyPr spcFirstLastPara="1" wrap="square" lIns="102025" tIns="51000" rIns="102025" bIns="51000" anchor="ctr" anchorCtr="0"/>
          <a:lstStyle>
            <a:lvl1pPr marR="0" lvl="0" algn="l" rtl="0">
              <a:spcBef>
                <a:spcPts val="0"/>
              </a:spcBef>
              <a:spcAft>
                <a:spcPts val="0"/>
              </a:spcAft>
              <a:buSzPts val="1400"/>
              <a:buNone/>
              <a:defRPr sz="1300">
                <a:solidFill>
                  <a:srgbClr val="888888"/>
                </a:solidFill>
                <a:latin typeface="Calibri"/>
                <a:ea typeface="Calibri"/>
                <a:cs typeface="Calibri"/>
                <a:sym typeface="Calibri"/>
              </a:defRPr>
            </a:lvl1pPr>
            <a:lvl2pPr marR="0" lvl="1"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9pPr>
          </a:lstStyle>
          <a:p>
            <a:endParaRPr dirty="0"/>
          </a:p>
        </p:txBody>
      </p:sp>
      <p:sp>
        <p:nvSpPr>
          <p:cNvPr id="47" name="Google Shape;47;p6"/>
          <p:cNvSpPr txBox="1">
            <a:spLocks noGrp="1"/>
          </p:cNvSpPr>
          <p:nvPr>
            <p:ph type="ftr" idx="11"/>
          </p:nvPr>
        </p:nvSpPr>
        <p:spPr>
          <a:xfrm>
            <a:off x="3602051" y="6780107"/>
            <a:ext cx="3338486" cy="389467"/>
          </a:xfrm>
          <a:prstGeom prst="rect">
            <a:avLst/>
          </a:prstGeom>
          <a:noFill/>
          <a:ln>
            <a:noFill/>
          </a:ln>
        </p:spPr>
        <p:txBody>
          <a:bodyPr spcFirstLastPara="1" wrap="square" lIns="102025" tIns="51000" rIns="102025" bIns="51000" anchor="ctr" anchorCtr="0"/>
          <a:lstStyle>
            <a:lvl1pPr marR="0" lvl="0" algn="ctr" rtl="0">
              <a:spcBef>
                <a:spcPts val="0"/>
              </a:spcBef>
              <a:spcAft>
                <a:spcPts val="0"/>
              </a:spcAft>
              <a:buSzPts val="1400"/>
              <a:buNone/>
              <a:defRPr sz="1300">
                <a:solidFill>
                  <a:srgbClr val="888888"/>
                </a:solidFill>
                <a:latin typeface="Calibri"/>
                <a:ea typeface="Calibri"/>
                <a:cs typeface="Calibri"/>
                <a:sym typeface="Calibri"/>
              </a:defRPr>
            </a:lvl1pPr>
            <a:lvl2pPr marR="0" lvl="1"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9pPr>
          </a:lstStyle>
          <a:p>
            <a:endParaRPr dirty="0"/>
          </a:p>
        </p:txBody>
      </p:sp>
      <p:sp>
        <p:nvSpPr>
          <p:cNvPr id="48" name="Google Shape;48;p6"/>
          <p:cNvSpPr txBox="1">
            <a:spLocks noGrp="1"/>
          </p:cNvSpPr>
          <p:nvPr>
            <p:ph type="sldNum" idx="12"/>
          </p:nvPr>
        </p:nvSpPr>
        <p:spPr>
          <a:xfrm>
            <a:off x="7555522" y="6780107"/>
            <a:ext cx="2459937" cy="389467"/>
          </a:xfrm>
          <a:prstGeom prst="rect">
            <a:avLst/>
          </a:prstGeom>
          <a:noFill/>
          <a:ln>
            <a:noFill/>
          </a:ln>
        </p:spPr>
        <p:txBody>
          <a:bodyPr spcFirstLastPara="1" wrap="square" lIns="102025" tIns="51000" rIns="102025" bIns="51000" anchor="ctr" anchorCtr="0">
            <a:noAutofit/>
          </a:bodyPr>
          <a:lstStyle>
            <a:lvl1pPr marL="0" marR="0" lvl="0" indent="0" algn="r" rtl="0">
              <a:spcBef>
                <a:spcPts val="0"/>
              </a:spcBef>
              <a:buNone/>
              <a:defRPr sz="1300">
                <a:solidFill>
                  <a:srgbClr val="888888"/>
                </a:solidFill>
                <a:latin typeface="Calibri"/>
                <a:ea typeface="Calibri"/>
                <a:cs typeface="Calibri"/>
                <a:sym typeface="Calibri"/>
              </a:defRPr>
            </a:lvl1pPr>
            <a:lvl2pPr marL="0" marR="0" lvl="1" indent="0" algn="r" rtl="0">
              <a:spcBef>
                <a:spcPts val="0"/>
              </a:spcBef>
              <a:buNone/>
              <a:defRPr sz="1300">
                <a:solidFill>
                  <a:srgbClr val="888888"/>
                </a:solidFill>
                <a:latin typeface="Calibri"/>
                <a:ea typeface="Calibri"/>
                <a:cs typeface="Calibri"/>
                <a:sym typeface="Calibri"/>
              </a:defRPr>
            </a:lvl2pPr>
            <a:lvl3pPr marL="0" marR="0" lvl="2" indent="0" algn="r" rtl="0">
              <a:spcBef>
                <a:spcPts val="0"/>
              </a:spcBef>
              <a:buNone/>
              <a:defRPr sz="1300">
                <a:solidFill>
                  <a:srgbClr val="888888"/>
                </a:solidFill>
                <a:latin typeface="Calibri"/>
                <a:ea typeface="Calibri"/>
                <a:cs typeface="Calibri"/>
                <a:sym typeface="Calibri"/>
              </a:defRPr>
            </a:lvl3pPr>
            <a:lvl4pPr marL="0" marR="0" lvl="3" indent="0" algn="r" rtl="0">
              <a:spcBef>
                <a:spcPts val="0"/>
              </a:spcBef>
              <a:buNone/>
              <a:defRPr sz="1300">
                <a:solidFill>
                  <a:srgbClr val="888888"/>
                </a:solidFill>
                <a:latin typeface="Calibri"/>
                <a:ea typeface="Calibri"/>
                <a:cs typeface="Calibri"/>
                <a:sym typeface="Calibri"/>
              </a:defRPr>
            </a:lvl4pPr>
            <a:lvl5pPr marL="0" marR="0" lvl="4" indent="0" algn="r" rtl="0">
              <a:spcBef>
                <a:spcPts val="0"/>
              </a:spcBef>
              <a:buNone/>
              <a:defRPr sz="1300">
                <a:solidFill>
                  <a:srgbClr val="888888"/>
                </a:solidFill>
                <a:latin typeface="Calibri"/>
                <a:ea typeface="Calibri"/>
                <a:cs typeface="Calibri"/>
                <a:sym typeface="Calibri"/>
              </a:defRPr>
            </a:lvl5pPr>
            <a:lvl6pPr marL="0" marR="0" lvl="5" indent="0" algn="r" rtl="0">
              <a:spcBef>
                <a:spcPts val="0"/>
              </a:spcBef>
              <a:buNone/>
              <a:defRPr sz="1300">
                <a:solidFill>
                  <a:srgbClr val="888888"/>
                </a:solidFill>
                <a:latin typeface="Calibri"/>
                <a:ea typeface="Calibri"/>
                <a:cs typeface="Calibri"/>
                <a:sym typeface="Calibri"/>
              </a:defRPr>
            </a:lvl6pPr>
            <a:lvl7pPr marL="0" marR="0" lvl="6" indent="0" algn="r" rtl="0">
              <a:spcBef>
                <a:spcPts val="0"/>
              </a:spcBef>
              <a:buNone/>
              <a:defRPr sz="1300">
                <a:solidFill>
                  <a:srgbClr val="888888"/>
                </a:solidFill>
                <a:latin typeface="Calibri"/>
                <a:ea typeface="Calibri"/>
                <a:cs typeface="Calibri"/>
                <a:sym typeface="Calibri"/>
              </a:defRPr>
            </a:lvl7pPr>
            <a:lvl8pPr marL="0" marR="0" lvl="7" indent="0" algn="r" rtl="0">
              <a:spcBef>
                <a:spcPts val="0"/>
              </a:spcBef>
              <a:buNone/>
              <a:defRPr sz="1300">
                <a:solidFill>
                  <a:srgbClr val="888888"/>
                </a:solidFill>
                <a:latin typeface="Calibri"/>
                <a:ea typeface="Calibri"/>
                <a:cs typeface="Calibri"/>
                <a:sym typeface="Calibri"/>
              </a:defRPr>
            </a:lvl8pPr>
            <a:lvl9pPr marL="0" marR="0" lvl="8" indent="0" algn="r" rtl="0">
              <a:spcBef>
                <a:spcPts val="0"/>
              </a:spcBef>
              <a:buNone/>
              <a:defRPr sz="13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extLst>
      <p:ext uri="{BB962C8B-B14F-4D97-AF65-F5344CB8AC3E}">
        <p14:creationId xmlns:p14="http://schemas.microsoft.com/office/powerpoint/2010/main" val="19824092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527130" y="292947"/>
            <a:ext cx="9488329" cy="1219200"/>
          </a:xfrm>
          <a:prstGeom prst="rect">
            <a:avLst/>
          </a:prstGeom>
          <a:noFill/>
          <a:ln>
            <a:noFill/>
          </a:ln>
        </p:spPr>
        <p:txBody>
          <a:bodyPr spcFirstLastPara="1" wrap="square" lIns="102025" tIns="51000" rIns="102025" bIns="51000" anchor="ctr" anchorCtr="0"/>
          <a:lstStyle>
            <a:lvl1pPr marR="0" lvl="0" algn="ctr" rtl="0">
              <a:spcBef>
                <a:spcPts val="0"/>
              </a:spcBef>
              <a:spcAft>
                <a:spcPts val="0"/>
              </a:spcAft>
              <a:buClr>
                <a:schemeClr val="dk1"/>
              </a:buClr>
              <a:buSzPts val="4900"/>
              <a:buFont typeface="Calibri"/>
              <a:buNone/>
              <a:defRPr sz="49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1" name="Google Shape;51;p7"/>
          <p:cNvSpPr txBox="1">
            <a:spLocks noGrp="1"/>
          </p:cNvSpPr>
          <p:nvPr>
            <p:ph type="dt" idx="10"/>
          </p:nvPr>
        </p:nvSpPr>
        <p:spPr>
          <a:xfrm>
            <a:off x="527130" y="6780107"/>
            <a:ext cx="2459937" cy="389467"/>
          </a:xfrm>
          <a:prstGeom prst="rect">
            <a:avLst/>
          </a:prstGeom>
          <a:noFill/>
          <a:ln>
            <a:noFill/>
          </a:ln>
        </p:spPr>
        <p:txBody>
          <a:bodyPr spcFirstLastPara="1" wrap="square" lIns="102025" tIns="51000" rIns="102025" bIns="51000" anchor="ctr" anchorCtr="0"/>
          <a:lstStyle>
            <a:lvl1pPr marR="0" lvl="0" algn="l" rtl="0">
              <a:spcBef>
                <a:spcPts val="0"/>
              </a:spcBef>
              <a:spcAft>
                <a:spcPts val="0"/>
              </a:spcAft>
              <a:buSzPts val="1400"/>
              <a:buNone/>
              <a:defRPr sz="1300">
                <a:solidFill>
                  <a:srgbClr val="888888"/>
                </a:solidFill>
                <a:latin typeface="Calibri"/>
                <a:ea typeface="Calibri"/>
                <a:cs typeface="Calibri"/>
                <a:sym typeface="Calibri"/>
              </a:defRPr>
            </a:lvl1pPr>
            <a:lvl2pPr marR="0" lvl="1"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9pPr>
          </a:lstStyle>
          <a:p>
            <a:endParaRPr dirty="0"/>
          </a:p>
        </p:txBody>
      </p:sp>
      <p:sp>
        <p:nvSpPr>
          <p:cNvPr id="52" name="Google Shape;52;p7"/>
          <p:cNvSpPr txBox="1">
            <a:spLocks noGrp="1"/>
          </p:cNvSpPr>
          <p:nvPr>
            <p:ph type="ftr" idx="11"/>
          </p:nvPr>
        </p:nvSpPr>
        <p:spPr>
          <a:xfrm>
            <a:off x="3602051" y="6780107"/>
            <a:ext cx="3338486" cy="389467"/>
          </a:xfrm>
          <a:prstGeom prst="rect">
            <a:avLst/>
          </a:prstGeom>
          <a:noFill/>
          <a:ln>
            <a:noFill/>
          </a:ln>
        </p:spPr>
        <p:txBody>
          <a:bodyPr spcFirstLastPara="1" wrap="square" lIns="102025" tIns="51000" rIns="102025" bIns="51000" anchor="ctr" anchorCtr="0"/>
          <a:lstStyle>
            <a:lvl1pPr marR="0" lvl="0" algn="ctr" rtl="0">
              <a:spcBef>
                <a:spcPts val="0"/>
              </a:spcBef>
              <a:spcAft>
                <a:spcPts val="0"/>
              </a:spcAft>
              <a:buSzPts val="1400"/>
              <a:buNone/>
              <a:defRPr sz="1300">
                <a:solidFill>
                  <a:srgbClr val="888888"/>
                </a:solidFill>
                <a:latin typeface="Calibri"/>
                <a:ea typeface="Calibri"/>
                <a:cs typeface="Calibri"/>
                <a:sym typeface="Calibri"/>
              </a:defRPr>
            </a:lvl1pPr>
            <a:lvl2pPr marR="0" lvl="1"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9pPr>
          </a:lstStyle>
          <a:p>
            <a:endParaRPr dirty="0"/>
          </a:p>
        </p:txBody>
      </p:sp>
      <p:sp>
        <p:nvSpPr>
          <p:cNvPr id="53" name="Google Shape;53;p7"/>
          <p:cNvSpPr txBox="1">
            <a:spLocks noGrp="1"/>
          </p:cNvSpPr>
          <p:nvPr>
            <p:ph type="sldNum" idx="12"/>
          </p:nvPr>
        </p:nvSpPr>
        <p:spPr>
          <a:xfrm>
            <a:off x="7555522" y="6780107"/>
            <a:ext cx="2459937" cy="389467"/>
          </a:xfrm>
          <a:prstGeom prst="rect">
            <a:avLst/>
          </a:prstGeom>
          <a:noFill/>
          <a:ln>
            <a:noFill/>
          </a:ln>
        </p:spPr>
        <p:txBody>
          <a:bodyPr spcFirstLastPara="1" wrap="square" lIns="102025" tIns="51000" rIns="102025" bIns="51000" anchor="ctr" anchorCtr="0">
            <a:noAutofit/>
          </a:bodyPr>
          <a:lstStyle>
            <a:lvl1pPr marL="0" marR="0" lvl="0" indent="0" algn="r" rtl="0">
              <a:spcBef>
                <a:spcPts val="0"/>
              </a:spcBef>
              <a:buNone/>
              <a:defRPr sz="1300">
                <a:solidFill>
                  <a:srgbClr val="888888"/>
                </a:solidFill>
                <a:latin typeface="Calibri"/>
                <a:ea typeface="Calibri"/>
                <a:cs typeface="Calibri"/>
                <a:sym typeface="Calibri"/>
              </a:defRPr>
            </a:lvl1pPr>
            <a:lvl2pPr marL="0" marR="0" lvl="1" indent="0" algn="r" rtl="0">
              <a:spcBef>
                <a:spcPts val="0"/>
              </a:spcBef>
              <a:buNone/>
              <a:defRPr sz="1300">
                <a:solidFill>
                  <a:srgbClr val="888888"/>
                </a:solidFill>
                <a:latin typeface="Calibri"/>
                <a:ea typeface="Calibri"/>
                <a:cs typeface="Calibri"/>
                <a:sym typeface="Calibri"/>
              </a:defRPr>
            </a:lvl2pPr>
            <a:lvl3pPr marL="0" marR="0" lvl="2" indent="0" algn="r" rtl="0">
              <a:spcBef>
                <a:spcPts val="0"/>
              </a:spcBef>
              <a:buNone/>
              <a:defRPr sz="1300">
                <a:solidFill>
                  <a:srgbClr val="888888"/>
                </a:solidFill>
                <a:latin typeface="Calibri"/>
                <a:ea typeface="Calibri"/>
                <a:cs typeface="Calibri"/>
                <a:sym typeface="Calibri"/>
              </a:defRPr>
            </a:lvl3pPr>
            <a:lvl4pPr marL="0" marR="0" lvl="3" indent="0" algn="r" rtl="0">
              <a:spcBef>
                <a:spcPts val="0"/>
              </a:spcBef>
              <a:buNone/>
              <a:defRPr sz="1300">
                <a:solidFill>
                  <a:srgbClr val="888888"/>
                </a:solidFill>
                <a:latin typeface="Calibri"/>
                <a:ea typeface="Calibri"/>
                <a:cs typeface="Calibri"/>
                <a:sym typeface="Calibri"/>
              </a:defRPr>
            </a:lvl4pPr>
            <a:lvl5pPr marL="0" marR="0" lvl="4" indent="0" algn="r" rtl="0">
              <a:spcBef>
                <a:spcPts val="0"/>
              </a:spcBef>
              <a:buNone/>
              <a:defRPr sz="1300">
                <a:solidFill>
                  <a:srgbClr val="888888"/>
                </a:solidFill>
                <a:latin typeface="Calibri"/>
                <a:ea typeface="Calibri"/>
                <a:cs typeface="Calibri"/>
                <a:sym typeface="Calibri"/>
              </a:defRPr>
            </a:lvl5pPr>
            <a:lvl6pPr marL="0" marR="0" lvl="5" indent="0" algn="r" rtl="0">
              <a:spcBef>
                <a:spcPts val="0"/>
              </a:spcBef>
              <a:buNone/>
              <a:defRPr sz="1300">
                <a:solidFill>
                  <a:srgbClr val="888888"/>
                </a:solidFill>
                <a:latin typeface="Calibri"/>
                <a:ea typeface="Calibri"/>
                <a:cs typeface="Calibri"/>
                <a:sym typeface="Calibri"/>
              </a:defRPr>
            </a:lvl6pPr>
            <a:lvl7pPr marL="0" marR="0" lvl="6" indent="0" algn="r" rtl="0">
              <a:spcBef>
                <a:spcPts val="0"/>
              </a:spcBef>
              <a:buNone/>
              <a:defRPr sz="1300">
                <a:solidFill>
                  <a:srgbClr val="888888"/>
                </a:solidFill>
                <a:latin typeface="Calibri"/>
                <a:ea typeface="Calibri"/>
                <a:cs typeface="Calibri"/>
                <a:sym typeface="Calibri"/>
              </a:defRPr>
            </a:lvl7pPr>
            <a:lvl8pPr marL="0" marR="0" lvl="7" indent="0" algn="r" rtl="0">
              <a:spcBef>
                <a:spcPts val="0"/>
              </a:spcBef>
              <a:buNone/>
              <a:defRPr sz="1300">
                <a:solidFill>
                  <a:srgbClr val="888888"/>
                </a:solidFill>
                <a:latin typeface="Calibri"/>
                <a:ea typeface="Calibri"/>
                <a:cs typeface="Calibri"/>
                <a:sym typeface="Calibri"/>
              </a:defRPr>
            </a:lvl8pPr>
            <a:lvl9pPr marL="0" marR="0" lvl="8" indent="0" algn="r" rtl="0">
              <a:spcBef>
                <a:spcPts val="0"/>
              </a:spcBef>
              <a:buNone/>
              <a:defRPr sz="13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extLst>
      <p:ext uri="{BB962C8B-B14F-4D97-AF65-F5344CB8AC3E}">
        <p14:creationId xmlns:p14="http://schemas.microsoft.com/office/powerpoint/2010/main" val="29453607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527130" y="6780107"/>
            <a:ext cx="2459937" cy="389467"/>
          </a:xfrm>
          <a:prstGeom prst="rect">
            <a:avLst/>
          </a:prstGeom>
          <a:noFill/>
          <a:ln>
            <a:noFill/>
          </a:ln>
        </p:spPr>
        <p:txBody>
          <a:bodyPr spcFirstLastPara="1" wrap="square" lIns="102025" tIns="51000" rIns="102025" bIns="51000" anchor="ctr" anchorCtr="0"/>
          <a:lstStyle>
            <a:lvl1pPr marR="0" lvl="0" algn="l" rtl="0">
              <a:spcBef>
                <a:spcPts val="0"/>
              </a:spcBef>
              <a:spcAft>
                <a:spcPts val="0"/>
              </a:spcAft>
              <a:buSzPts val="1400"/>
              <a:buNone/>
              <a:defRPr sz="1300">
                <a:solidFill>
                  <a:srgbClr val="888888"/>
                </a:solidFill>
                <a:latin typeface="Calibri"/>
                <a:ea typeface="Calibri"/>
                <a:cs typeface="Calibri"/>
                <a:sym typeface="Calibri"/>
              </a:defRPr>
            </a:lvl1pPr>
            <a:lvl2pPr marR="0" lvl="1"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9pPr>
          </a:lstStyle>
          <a:p>
            <a:endParaRPr dirty="0"/>
          </a:p>
        </p:txBody>
      </p:sp>
      <p:sp>
        <p:nvSpPr>
          <p:cNvPr id="56" name="Google Shape;56;p8"/>
          <p:cNvSpPr txBox="1">
            <a:spLocks noGrp="1"/>
          </p:cNvSpPr>
          <p:nvPr>
            <p:ph type="ftr" idx="11"/>
          </p:nvPr>
        </p:nvSpPr>
        <p:spPr>
          <a:xfrm>
            <a:off x="3602051" y="6780107"/>
            <a:ext cx="3338486" cy="389467"/>
          </a:xfrm>
          <a:prstGeom prst="rect">
            <a:avLst/>
          </a:prstGeom>
          <a:noFill/>
          <a:ln>
            <a:noFill/>
          </a:ln>
        </p:spPr>
        <p:txBody>
          <a:bodyPr spcFirstLastPara="1" wrap="square" lIns="102025" tIns="51000" rIns="102025" bIns="51000" anchor="ctr" anchorCtr="0"/>
          <a:lstStyle>
            <a:lvl1pPr marR="0" lvl="0" algn="ctr" rtl="0">
              <a:spcBef>
                <a:spcPts val="0"/>
              </a:spcBef>
              <a:spcAft>
                <a:spcPts val="0"/>
              </a:spcAft>
              <a:buSzPts val="1400"/>
              <a:buNone/>
              <a:defRPr sz="1300">
                <a:solidFill>
                  <a:srgbClr val="888888"/>
                </a:solidFill>
                <a:latin typeface="Calibri"/>
                <a:ea typeface="Calibri"/>
                <a:cs typeface="Calibri"/>
                <a:sym typeface="Calibri"/>
              </a:defRPr>
            </a:lvl1pPr>
            <a:lvl2pPr marR="0" lvl="1"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9pPr>
          </a:lstStyle>
          <a:p>
            <a:endParaRPr dirty="0"/>
          </a:p>
        </p:txBody>
      </p:sp>
      <p:sp>
        <p:nvSpPr>
          <p:cNvPr id="57" name="Google Shape;57;p8"/>
          <p:cNvSpPr txBox="1">
            <a:spLocks noGrp="1"/>
          </p:cNvSpPr>
          <p:nvPr>
            <p:ph type="sldNum" idx="12"/>
          </p:nvPr>
        </p:nvSpPr>
        <p:spPr>
          <a:xfrm>
            <a:off x="7555522" y="6780107"/>
            <a:ext cx="2459937" cy="389467"/>
          </a:xfrm>
          <a:prstGeom prst="rect">
            <a:avLst/>
          </a:prstGeom>
          <a:noFill/>
          <a:ln>
            <a:noFill/>
          </a:ln>
        </p:spPr>
        <p:txBody>
          <a:bodyPr spcFirstLastPara="1" wrap="square" lIns="102025" tIns="51000" rIns="102025" bIns="51000" anchor="ctr" anchorCtr="0">
            <a:noAutofit/>
          </a:bodyPr>
          <a:lstStyle>
            <a:lvl1pPr marL="0" marR="0" lvl="0" indent="0" algn="r" rtl="0">
              <a:spcBef>
                <a:spcPts val="0"/>
              </a:spcBef>
              <a:buNone/>
              <a:defRPr sz="1300">
                <a:solidFill>
                  <a:srgbClr val="888888"/>
                </a:solidFill>
                <a:latin typeface="Calibri"/>
                <a:ea typeface="Calibri"/>
                <a:cs typeface="Calibri"/>
                <a:sym typeface="Calibri"/>
              </a:defRPr>
            </a:lvl1pPr>
            <a:lvl2pPr marL="0" marR="0" lvl="1" indent="0" algn="r" rtl="0">
              <a:spcBef>
                <a:spcPts val="0"/>
              </a:spcBef>
              <a:buNone/>
              <a:defRPr sz="1300">
                <a:solidFill>
                  <a:srgbClr val="888888"/>
                </a:solidFill>
                <a:latin typeface="Calibri"/>
                <a:ea typeface="Calibri"/>
                <a:cs typeface="Calibri"/>
                <a:sym typeface="Calibri"/>
              </a:defRPr>
            </a:lvl2pPr>
            <a:lvl3pPr marL="0" marR="0" lvl="2" indent="0" algn="r" rtl="0">
              <a:spcBef>
                <a:spcPts val="0"/>
              </a:spcBef>
              <a:buNone/>
              <a:defRPr sz="1300">
                <a:solidFill>
                  <a:srgbClr val="888888"/>
                </a:solidFill>
                <a:latin typeface="Calibri"/>
                <a:ea typeface="Calibri"/>
                <a:cs typeface="Calibri"/>
                <a:sym typeface="Calibri"/>
              </a:defRPr>
            </a:lvl3pPr>
            <a:lvl4pPr marL="0" marR="0" lvl="3" indent="0" algn="r" rtl="0">
              <a:spcBef>
                <a:spcPts val="0"/>
              </a:spcBef>
              <a:buNone/>
              <a:defRPr sz="1300">
                <a:solidFill>
                  <a:srgbClr val="888888"/>
                </a:solidFill>
                <a:latin typeface="Calibri"/>
                <a:ea typeface="Calibri"/>
                <a:cs typeface="Calibri"/>
                <a:sym typeface="Calibri"/>
              </a:defRPr>
            </a:lvl4pPr>
            <a:lvl5pPr marL="0" marR="0" lvl="4" indent="0" algn="r" rtl="0">
              <a:spcBef>
                <a:spcPts val="0"/>
              </a:spcBef>
              <a:buNone/>
              <a:defRPr sz="1300">
                <a:solidFill>
                  <a:srgbClr val="888888"/>
                </a:solidFill>
                <a:latin typeface="Calibri"/>
                <a:ea typeface="Calibri"/>
                <a:cs typeface="Calibri"/>
                <a:sym typeface="Calibri"/>
              </a:defRPr>
            </a:lvl5pPr>
            <a:lvl6pPr marL="0" marR="0" lvl="5" indent="0" algn="r" rtl="0">
              <a:spcBef>
                <a:spcPts val="0"/>
              </a:spcBef>
              <a:buNone/>
              <a:defRPr sz="1300">
                <a:solidFill>
                  <a:srgbClr val="888888"/>
                </a:solidFill>
                <a:latin typeface="Calibri"/>
                <a:ea typeface="Calibri"/>
                <a:cs typeface="Calibri"/>
                <a:sym typeface="Calibri"/>
              </a:defRPr>
            </a:lvl6pPr>
            <a:lvl7pPr marL="0" marR="0" lvl="6" indent="0" algn="r" rtl="0">
              <a:spcBef>
                <a:spcPts val="0"/>
              </a:spcBef>
              <a:buNone/>
              <a:defRPr sz="1300">
                <a:solidFill>
                  <a:srgbClr val="888888"/>
                </a:solidFill>
                <a:latin typeface="Calibri"/>
                <a:ea typeface="Calibri"/>
                <a:cs typeface="Calibri"/>
                <a:sym typeface="Calibri"/>
              </a:defRPr>
            </a:lvl7pPr>
            <a:lvl8pPr marL="0" marR="0" lvl="7" indent="0" algn="r" rtl="0">
              <a:spcBef>
                <a:spcPts val="0"/>
              </a:spcBef>
              <a:buNone/>
              <a:defRPr sz="1300">
                <a:solidFill>
                  <a:srgbClr val="888888"/>
                </a:solidFill>
                <a:latin typeface="Calibri"/>
                <a:ea typeface="Calibri"/>
                <a:cs typeface="Calibri"/>
                <a:sym typeface="Calibri"/>
              </a:defRPr>
            </a:lvl8pPr>
            <a:lvl9pPr marL="0" marR="0" lvl="8" indent="0" algn="r" rtl="0">
              <a:spcBef>
                <a:spcPts val="0"/>
              </a:spcBef>
              <a:buNone/>
              <a:defRPr sz="13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extLst>
      <p:ext uri="{BB962C8B-B14F-4D97-AF65-F5344CB8AC3E}">
        <p14:creationId xmlns:p14="http://schemas.microsoft.com/office/powerpoint/2010/main" val="28632225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527130" y="291253"/>
            <a:ext cx="3468439" cy="1239520"/>
          </a:xfrm>
          <a:prstGeom prst="rect">
            <a:avLst/>
          </a:prstGeom>
          <a:noFill/>
          <a:ln>
            <a:noFill/>
          </a:ln>
        </p:spPr>
        <p:txBody>
          <a:bodyPr spcFirstLastPara="1" wrap="square" lIns="102025" tIns="51000" rIns="102025" bIns="51000" anchor="b" anchorCtr="0"/>
          <a:lstStyle>
            <a:lvl1pPr marR="0" lvl="0" algn="l" rtl="0">
              <a:spcBef>
                <a:spcPts val="0"/>
              </a:spcBef>
              <a:spcAft>
                <a:spcPts val="0"/>
              </a:spcAft>
              <a:buClr>
                <a:schemeClr val="dk1"/>
              </a:buClr>
              <a:buSzPts val="2200"/>
              <a:buFont typeface="Calibri"/>
              <a:buNone/>
              <a:defRPr sz="2200" b="1"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0" name="Google Shape;60;p9"/>
          <p:cNvSpPr txBox="1">
            <a:spLocks noGrp="1"/>
          </p:cNvSpPr>
          <p:nvPr>
            <p:ph type="body" idx="1"/>
          </p:nvPr>
        </p:nvSpPr>
        <p:spPr>
          <a:xfrm>
            <a:off x="4121859" y="291254"/>
            <a:ext cx="5893600" cy="6243321"/>
          </a:xfrm>
          <a:prstGeom prst="rect">
            <a:avLst/>
          </a:prstGeom>
          <a:noFill/>
          <a:ln>
            <a:noFill/>
          </a:ln>
        </p:spPr>
        <p:txBody>
          <a:bodyPr spcFirstLastPara="1" wrap="square" lIns="102025" tIns="51000" rIns="102025" bIns="51000" anchor="t" anchorCtr="0"/>
          <a:lstStyle>
            <a:lvl1pPr marL="457200" marR="0" lvl="0" indent="-457200" algn="l" rtl="0">
              <a:spcBef>
                <a:spcPts val="72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1pPr>
            <a:lvl2pPr marL="914400" marR="0" lvl="1" indent="-425450" algn="l" rtl="0">
              <a:spcBef>
                <a:spcPts val="620"/>
              </a:spcBef>
              <a:spcAft>
                <a:spcPts val="0"/>
              </a:spcAft>
              <a:buClr>
                <a:schemeClr val="dk1"/>
              </a:buClr>
              <a:buSzPts val="3100"/>
              <a:buFont typeface="Arial"/>
              <a:buChar char="–"/>
              <a:defRPr sz="3100" b="0" i="0" u="none" strike="noStrike" cap="none">
                <a:solidFill>
                  <a:schemeClr val="dk1"/>
                </a:solidFill>
                <a:latin typeface="Calibri"/>
                <a:ea typeface="Calibri"/>
                <a:cs typeface="Calibri"/>
                <a:sym typeface="Calibri"/>
              </a:defRPr>
            </a:lvl2pPr>
            <a:lvl3pPr marL="1371600" marR="0" lvl="2" indent="-400050" algn="l" rtl="0">
              <a:spcBef>
                <a:spcPts val="540"/>
              </a:spcBef>
              <a:spcAft>
                <a:spcPts val="0"/>
              </a:spcAft>
              <a:buClr>
                <a:schemeClr val="dk1"/>
              </a:buClr>
              <a:buSzPts val="2700"/>
              <a:buFont typeface="Arial"/>
              <a:buChar char="•"/>
              <a:defRPr sz="2700" b="0" i="0" u="none" strike="noStrike" cap="none">
                <a:solidFill>
                  <a:schemeClr val="dk1"/>
                </a:solidFill>
                <a:latin typeface="Calibri"/>
                <a:ea typeface="Calibri"/>
                <a:cs typeface="Calibri"/>
                <a:sym typeface="Calibri"/>
              </a:defRPr>
            </a:lvl3pPr>
            <a:lvl4pPr marL="1828800" marR="0" lvl="3" indent="-368300" algn="l" rtl="0">
              <a:spcBef>
                <a:spcPts val="44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4pPr>
            <a:lvl5pPr marL="2286000" marR="0" lvl="4" indent="-368300" algn="l" rtl="0">
              <a:spcBef>
                <a:spcPts val="44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5pPr>
            <a:lvl6pPr marL="2743200" marR="0" lvl="5" indent="-368300" algn="l" rtl="0">
              <a:spcBef>
                <a:spcPts val="44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6pPr>
            <a:lvl7pPr marL="3200400" marR="0" lvl="6" indent="-368300" algn="l" rtl="0">
              <a:spcBef>
                <a:spcPts val="44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7pPr>
            <a:lvl8pPr marL="3657600" marR="0" lvl="7" indent="-368300" algn="l" rtl="0">
              <a:spcBef>
                <a:spcPts val="44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8pPr>
            <a:lvl9pPr marL="4114800" marR="0" lvl="8" indent="-368300" algn="l" rtl="0">
              <a:spcBef>
                <a:spcPts val="44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9pPr>
          </a:lstStyle>
          <a:p>
            <a:endParaRPr/>
          </a:p>
        </p:txBody>
      </p:sp>
      <p:sp>
        <p:nvSpPr>
          <p:cNvPr id="61" name="Google Shape;61;p9"/>
          <p:cNvSpPr txBox="1">
            <a:spLocks noGrp="1"/>
          </p:cNvSpPr>
          <p:nvPr>
            <p:ph type="body" idx="2"/>
          </p:nvPr>
        </p:nvSpPr>
        <p:spPr>
          <a:xfrm>
            <a:off x="527130" y="1530774"/>
            <a:ext cx="3468439" cy="5003801"/>
          </a:xfrm>
          <a:prstGeom prst="rect">
            <a:avLst/>
          </a:prstGeom>
          <a:noFill/>
          <a:ln>
            <a:noFill/>
          </a:ln>
        </p:spPr>
        <p:txBody>
          <a:bodyPr spcFirstLastPara="1" wrap="square" lIns="102025" tIns="51000" rIns="102025" bIns="51000" anchor="t" anchorCtr="0"/>
          <a:lstStyle>
            <a:lvl1pPr marL="457200" marR="0" lvl="0" indent="-228600" algn="l" rtl="0">
              <a:spcBef>
                <a:spcPts val="32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1pPr>
            <a:lvl2pPr marL="914400" marR="0" lvl="1" indent="-228600" algn="l" rtl="0">
              <a:spcBef>
                <a:spcPts val="260"/>
              </a:spcBef>
              <a:spcAft>
                <a:spcPts val="0"/>
              </a:spcAft>
              <a:buClr>
                <a:schemeClr val="dk1"/>
              </a:buClr>
              <a:buSzPts val="1300"/>
              <a:buFont typeface="Arial"/>
              <a:buNone/>
              <a:defRPr sz="1300" b="0" i="0" u="none" strike="noStrike" cap="none">
                <a:solidFill>
                  <a:schemeClr val="dk1"/>
                </a:solidFill>
                <a:latin typeface="Calibri"/>
                <a:ea typeface="Calibri"/>
                <a:cs typeface="Calibri"/>
                <a:sym typeface="Calibri"/>
              </a:defRPr>
            </a:lvl2pPr>
            <a:lvl3pPr marL="1371600" marR="0" lvl="2" indent="-228600" algn="l" rtl="0">
              <a:spcBef>
                <a:spcPts val="220"/>
              </a:spcBef>
              <a:spcAft>
                <a:spcPts val="0"/>
              </a:spcAft>
              <a:buClr>
                <a:schemeClr val="dk1"/>
              </a:buClr>
              <a:buSzPts val="1100"/>
              <a:buFont typeface="Arial"/>
              <a:buNone/>
              <a:defRPr sz="1100" b="0" i="0" u="none" strike="noStrike" cap="none">
                <a:solidFill>
                  <a:schemeClr val="dk1"/>
                </a:solidFill>
                <a:latin typeface="Calibri"/>
                <a:ea typeface="Calibri"/>
                <a:cs typeface="Calibri"/>
                <a:sym typeface="Calibri"/>
              </a:defRPr>
            </a:lvl3pPr>
            <a:lvl4pPr marL="1828800" marR="0" lvl="3" indent="-228600" algn="l" rtl="0">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62" name="Google Shape;62;p9"/>
          <p:cNvSpPr txBox="1">
            <a:spLocks noGrp="1"/>
          </p:cNvSpPr>
          <p:nvPr>
            <p:ph type="dt" idx="10"/>
          </p:nvPr>
        </p:nvSpPr>
        <p:spPr>
          <a:xfrm>
            <a:off x="527130" y="6780107"/>
            <a:ext cx="2459937" cy="389467"/>
          </a:xfrm>
          <a:prstGeom prst="rect">
            <a:avLst/>
          </a:prstGeom>
          <a:noFill/>
          <a:ln>
            <a:noFill/>
          </a:ln>
        </p:spPr>
        <p:txBody>
          <a:bodyPr spcFirstLastPara="1" wrap="square" lIns="102025" tIns="51000" rIns="102025" bIns="51000" anchor="ctr" anchorCtr="0"/>
          <a:lstStyle>
            <a:lvl1pPr marR="0" lvl="0" algn="l" rtl="0">
              <a:spcBef>
                <a:spcPts val="0"/>
              </a:spcBef>
              <a:spcAft>
                <a:spcPts val="0"/>
              </a:spcAft>
              <a:buSzPts val="1400"/>
              <a:buNone/>
              <a:defRPr sz="1300">
                <a:solidFill>
                  <a:srgbClr val="888888"/>
                </a:solidFill>
                <a:latin typeface="Calibri"/>
                <a:ea typeface="Calibri"/>
                <a:cs typeface="Calibri"/>
                <a:sym typeface="Calibri"/>
              </a:defRPr>
            </a:lvl1pPr>
            <a:lvl2pPr marR="0" lvl="1"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9pPr>
          </a:lstStyle>
          <a:p>
            <a:endParaRPr dirty="0"/>
          </a:p>
        </p:txBody>
      </p:sp>
      <p:sp>
        <p:nvSpPr>
          <p:cNvPr id="63" name="Google Shape;63;p9"/>
          <p:cNvSpPr txBox="1">
            <a:spLocks noGrp="1"/>
          </p:cNvSpPr>
          <p:nvPr>
            <p:ph type="ftr" idx="11"/>
          </p:nvPr>
        </p:nvSpPr>
        <p:spPr>
          <a:xfrm>
            <a:off x="3602051" y="6780107"/>
            <a:ext cx="3338486" cy="389467"/>
          </a:xfrm>
          <a:prstGeom prst="rect">
            <a:avLst/>
          </a:prstGeom>
          <a:noFill/>
          <a:ln>
            <a:noFill/>
          </a:ln>
        </p:spPr>
        <p:txBody>
          <a:bodyPr spcFirstLastPara="1" wrap="square" lIns="102025" tIns="51000" rIns="102025" bIns="51000" anchor="ctr" anchorCtr="0"/>
          <a:lstStyle>
            <a:lvl1pPr marR="0" lvl="0" algn="ctr" rtl="0">
              <a:spcBef>
                <a:spcPts val="0"/>
              </a:spcBef>
              <a:spcAft>
                <a:spcPts val="0"/>
              </a:spcAft>
              <a:buSzPts val="1400"/>
              <a:buNone/>
              <a:defRPr sz="1300">
                <a:solidFill>
                  <a:srgbClr val="888888"/>
                </a:solidFill>
                <a:latin typeface="Calibri"/>
                <a:ea typeface="Calibri"/>
                <a:cs typeface="Calibri"/>
                <a:sym typeface="Calibri"/>
              </a:defRPr>
            </a:lvl1pPr>
            <a:lvl2pPr marR="0" lvl="1"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9pPr>
          </a:lstStyle>
          <a:p>
            <a:endParaRPr dirty="0"/>
          </a:p>
        </p:txBody>
      </p:sp>
      <p:sp>
        <p:nvSpPr>
          <p:cNvPr id="64" name="Google Shape;64;p9"/>
          <p:cNvSpPr txBox="1">
            <a:spLocks noGrp="1"/>
          </p:cNvSpPr>
          <p:nvPr>
            <p:ph type="sldNum" idx="12"/>
          </p:nvPr>
        </p:nvSpPr>
        <p:spPr>
          <a:xfrm>
            <a:off x="7555522" y="6780107"/>
            <a:ext cx="2459937" cy="389467"/>
          </a:xfrm>
          <a:prstGeom prst="rect">
            <a:avLst/>
          </a:prstGeom>
          <a:noFill/>
          <a:ln>
            <a:noFill/>
          </a:ln>
        </p:spPr>
        <p:txBody>
          <a:bodyPr spcFirstLastPara="1" wrap="square" lIns="102025" tIns="51000" rIns="102025" bIns="51000" anchor="ctr" anchorCtr="0">
            <a:noAutofit/>
          </a:bodyPr>
          <a:lstStyle>
            <a:lvl1pPr marL="0" marR="0" lvl="0" indent="0" algn="r" rtl="0">
              <a:spcBef>
                <a:spcPts val="0"/>
              </a:spcBef>
              <a:buNone/>
              <a:defRPr sz="1300">
                <a:solidFill>
                  <a:srgbClr val="888888"/>
                </a:solidFill>
                <a:latin typeface="Calibri"/>
                <a:ea typeface="Calibri"/>
                <a:cs typeface="Calibri"/>
                <a:sym typeface="Calibri"/>
              </a:defRPr>
            </a:lvl1pPr>
            <a:lvl2pPr marL="0" marR="0" lvl="1" indent="0" algn="r" rtl="0">
              <a:spcBef>
                <a:spcPts val="0"/>
              </a:spcBef>
              <a:buNone/>
              <a:defRPr sz="1300">
                <a:solidFill>
                  <a:srgbClr val="888888"/>
                </a:solidFill>
                <a:latin typeface="Calibri"/>
                <a:ea typeface="Calibri"/>
                <a:cs typeface="Calibri"/>
                <a:sym typeface="Calibri"/>
              </a:defRPr>
            </a:lvl2pPr>
            <a:lvl3pPr marL="0" marR="0" lvl="2" indent="0" algn="r" rtl="0">
              <a:spcBef>
                <a:spcPts val="0"/>
              </a:spcBef>
              <a:buNone/>
              <a:defRPr sz="1300">
                <a:solidFill>
                  <a:srgbClr val="888888"/>
                </a:solidFill>
                <a:latin typeface="Calibri"/>
                <a:ea typeface="Calibri"/>
                <a:cs typeface="Calibri"/>
                <a:sym typeface="Calibri"/>
              </a:defRPr>
            </a:lvl3pPr>
            <a:lvl4pPr marL="0" marR="0" lvl="3" indent="0" algn="r" rtl="0">
              <a:spcBef>
                <a:spcPts val="0"/>
              </a:spcBef>
              <a:buNone/>
              <a:defRPr sz="1300">
                <a:solidFill>
                  <a:srgbClr val="888888"/>
                </a:solidFill>
                <a:latin typeface="Calibri"/>
                <a:ea typeface="Calibri"/>
                <a:cs typeface="Calibri"/>
                <a:sym typeface="Calibri"/>
              </a:defRPr>
            </a:lvl4pPr>
            <a:lvl5pPr marL="0" marR="0" lvl="4" indent="0" algn="r" rtl="0">
              <a:spcBef>
                <a:spcPts val="0"/>
              </a:spcBef>
              <a:buNone/>
              <a:defRPr sz="1300">
                <a:solidFill>
                  <a:srgbClr val="888888"/>
                </a:solidFill>
                <a:latin typeface="Calibri"/>
                <a:ea typeface="Calibri"/>
                <a:cs typeface="Calibri"/>
                <a:sym typeface="Calibri"/>
              </a:defRPr>
            </a:lvl5pPr>
            <a:lvl6pPr marL="0" marR="0" lvl="5" indent="0" algn="r" rtl="0">
              <a:spcBef>
                <a:spcPts val="0"/>
              </a:spcBef>
              <a:buNone/>
              <a:defRPr sz="1300">
                <a:solidFill>
                  <a:srgbClr val="888888"/>
                </a:solidFill>
                <a:latin typeface="Calibri"/>
                <a:ea typeface="Calibri"/>
                <a:cs typeface="Calibri"/>
                <a:sym typeface="Calibri"/>
              </a:defRPr>
            </a:lvl6pPr>
            <a:lvl7pPr marL="0" marR="0" lvl="6" indent="0" algn="r" rtl="0">
              <a:spcBef>
                <a:spcPts val="0"/>
              </a:spcBef>
              <a:buNone/>
              <a:defRPr sz="1300">
                <a:solidFill>
                  <a:srgbClr val="888888"/>
                </a:solidFill>
                <a:latin typeface="Calibri"/>
                <a:ea typeface="Calibri"/>
                <a:cs typeface="Calibri"/>
                <a:sym typeface="Calibri"/>
              </a:defRPr>
            </a:lvl7pPr>
            <a:lvl8pPr marL="0" marR="0" lvl="7" indent="0" algn="r" rtl="0">
              <a:spcBef>
                <a:spcPts val="0"/>
              </a:spcBef>
              <a:buNone/>
              <a:defRPr sz="1300">
                <a:solidFill>
                  <a:srgbClr val="888888"/>
                </a:solidFill>
                <a:latin typeface="Calibri"/>
                <a:ea typeface="Calibri"/>
                <a:cs typeface="Calibri"/>
                <a:sym typeface="Calibri"/>
              </a:defRPr>
            </a:lvl8pPr>
            <a:lvl9pPr marL="0" marR="0" lvl="8" indent="0" algn="r" rtl="0">
              <a:spcBef>
                <a:spcPts val="0"/>
              </a:spcBef>
              <a:buNone/>
              <a:defRPr sz="13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extLst>
      <p:ext uri="{BB962C8B-B14F-4D97-AF65-F5344CB8AC3E}">
        <p14:creationId xmlns:p14="http://schemas.microsoft.com/office/powerpoint/2010/main" val="8967587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2066421" y="5120640"/>
            <a:ext cx="6325553" cy="604521"/>
          </a:xfrm>
          <a:prstGeom prst="rect">
            <a:avLst/>
          </a:prstGeom>
          <a:noFill/>
          <a:ln>
            <a:noFill/>
          </a:ln>
        </p:spPr>
        <p:txBody>
          <a:bodyPr spcFirstLastPara="1" wrap="square" lIns="102025" tIns="51000" rIns="102025" bIns="51000" anchor="b" anchorCtr="0"/>
          <a:lstStyle>
            <a:lvl1pPr marR="0" lvl="0" algn="l" rtl="0">
              <a:spcBef>
                <a:spcPts val="0"/>
              </a:spcBef>
              <a:spcAft>
                <a:spcPts val="0"/>
              </a:spcAft>
              <a:buClr>
                <a:schemeClr val="dk1"/>
              </a:buClr>
              <a:buSzPts val="2200"/>
              <a:buFont typeface="Calibri"/>
              <a:buNone/>
              <a:defRPr sz="2200" b="1"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7" name="Google Shape;67;p10"/>
          <p:cNvSpPr>
            <a:spLocks noGrp="1"/>
          </p:cNvSpPr>
          <p:nvPr>
            <p:ph type="pic" idx="2"/>
          </p:nvPr>
        </p:nvSpPr>
        <p:spPr>
          <a:xfrm>
            <a:off x="2066421" y="653627"/>
            <a:ext cx="6325553" cy="4389120"/>
          </a:xfrm>
          <a:prstGeom prst="rect">
            <a:avLst/>
          </a:prstGeom>
          <a:noFill/>
          <a:ln>
            <a:noFill/>
          </a:ln>
        </p:spPr>
        <p:txBody>
          <a:bodyPr spcFirstLastPara="1" wrap="square" lIns="102025" tIns="51000" rIns="102025" bIns="51000" anchor="t" anchorCtr="0"/>
          <a:lstStyle>
            <a:lvl1pPr marR="0" lvl="0" algn="l" rtl="0">
              <a:spcBef>
                <a:spcPts val="720"/>
              </a:spcBef>
              <a:spcAft>
                <a:spcPts val="0"/>
              </a:spcAft>
              <a:buClr>
                <a:schemeClr val="dk1"/>
              </a:buClr>
              <a:buSzPts val="3600"/>
              <a:buFont typeface="Arial"/>
              <a:buNone/>
              <a:defRPr sz="3600" b="0" i="0" u="none" strike="noStrike" cap="none">
                <a:solidFill>
                  <a:schemeClr val="dk1"/>
                </a:solidFill>
                <a:latin typeface="Calibri"/>
                <a:ea typeface="Calibri"/>
                <a:cs typeface="Calibri"/>
                <a:sym typeface="Calibri"/>
              </a:defRPr>
            </a:lvl1pPr>
            <a:lvl2pPr marR="0" lvl="1" algn="l" rtl="0">
              <a:spcBef>
                <a:spcPts val="620"/>
              </a:spcBef>
              <a:spcAft>
                <a:spcPts val="0"/>
              </a:spcAft>
              <a:buClr>
                <a:schemeClr val="dk1"/>
              </a:buClr>
              <a:buSzPts val="3100"/>
              <a:buFont typeface="Arial"/>
              <a:buNone/>
              <a:defRPr sz="3100" b="0" i="0" u="none" strike="noStrike" cap="none">
                <a:solidFill>
                  <a:schemeClr val="dk1"/>
                </a:solidFill>
                <a:latin typeface="Calibri"/>
                <a:ea typeface="Calibri"/>
                <a:cs typeface="Calibri"/>
                <a:sym typeface="Calibri"/>
              </a:defRPr>
            </a:lvl2pPr>
            <a:lvl3pPr marR="0" lvl="2" algn="l" rtl="0">
              <a:spcBef>
                <a:spcPts val="540"/>
              </a:spcBef>
              <a:spcAft>
                <a:spcPts val="0"/>
              </a:spcAft>
              <a:buClr>
                <a:schemeClr val="dk1"/>
              </a:buClr>
              <a:buSzPts val="2700"/>
              <a:buFont typeface="Arial"/>
              <a:buNone/>
              <a:defRPr sz="2700" b="0" i="0" u="none" strike="noStrike" cap="none">
                <a:solidFill>
                  <a:schemeClr val="dk1"/>
                </a:solidFill>
                <a:latin typeface="Calibri"/>
                <a:ea typeface="Calibri"/>
                <a:cs typeface="Calibri"/>
                <a:sym typeface="Calibri"/>
              </a:defRPr>
            </a:lvl3pPr>
            <a:lvl4pPr marR="0" lvl="3" algn="l" rtl="0">
              <a:spcBef>
                <a:spcPts val="440"/>
              </a:spcBef>
              <a:spcAft>
                <a:spcPts val="0"/>
              </a:spcAft>
              <a:buClr>
                <a:schemeClr val="dk1"/>
              </a:buClr>
              <a:buSzPts val="2200"/>
              <a:buFont typeface="Arial"/>
              <a:buNone/>
              <a:defRPr sz="2200" b="0" i="0" u="none" strike="noStrike" cap="none">
                <a:solidFill>
                  <a:schemeClr val="dk1"/>
                </a:solidFill>
                <a:latin typeface="Calibri"/>
                <a:ea typeface="Calibri"/>
                <a:cs typeface="Calibri"/>
                <a:sym typeface="Calibri"/>
              </a:defRPr>
            </a:lvl4pPr>
            <a:lvl5pPr marR="0" lvl="4" algn="l" rtl="0">
              <a:spcBef>
                <a:spcPts val="440"/>
              </a:spcBef>
              <a:spcAft>
                <a:spcPts val="0"/>
              </a:spcAft>
              <a:buClr>
                <a:schemeClr val="dk1"/>
              </a:buClr>
              <a:buSzPts val="2200"/>
              <a:buFont typeface="Arial"/>
              <a:buNone/>
              <a:defRPr sz="2200" b="0" i="0" u="none" strike="noStrike" cap="none">
                <a:solidFill>
                  <a:schemeClr val="dk1"/>
                </a:solidFill>
                <a:latin typeface="Calibri"/>
                <a:ea typeface="Calibri"/>
                <a:cs typeface="Calibri"/>
                <a:sym typeface="Calibri"/>
              </a:defRPr>
            </a:lvl5pPr>
            <a:lvl6pPr marR="0" lvl="5" algn="l" rtl="0">
              <a:spcBef>
                <a:spcPts val="440"/>
              </a:spcBef>
              <a:spcAft>
                <a:spcPts val="0"/>
              </a:spcAft>
              <a:buClr>
                <a:schemeClr val="dk1"/>
              </a:buClr>
              <a:buSzPts val="2200"/>
              <a:buFont typeface="Arial"/>
              <a:buNone/>
              <a:defRPr sz="2200" b="0" i="0" u="none" strike="noStrike" cap="none">
                <a:solidFill>
                  <a:schemeClr val="dk1"/>
                </a:solidFill>
                <a:latin typeface="Calibri"/>
                <a:ea typeface="Calibri"/>
                <a:cs typeface="Calibri"/>
                <a:sym typeface="Calibri"/>
              </a:defRPr>
            </a:lvl6pPr>
            <a:lvl7pPr marR="0" lvl="6" algn="l" rtl="0">
              <a:spcBef>
                <a:spcPts val="440"/>
              </a:spcBef>
              <a:spcAft>
                <a:spcPts val="0"/>
              </a:spcAft>
              <a:buClr>
                <a:schemeClr val="dk1"/>
              </a:buClr>
              <a:buSzPts val="2200"/>
              <a:buFont typeface="Arial"/>
              <a:buNone/>
              <a:defRPr sz="2200" b="0" i="0" u="none" strike="noStrike" cap="none">
                <a:solidFill>
                  <a:schemeClr val="dk1"/>
                </a:solidFill>
                <a:latin typeface="Calibri"/>
                <a:ea typeface="Calibri"/>
                <a:cs typeface="Calibri"/>
                <a:sym typeface="Calibri"/>
              </a:defRPr>
            </a:lvl7pPr>
            <a:lvl8pPr marR="0" lvl="7" algn="l" rtl="0">
              <a:spcBef>
                <a:spcPts val="440"/>
              </a:spcBef>
              <a:spcAft>
                <a:spcPts val="0"/>
              </a:spcAft>
              <a:buClr>
                <a:schemeClr val="dk1"/>
              </a:buClr>
              <a:buSzPts val="2200"/>
              <a:buFont typeface="Arial"/>
              <a:buNone/>
              <a:defRPr sz="2200" b="0" i="0" u="none" strike="noStrike" cap="none">
                <a:solidFill>
                  <a:schemeClr val="dk1"/>
                </a:solidFill>
                <a:latin typeface="Calibri"/>
                <a:ea typeface="Calibri"/>
                <a:cs typeface="Calibri"/>
                <a:sym typeface="Calibri"/>
              </a:defRPr>
            </a:lvl8pPr>
            <a:lvl9pPr marR="0" lvl="8" algn="l" rtl="0">
              <a:spcBef>
                <a:spcPts val="440"/>
              </a:spcBef>
              <a:spcAft>
                <a:spcPts val="0"/>
              </a:spcAft>
              <a:buClr>
                <a:schemeClr val="dk1"/>
              </a:buClr>
              <a:buSzPts val="2200"/>
              <a:buFont typeface="Arial"/>
              <a:buNone/>
              <a:defRPr sz="2200" b="0" i="0" u="none" strike="noStrike" cap="none">
                <a:solidFill>
                  <a:schemeClr val="dk1"/>
                </a:solidFill>
                <a:latin typeface="Calibri"/>
                <a:ea typeface="Calibri"/>
                <a:cs typeface="Calibri"/>
                <a:sym typeface="Calibri"/>
              </a:defRPr>
            </a:lvl9pPr>
          </a:lstStyle>
          <a:p>
            <a:endParaRPr dirty="0"/>
          </a:p>
        </p:txBody>
      </p:sp>
      <p:sp>
        <p:nvSpPr>
          <p:cNvPr id="68" name="Google Shape;68;p10"/>
          <p:cNvSpPr txBox="1">
            <a:spLocks noGrp="1"/>
          </p:cNvSpPr>
          <p:nvPr>
            <p:ph type="body" idx="1"/>
          </p:nvPr>
        </p:nvSpPr>
        <p:spPr>
          <a:xfrm>
            <a:off x="2066421" y="5725161"/>
            <a:ext cx="6325553" cy="858519"/>
          </a:xfrm>
          <a:prstGeom prst="rect">
            <a:avLst/>
          </a:prstGeom>
          <a:noFill/>
          <a:ln>
            <a:noFill/>
          </a:ln>
        </p:spPr>
        <p:txBody>
          <a:bodyPr spcFirstLastPara="1" wrap="square" lIns="102025" tIns="51000" rIns="102025" bIns="51000" anchor="t" anchorCtr="0"/>
          <a:lstStyle>
            <a:lvl1pPr marL="457200" marR="0" lvl="0" indent="-228600" algn="l" rtl="0">
              <a:spcBef>
                <a:spcPts val="32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1pPr>
            <a:lvl2pPr marL="914400" marR="0" lvl="1" indent="-228600" algn="l" rtl="0">
              <a:spcBef>
                <a:spcPts val="260"/>
              </a:spcBef>
              <a:spcAft>
                <a:spcPts val="0"/>
              </a:spcAft>
              <a:buClr>
                <a:schemeClr val="dk1"/>
              </a:buClr>
              <a:buSzPts val="1300"/>
              <a:buFont typeface="Arial"/>
              <a:buNone/>
              <a:defRPr sz="1300" b="0" i="0" u="none" strike="noStrike" cap="none">
                <a:solidFill>
                  <a:schemeClr val="dk1"/>
                </a:solidFill>
                <a:latin typeface="Calibri"/>
                <a:ea typeface="Calibri"/>
                <a:cs typeface="Calibri"/>
                <a:sym typeface="Calibri"/>
              </a:defRPr>
            </a:lvl2pPr>
            <a:lvl3pPr marL="1371600" marR="0" lvl="2" indent="-228600" algn="l" rtl="0">
              <a:spcBef>
                <a:spcPts val="220"/>
              </a:spcBef>
              <a:spcAft>
                <a:spcPts val="0"/>
              </a:spcAft>
              <a:buClr>
                <a:schemeClr val="dk1"/>
              </a:buClr>
              <a:buSzPts val="1100"/>
              <a:buFont typeface="Arial"/>
              <a:buNone/>
              <a:defRPr sz="1100" b="0" i="0" u="none" strike="noStrike" cap="none">
                <a:solidFill>
                  <a:schemeClr val="dk1"/>
                </a:solidFill>
                <a:latin typeface="Calibri"/>
                <a:ea typeface="Calibri"/>
                <a:cs typeface="Calibri"/>
                <a:sym typeface="Calibri"/>
              </a:defRPr>
            </a:lvl3pPr>
            <a:lvl4pPr marL="1828800" marR="0" lvl="3" indent="-228600" algn="l" rtl="0">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69" name="Google Shape;69;p10"/>
          <p:cNvSpPr txBox="1">
            <a:spLocks noGrp="1"/>
          </p:cNvSpPr>
          <p:nvPr>
            <p:ph type="dt" idx="10"/>
          </p:nvPr>
        </p:nvSpPr>
        <p:spPr>
          <a:xfrm>
            <a:off x="527130" y="6780107"/>
            <a:ext cx="2459937" cy="389467"/>
          </a:xfrm>
          <a:prstGeom prst="rect">
            <a:avLst/>
          </a:prstGeom>
          <a:noFill/>
          <a:ln>
            <a:noFill/>
          </a:ln>
        </p:spPr>
        <p:txBody>
          <a:bodyPr spcFirstLastPara="1" wrap="square" lIns="102025" tIns="51000" rIns="102025" bIns="51000" anchor="ctr" anchorCtr="0"/>
          <a:lstStyle>
            <a:lvl1pPr marR="0" lvl="0" algn="l" rtl="0">
              <a:spcBef>
                <a:spcPts val="0"/>
              </a:spcBef>
              <a:spcAft>
                <a:spcPts val="0"/>
              </a:spcAft>
              <a:buSzPts val="1400"/>
              <a:buNone/>
              <a:defRPr sz="1300">
                <a:solidFill>
                  <a:srgbClr val="888888"/>
                </a:solidFill>
                <a:latin typeface="Calibri"/>
                <a:ea typeface="Calibri"/>
                <a:cs typeface="Calibri"/>
                <a:sym typeface="Calibri"/>
              </a:defRPr>
            </a:lvl1pPr>
            <a:lvl2pPr marR="0" lvl="1"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9pPr>
          </a:lstStyle>
          <a:p>
            <a:endParaRPr dirty="0"/>
          </a:p>
        </p:txBody>
      </p:sp>
      <p:sp>
        <p:nvSpPr>
          <p:cNvPr id="70" name="Google Shape;70;p10"/>
          <p:cNvSpPr txBox="1">
            <a:spLocks noGrp="1"/>
          </p:cNvSpPr>
          <p:nvPr>
            <p:ph type="ftr" idx="11"/>
          </p:nvPr>
        </p:nvSpPr>
        <p:spPr>
          <a:xfrm>
            <a:off x="3602051" y="6780107"/>
            <a:ext cx="3338486" cy="389467"/>
          </a:xfrm>
          <a:prstGeom prst="rect">
            <a:avLst/>
          </a:prstGeom>
          <a:noFill/>
          <a:ln>
            <a:noFill/>
          </a:ln>
        </p:spPr>
        <p:txBody>
          <a:bodyPr spcFirstLastPara="1" wrap="square" lIns="102025" tIns="51000" rIns="102025" bIns="51000" anchor="ctr" anchorCtr="0"/>
          <a:lstStyle>
            <a:lvl1pPr marR="0" lvl="0" algn="ctr" rtl="0">
              <a:spcBef>
                <a:spcPts val="0"/>
              </a:spcBef>
              <a:spcAft>
                <a:spcPts val="0"/>
              </a:spcAft>
              <a:buSzPts val="1400"/>
              <a:buNone/>
              <a:defRPr sz="1300">
                <a:solidFill>
                  <a:srgbClr val="888888"/>
                </a:solidFill>
                <a:latin typeface="Calibri"/>
                <a:ea typeface="Calibri"/>
                <a:cs typeface="Calibri"/>
                <a:sym typeface="Calibri"/>
              </a:defRPr>
            </a:lvl1pPr>
            <a:lvl2pPr marR="0" lvl="1"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9pPr>
          </a:lstStyle>
          <a:p>
            <a:endParaRPr dirty="0"/>
          </a:p>
        </p:txBody>
      </p:sp>
      <p:sp>
        <p:nvSpPr>
          <p:cNvPr id="71" name="Google Shape;71;p10"/>
          <p:cNvSpPr txBox="1">
            <a:spLocks noGrp="1"/>
          </p:cNvSpPr>
          <p:nvPr>
            <p:ph type="sldNum" idx="12"/>
          </p:nvPr>
        </p:nvSpPr>
        <p:spPr>
          <a:xfrm>
            <a:off x="7555522" y="6780107"/>
            <a:ext cx="2459937" cy="389467"/>
          </a:xfrm>
          <a:prstGeom prst="rect">
            <a:avLst/>
          </a:prstGeom>
          <a:noFill/>
          <a:ln>
            <a:noFill/>
          </a:ln>
        </p:spPr>
        <p:txBody>
          <a:bodyPr spcFirstLastPara="1" wrap="square" lIns="102025" tIns="51000" rIns="102025" bIns="51000" anchor="ctr" anchorCtr="0">
            <a:noAutofit/>
          </a:bodyPr>
          <a:lstStyle>
            <a:lvl1pPr marL="0" marR="0" lvl="0" indent="0" algn="r" rtl="0">
              <a:spcBef>
                <a:spcPts val="0"/>
              </a:spcBef>
              <a:buNone/>
              <a:defRPr sz="1300">
                <a:solidFill>
                  <a:srgbClr val="888888"/>
                </a:solidFill>
                <a:latin typeface="Calibri"/>
                <a:ea typeface="Calibri"/>
                <a:cs typeface="Calibri"/>
                <a:sym typeface="Calibri"/>
              </a:defRPr>
            </a:lvl1pPr>
            <a:lvl2pPr marL="0" marR="0" lvl="1" indent="0" algn="r" rtl="0">
              <a:spcBef>
                <a:spcPts val="0"/>
              </a:spcBef>
              <a:buNone/>
              <a:defRPr sz="1300">
                <a:solidFill>
                  <a:srgbClr val="888888"/>
                </a:solidFill>
                <a:latin typeface="Calibri"/>
                <a:ea typeface="Calibri"/>
                <a:cs typeface="Calibri"/>
                <a:sym typeface="Calibri"/>
              </a:defRPr>
            </a:lvl2pPr>
            <a:lvl3pPr marL="0" marR="0" lvl="2" indent="0" algn="r" rtl="0">
              <a:spcBef>
                <a:spcPts val="0"/>
              </a:spcBef>
              <a:buNone/>
              <a:defRPr sz="1300">
                <a:solidFill>
                  <a:srgbClr val="888888"/>
                </a:solidFill>
                <a:latin typeface="Calibri"/>
                <a:ea typeface="Calibri"/>
                <a:cs typeface="Calibri"/>
                <a:sym typeface="Calibri"/>
              </a:defRPr>
            </a:lvl3pPr>
            <a:lvl4pPr marL="0" marR="0" lvl="3" indent="0" algn="r" rtl="0">
              <a:spcBef>
                <a:spcPts val="0"/>
              </a:spcBef>
              <a:buNone/>
              <a:defRPr sz="1300">
                <a:solidFill>
                  <a:srgbClr val="888888"/>
                </a:solidFill>
                <a:latin typeface="Calibri"/>
                <a:ea typeface="Calibri"/>
                <a:cs typeface="Calibri"/>
                <a:sym typeface="Calibri"/>
              </a:defRPr>
            </a:lvl4pPr>
            <a:lvl5pPr marL="0" marR="0" lvl="4" indent="0" algn="r" rtl="0">
              <a:spcBef>
                <a:spcPts val="0"/>
              </a:spcBef>
              <a:buNone/>
              <a:defRPr sz="1300">
                <a:solidFill>
                  <a:srgbClr val="888888"/>
                </a:solidFill>
                <a:latin typeface="Calibri"/>
                <a:ea typeface="Calibri"/>
                <a:cs typeface="Calibri"/>
                <a:sym typeface="Calibri"/>
              </a:defRPr>
            </a:lvl5pPr>
            <a:lvl6pPr marL="0" marR="0" lvl="5" indent="0" algn="r" rtl="0">
              <a:spcBef>
                <a:spcPts val="0"/>
              </a:spcBef>
              <a:buNone/>
              <a:defRPr sz="1300">
                <a:solidFill>
                  <a:srgbClr val="888888"/>
                </a:solidFill>
                <a:latin typeface="Calibri"/>
                <a:ea typeface="Calibri"/>
                <a:cs typeface="Calibri"/>
                <a:sym typeface="Calibri"/>
              </a:defRPr>
            </a:lvl6pPr>
            <a:lvl7pPr marL="0" marR="0" lvl="6" indent="0" algn="r" rtl="0">
              <a:spcBef>
                <a:spcPts val="0"/>
              </a:spcBef>
              <a:buNone/>
              <a:defRPr sz="1300">
                <a:solidFill>
                  <a:srgbClr val="888888"/>
                </a:solidFill>
                <a:latin typeface="Calibri"/>
                <a:ea typeface="Calibri"/>
                <a:cs typeface="Calibri"/>
                <a:sym typeface="Calibri"/>
              </a:defRPr>
            </a:lvl7pPr>
            <a:lvl8pPr marL="0" marR="0" lvl="7" indent="0" algn="r" rtl="0">
              <a:spcBef>
                <a:spcPts val="0"/>
              </a:spcBef>
              <a:buNone/>
              <a:defRPr sz="1300">
                <a:solidFill>
                  <a:srgbClr val="888888"/>
                </a:solidFill>
                <a:latin typeface="Calibri"/>
                <a:ea typeface="Calibri"/>
                <a:cs typeface="Calibri"/>
                <a:sym typeface="Calibri"/>
              </a:defRPr>
            </a:lvl8pPr>
            <a:lvl9pPr marL="0" marR="0" lvl="8" indent="0" algn="r" rtl="0">
              <a:spcBef>
                <a:spcPts val="0"/>
              </a:spcBef>
              <a:buNone/>
              <a:defRPr sz="13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extLst>
      <p:ext uri="{BB962C8B-B14F-4D97-AF65-F5344CB8AC3E}">
        <p14:creationId xmlns:p14="http://schemas.microsoft.com/office/powerpoint/2010/main" val="2839069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F3CA43-9EA8-CA4E-88B5-77FF878F0D05}" type="datetimeFigureOut">
              <a:rPr lang="en-US" smtClean="0"/>
              <a:t>1/23/2019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5FF9AA-F95D-FB48-9ACD-EF030B60DCA1}" type="slidenum">
              <a:rPr lang="en-US" smtClean="0"/>
              <a:t>‹#›</a:t>
            </a:fld>
            <a:endParaRPr lang="en-US" dirty="0"/>
          </a:p>
        </p:txBody>
      </p:sp>
    </p:spTree>
    <p:extLst>
      <p:ext uri="{BB962C8B-B14F-4D97-AF65-F5344CB8AC3E}">
        <p14:creationId xmlns:p14="http://schemas.microsoft.com/office/powerpoint/2010/main" val="6246222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527130" y="292947"/>
            <a:ext cx="9488329" cy="1219200"/>
          </a:xfrm>
          <a:prstGeom prst="rect">
            <a:avLst/>
          </a:prstGeom>
          <a:noFill/>
          <a:ln>
            <a:noFill/>
          </a:ln>
        </p:spPr>
        <p:txBody>
          <a:bodyPr spcFirstLastPara="1" wrap="square" lIns="102025" tIns="51000" rIns="102025" bIns="51000" anchor="ctr" anchorCtr="0"/>
          <a:lstStyle>
            <a:lvl1pPr marR="0" lvl="0" algn="ctr" rtl="0">
              <a:spcBef>
                <a:spcPts val="0"/>
              </a:spcBef>
              <a:spcAft>
                <a:spcPts val="0"/>
              </a:spcAft>
              <a:buClr>
                <a:schemeClr val="dk1"/>
              </a:buClr>
              <a:buSzPts val="4900"/>
              <a:buFont typeface="Calibri"/>
              <a:buNone/>
              <a:defRPr sz="49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4" name="Google Shape;74;p11"/>
          <p:cNvSpPr txBox="1">
            <a:spLocks noGrp="1"/>
          </p:cNvSpPr>
          <p:nvPr>
            <p:ph type="body" idx="1"/>
          </p:nvPr>
        </p:nvSpPr>
        <p:spPr>
          <a:xfrm rot="5400000">
            <a:off x="2857448" y="-623437"/>
            <a:ext cx="4827694" cy="9488329"/>
          </a:xfrm>
          <a:prstGeom prst="rect">
            <a:avLst/>
          </a:prstGeom>
          <a:noFill/>
          <a:ln>
            <a:noFill/>
          </a:ln>
        </p:spPr>
        <p:txBody>
          <a:bodyPr spcFirstLastPara="1" wrap="square" lIns="102025" tIns="51000" rIns="102025" bIns="51000" anchor="t" anchorCtr="0"/>
          <a:lstStyle>
            <a:lvl1pPr marL="457200" marR="0" lvl="0" indent="-457200" algn="l" rtl="0">
              <a:spcBef>
                <a:spcPts val="72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1pPr>
            <a:lvl2pPr marL="914400" marR="0" lvl="1" indent="-425450" algn="l" rtl="0">
              <a:spcBef>
                <a:spcPts val="620"/>
              </a:spcBef>
              <a:spcAft>
                <a:spcPts val="0"/>
              </a:spcAft>
              <a:buClr>
                <a:schemeClr val="dk1"/>
              </a:buClr>
              <a:buSzPts val="3100"/>
              <a:buFont typeface="Arial"/>
              <a:buChar char="–"/>
              <a:defRPr sz="3100" b="0" i="0" u="none" strike="noStrike" cap="none">
                <a:solidFill>
                  <a:schemeClr val="dk1"/>
                </a:solidFill>
                <a:latin typeface="Calibri"/>
                <a:ea typeface="Calibri"/>
                <a:cs typeface="Calibri"/>
                <a:sym typeface="Calibri"/>
              </a:defRPr>
            </a:lvl2pPr>
            <a:lvl3pPr marL="1371600" marR="0" lvl="2" indent="-400050" algn="l" rtl="0">
              <a:spcBef>
                <a:spcPts val="540"/>
              </a:spcBef>
              <a:spcAft>
                <a:spcPts val="0"/>
              </a:spcAft>
              <a:buClr>
                <a:schemeClr val="dk1"/>
              </a:buClr>
              <a:buSzPts val="2700"/>
              <a:buFont typeface="Arial"/>
              <a:buChar char="•"/>
              <a:defRPr sz="2700" b="0" i="0" u="none" strike="noStrike" cap="none">
                <a:solidFill>
                  <a:schemeClr val="dk1"/>
                </a:solidFill>
                <a:latin typeface="Calibri"/>
                <a:ea typeface="Calibri"/>
                <a:cs typeface="Calibri"/>
                <a:sym typeface="Calibri"/>
              </a:defRPr>
            </a:lvl3pPr>
            <a:lvl4pPr marL="1828800" marR="0" lvl="3" indent="-368300" algn="l" rtl="0">
              <a:spcBef>
                <a:spcPts val="44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4pPr>
            <a:lvl5pPr marL="2286000" marR="0" lvl="4" indent="-368300" algn="l" rtl="0">
              <a:spcBef>
                <a:spcPts val="44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5pPr>
            <a:lvl6pPr marL="2743200" marR="0" lvl="5" indent="-368300" algn="l" rtl="0">
              <a:spcBef>
                <a:spcPts val="44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6pPr>
            <a:lvl7pPr marL="3200400" marR="0" lvl="6" indent="-368300" algn="l" rtl="0">
              <a:spcBef>
                <a:spcPts val="44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7pPr>
            <a:lvl8pPr marL="3657600" marR="0" lvl="7" indent="-368300" algn="l" rtl="0">
              <a:spcBef>
                <a:spcPts val="44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8pPr>
            <a:lvl9pPr marL="4114800" marR="0" lvl="8" indent="-368300" algn="l" rtl="0">
              <a:spcBef>
                <a:spcPts val="44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9pPr>
          </a:lstStyle>
          <a:p>
            <a:endParaRPr/>
          </a:p>
        </p:txBody>
      </p:sp>
      <p:sp>
        <p:nvSpPr>
          <p:cNvPr id="75" name="Google Shape;75;p11"/>
          <p:cNvSpPr txBox="1">
            <a:spLocks noGrp="1"/>
          </p:cNvSpPr>
          <p:nvPr>
            <p:ph type="dt" idx="10"/>
          </p:nvPr>
        </p:nvSpPr>
        <p:spPr>
          <a:xfrm>
            <a:off x="527130" y="6780107"/>
            <a:ext cx="2459937" cy="389467"/>
          </a:xfrm>
          <a:prstGeom prst="rect">
            <a:avLst/>
          </a:prstGeom>
          <a:noFill/>
          <a:ln>
            <a:noFill/>
          </a:ln>
        </p:spPr>
        <p:txBody>
          <a:bodyPr spcFirstLastPara="1" wrap="square" lIns="102025" tIns="51000" rIns="102025" bIns="51000" anchor="ctr" anchorCtr="0"/>
          <a:lstStyle>
            <a:lvl1pPr marR="0" lvl="0" algn="l" rtl="0">
              <a:spcBef>
                <a:spcPts val="0"/>
              </a:spcBef>
              <a:spcAft>
                <a:spcPts val="0"/>
              </a:spcAft>
              <a:buSzPts val="1400"/>
              <a:buNone/>
              <a:defRPr sz="1300">
                <a:solidFill>
                  <a:srgbClr val="888888"/>
                </a:solidFill>
                <a:latin typeface="Calibri"/>
                <a:ea typeface="Calibri"/>
                <a:cs typeface="Calibri"/>
                <a:sym typeface="Calibri"/>
              </a:defRPr>
            </a:lvl1pPr>
            <a:lvl2pPr marR="0" lvl="1"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9pPr>
          </a:lstStyle>
          <a:p>
            <a:endParaRPr dirty="0"/>
          </a:p>
        </p:txBody>
      </p:sp>
      <p:sp>
        <p:nvSpPr>
          <p:cNvPr id="76" name="Google Shape;76;p11"/>
          <p:cNvSpPr txBox="1">
            <a:spLocks noGrp="1"/>
          </p:cNvSpPr>
          <p:nvPr>
            <p:ph type="ftr" idx="11"/>
          </p:nvPr>
        </p:nvSpPr>
        <p:spPr>
          <a:xfrm>
            <a:off x="3602051" y="6780107"/>
            <a:ext cx="3338486" cy="389467"/>
          </a:xfrm>
          <a:prstGeom prst="rect">
            <a:avLst/>
          </a:prstGeom>
          <a:noFill/>
          <a:ln>
            <a:noFill/>
          </a:ln>
        </p:spPr>
        <p:txBody>
          <a:bodyPr spcFirstLastPara="1" wrap="square" lIns="102025" tIns="51000" rIns="102025" bIns="51000" anchor="ctr" anchorCtr="0"/>
          <a:lstStyle>
            <a:lvl1pPr marR="0" lvl="0" algn="ctr" rtl="0">
              <a:spcBef>
                <a:spcPts val="0"/>
              </a:spcBef>
              <a:spcAft>
                <a:spcPts val="0"/>
              </a:spcAft>
              <a:buSzPts val="1400"/>
              <a:buNone/>
              <a:defRPr sz="1300">
                <a:solidFill>
                  <a:srgbClr val="888888"/>
                </a:solidFill>
                <a:latin typeface="Calibri"/>
                <a:ea typeface="Calibri"/>
                <a:cs typeface="Calibri"/>
                <a:sym typeface="Calibri"/>
              </a:defRPr>
            </a:lvl1pPr>
            <a:lvl2pPr marR="0" lvl="1"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9pPr>
          </a:lstStyle>
          <a:p>
            <a:endParaRPr dirty="0"/>
          </a:p>
        </p:txBody>
      </p:sp>
      <p:sp>
        <p:nvSpPr>
          <p:cNvPr id="77" name="Google Shape;77;p11"/>
          <p:cNvSpPr txBox="1">
            <a:spLocks noGrp="1"/>
          </p:cNvSpPr>
          <p:nvPr>
            <p:ph type="sldNum" idx="12"/>
          </p:nvPr>
        </p:nvSpPr>
        <p:spPr>
          <a:xfrm>
            <a:off x="7555522" y="6780107"/>
            <a:ext cx="2459937" cy="389467"/>
          </a:xfrm>
          <a:prstGeom prst="rect">
            <a:avLst/>
          </a:prstGeom>
          <a:noFill/>
          <a:ln>
            <a:noFill/>
          </a:ln>
        </p:spPr>
        <p:txBody>
          <a:bodyPr spcFirstLastPara="1" wrap="square" lIns="102025" tIns="51000" rIns="102025" bIns="51000" anchor="ctr" anchorCtr="0">
            <a:noAutofit/>
          </a:bodyPr>
          <a:lstStyle>
            <a:lvl1pPr marL="0" marR="0" lvl="0" indent="0" algn="r" rtl="0">
              <a:spcBef>
                <a:spcPts val="0"/>
              </a:spcBef>
              <a:buNone/>
              <a:defRPr sz="1300">
                <a:solidFill>
                  <a:srgbClr val="888888"/>
                </a:solidFill>
                <a:latin typeface="Calibri"/>
                <a:ea typeface="Calibri"/>
                <a:cs typeface="Calibri"/>
                <a:sym typeface="Calibri"/>
              </a:defRPr>
            </a:lvl1pPr>
            <a:lvl2pPr marL="0" marR="0" lvl="1" indent="0" algn="r" rtl="0">
              <a:spcBef>
                <a:spcPts val="0"/>
              </a:spcBef>
              <a:buNone/>
              <a:defRPr sz="1300">
                <a:solidFill>
                  <a:srgbClr val="888888"/>
                </a:solidFill>
                <a:latin typeface="Calibri"/>
                <a:ea typeface="Calibri"/>
                <a:cs typeface="Calibri"/>
                <a:sym typeface="Calibri"/>
              </a:defRPr>
            </a:lvl2pPr>
            <a:lvl3pPr marL="0" marR="0" lvl="2" indent="0" algn="r" rtl="0">
              <a:spcBef>
                <a:spcPts val="0"/>
              </a:spcBef>
              <a:buNone/>
              <a:defRPr sz="1300">
                <a:solidFill>
                  <a:srgbClr val="888888"/>
                </a:solidFill>
                <a:latin typeface="Calibri"/>
                <a:ea typeface="Calibri"/>
                <a:cs typeface="Calibri"/>
                <a:sym typeface="Calibri"/>
              </a:defRPr>
            </a:lvl3pPr>
            <a:lvl4pPr marL="0" marR="0" lvl="3" indent="0" algn="r" rtl="0">
              <a:spcBef>
                <a:spcPts val="0"/>
              </a:spcBef>
              <a:buNone/>
              <a:defRPr sz="1300">
                <a:solidFill>
                  <a:srgbClr val="888888"/>
                </a:solidFill>
                <a:latin typeface="Calibri"/>
                <a:ea typeface="Calibri"/>
                <a:cs typeface="Calibri"/>
                <a:sym typeface="Calibri"/>
              </a:defRPr>
            </a:lvl4pPr>
            <a:lvl5pPr marL="0" marR="0" lvl="4" indent="0" algn="r" rtl="0">
              <a:spcBef>
                <a:spcPts val="0"/>
              </a:spcBef>
              <a:buNone/>
              <a:defRPr sz="1300">
                <a:solidFill>
                  <a:srgbClr val="888888"/>
                </a:solidFill>
                <a:latin typeface="Calibri"/>
                <a:ea typeface="Calibri"/>
                <a:cs typeface="Calibri"/>
                <a:sym typeface="Calibri"/>
              </a:defRPr>
            </a:lvl5pPr>
            <a:lvl6pPr marL="0" marR="0" lvl="5" indent="0" algn="r" rtl="0">
              <a:spcBef>
                <a:spcPts val="0"/>
              </a:spcBef>
              <a:buNone/>
              <a:defRPr sz="1300">
                <a:solidFill>
                  <a:srgbClr val="888888"/>
                </a:solidFill>
                <a:latin typeface="Calibri"/>
                <a:ea typeface="Calibri"/>
                <a:cs typeface="Calibri"/>
                <a:sym typeface="Calibri"/>
              </a:defRPr>
            </a:lvl6pPr>
            <a:lvl7pPr marL="0" marR="0" lvl="6" indent="0" algn="r" rtl="0">
              <a:spcBef>
                <a:spcPts val="0"/>
              </a:spcBef>
              <a:buNone/>
              <a:defRPr sz="1300">
                <a:solidFill>
                  <a:srgbClr val="888888"/>
                </a:solidFill>
                <a:latin typeface="Calibri"/>
                <a:ea typeface="Calibri"/>
                <a:cs typeface="Calibri"/>
                <a:sym typeface="Calibri"/>
              </a:defRPr>
            </a:lvl7pPr>
            <a:lvl8pPr marL="0" marR="0" lvl="7" indent="0" algn="r" rtl="0">
              <a:spcBef>
                <a:spcPts val="0"/>
              </a:spcBef>
              <a:buNone/>
              <a:defRPr sz="1300">
                <a:solidFill>
                  <a:srgbClr val="888888"/>
                </a:solidFill>
                <a:latin typeface="Calibri"/>
                <a:ea typeface="Calibri"/>
                <a:cs typeface="Calibri"/>
                <a:sym typeface="Calibri"/>
              </a:defRPr>
            </a:lvl8pPr>
            <a:lvl9pPr marL="0" marR="0" lvl="8" indent="0" algn="r" rtl="0">
              <a:spcBef>
                <a:spcPts val="0"/>
              </a:spcBef>
              <a:buNone/>
              <a:defRPr sz="13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extLst>
      <p:ext uri="{BB962C8B-B14F-4D97-AF65-F5344CB8AC3E}">
        <p14:creationId xmlns:p14="http://schemas.microsoft.com/office/powerpoint/2010/main" val="34817345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6851941" y="2274272"/>
            <a:ext cx="6656493" cy="2734484"/>
          </a:xfrm>
          <a:prstGeom prst="rect">
            <a:avLst/>
          </a:prstGeom>
          <a:noFill/>
          <a:ln>
            <a:noFill/>
          </a:ln>
        </p:spPr>
        <p:txBody>
          <a:bodyPr spcFirstLastPara="1" wrap="square" lIns="102025" tIns="51000" rIns="102025" bIns="51000" anchor="ctr" anchorCtr="0"/>
          <a:lstStyle>
            <a:lvl1pPr marR="0" lvl="0" algn="ctr" rtl="0">
              <a:spcBef>
                <a:spcPts val="0"/>
              </a:spcBef>
              <a:spcAft>
                <a:spcPts val="0"/>
              </a:spcAft>
              <a:buClr>
                <a:schemeClr val="dk1"/>
              </a:buClr>
              <a:buSzPts val="4900"/>
              <a:buFont typeface="Calibri"/>
              <a:buNone/>
              <a:defRPr sz="49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0" name="Google Shape;80;p12"/>
          <p:cNvSpPr txBox="1">
            <a:spLocks noGrp="1"/>
          </p:cNvSpPr>
          <p:nvPr>
            <p:ph type="body" idx="1"/>
          </p:nvPr>
        </p:nvSpPr>
        <p:spPr>
          <a:xfrm rot="5400000">
            <a:off x="1294203" y="-373272"/>
            <a:ext cx="6656493" cy="8029572"/>
          </a:xfrm>
          <a:prstGeom prst="rect">
            <a:avLst/>
          </a:prstGeom>
          <a:noFill/>
          <a:ln>
            <a:noFill/>
          </a:ln>
        </p:spPr>
        <p:txBody>
          <a:bodyPr spcFirstLastPara="1" wrap="square" lIns="102025" tIns="51000" rIns="102025" bIns="51000" anchor="t" anchorCtr="0"/>
          <a:lstStyle>
            <a:lvl1pPr marL="457200" marR="0" lvl="0" indent="-457200" algn="l" rtl="0">
              <a:spcBef>
                <a:spcPts val="72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1pPr>
            <a:lvl2pPr marL="914400" marR="0" lvl="1" indent="-425450" algn="l" rtl="0">
              <a:spcBef>
                <a:spcPts val="620"/>
              </a:spcBef>
              <a:spcAft>
                <a:spcPts val="0"/>
              </a:spcAft>
              <a:buClr>
                <a:schemeClr val="dk1"/>
              </a:buClr>
              <a:buSzPts val="3100"/>
              <a:buFont typeface="Arial"/>
              <a:buChar char="–"/>
              <a:defRPr sz="3100" b="0" i="0" u="none" strike="noStrike" cap="none">
                <a:solidFill>
                  <a:schemeClr val="dk1"/>
                </a:solidFill>
                <a:latin typeface="Calibri"/>
                <a:ea typeface="Calibri"/>
                <a:cs typeface="Calibri"/>
                <a:sym typeface="Calibri"/>
              </a:defRPr>
            </a:lvl2pPr>
            <a:lvl3pPr marL="1371600" marR="0" lvl="2" indent="-400050" algn="l" rtl="0">
              <a:spcBef>
                <a:spcPts val="540"/>
              </a:spcBef>
              <a:spcAft>
                <a:spcPts val="0"/>
              </a:spcAft>
              <a:buClr>
                <a:schemeClr val="dk1"/>
              </a:buClr>
              <a:buSzPts val="2700"/>
              <a:buFont typeface="Arial"/>
              <a:buChar char="•"/>
              <a:defRPr sz="2700" b="0" i="0" u="none" strike="noStrike" cap="none">
                <a:solidFill>
                  <a:schemeClr val="dk1"/>
                </a:solidFill>
                <a:latin typeface="Calibri"/>
                <a:ea typeface="Calibri"/>
                <a:cs typeface="Calibri"/>
                <a:sym typeface="Calibri"/>
              </a:defRPr>
            </a:lvl3pPr>
            <a:lvl4pPr marL="1828800" marR="0" lvl="3" indent="-368300" algn="l" rtl="0">
              <a:spcBef>
                <a:spcPts val="44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4pPr>
            <a:lvl5pPr marL="2286000" marR="0" lvl="4" indent="-368300" algn="l" rtl="0">
              <a:spcBef>
                <a:spcPts val="44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5pPr>
            <a:lvl6pPr marL="2743200" marR="0" lvl="5" indent="-368300" algn="l" rtl="0">
              <a:spcBef>
                <a:spcPts val="44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6pPr>
            <a:lvl7pPr marL="3200400" marR="0" lvl="6" indent="-368300" algn="l" rtl="0">
              <a:spcBef>
                <a:spcPts val="44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7pPr>
            <a:lvl8pPr marL="3657600" marR="0" lvl="7" indent="-368300" algn="l" rtl="0">
              <a:spcBef>
                <a:spcPts val="44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8pPr>
            <a:lvl9pPr marL="4114800" marR="0" lvl="8" indent="-368300" algn="l" rtl="0">
              <a:spcBef>
                <a:spcPts val="44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9pPr>
          </a:lstStyle>
          <a:p>
            <a:endParaRPr/>
          </a:p>
        </p:txBody>
      </p:sp>
      <p:sp>
        <p:nvSpPr>
          <p:cNvPr id="81" name="Google Shape;81;p12"/>
          <p:cNvSpPr txBox="1">
            <a:spLocks noGrp="1"/>
          </p:cNvSpPr>
          <p:nvPr>
            <p:ph type="dt" idx="10"/>
          </p:nvPr>
        </p:nvSpPr>
        <p:spPr>
          <a:xfrm>
            <a:off x="527130" y="6780107"/>
            <a:ext cx="2459937" cy="389467"/>
          </a:xfrm>
          <a:prstGeom prst="rect">
            <a:avLst/>
          </a:prstGeom>
          <a:noFill/>
          <a:ln>
            <a:noFill/>
          </a:ln>
        </p:spPr>
        <p:txBody>
          <a:bodyPr spcFirstLastPara="1" wrap="square" lIns="102025" tIns="51000" rIns="102025" bIns="51000" anchor="ctr" anchorCtr="0"/>
          <a:lstStyle>
            <a:lvl1pPr marR="0" lvl="0" algn="l" rtl="0">
              <a:spcBef>
                <a:spcPts val="0"/>
              </a:spcBef>
              <a:spcAft>
                <a:spcPts val="0"/>
              </a:spcAft>
              <a:buSzPts val="1400"/>
              <a:buNone/>
              <a:defRPr sz="1300">
                <a:solidFill>
                  <a:srgbClr val="888888"/>
                </a:solidFill>
                <a:latin typeface="Calibri"/>
                <a:ea typeface="Calibri"/>
                <a:cs typeface="Calibri"/>
                <a:sym typeface="Calibri"/>
              </a:defRPr>
            </a:lvl1pPr>
            <a:lvl2pPr marR="0" lvl="1"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9pPr>
          </a:lstStyle>
          <a:p>
            <a:endParaRPr dirty="0"/>
          </a:p>
        </p:txBody>
      </p:sp>
      <p:sp>
        <p:nvSpPr>
          <p:cNvPr id="82" name="Google Shape;82;p12"/>
          <p:cNvSpPr txBox="1">
            <a:spLocks noGrp="1"/>
          </p:cNvSpPr>
          <p:nvPr>
            <p:ph type="ftr" idx="11"/>
          </p:nvPr>
        </p:nvSpPr>
        <p:spPr>
          <a:xfrm>
            <a:off x="3602051" y="6780107"/>
            <a:ext cx="3338486" cy="389467"/>
          </a:xfrm>
          <a:prstGeom prst="rect">
            <a:avLst/>
          </a:prstGeom>
          <a:noFill/>
          <a:ln>
            <a:noFill/>
          </a:ln>
        </p:spPr>
        <p:txBody>
          <a:bodyPr spcFirstLastPara="1" wrap="square" lIns="102025" tIns="51000" rIns="102025" bIns="51000" anchor="ctr" anchorCtr="0"/>
          <a:lstStyle>
            <a:lvl1pPr marR="0" lvl="0" algn="ctr" rtl="0">
              <a:spcBef>
                <a:spcPts val="0"/>
              </a:spcBef>
              <a:spcAft>
                <a:spcPts val="0"/>
              </a:spcAft>
              <a:buSzPts val="1400"/>
              <a:buNone/>
              <a:defRPr sz="1300">
                <a:solidFill>
                  <a:srgbClr val="888888"/>
                </a:solidFill>
                <a:latin typeface="Calibri"/>
                <a:ea typeface="Calibri"/>
                <a:cs typeface="Calibri"/>
                <a:sym typeface="Calibri"/>
              </a:defRPr>
            </a:lvl1pPr>
            <a:lvl2pPr marR="0" lvl="1"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9pPr>
          </a:lstStyle>
          <a:p>
            <a:endParaRPr dirty="0"/>
          </a:p>
        </p:txBody>
      </p:sp>
      <p:sp>
        <p:nvSpPr>
          <p:cNvPr id="83" name="Google Shape;83;p12"/>
          <p:cNvSpPr txBox="1">
            <a:spLocks noGrp="1"/>
          </p:cNvSpPr>
          <p:nvPr>
            <p:ph type="sldNum" idx="12"/>
          </p:nvPr>
        </p:nvSpPr>
        <p:spPr>
          <a:xfrm>
            <a:off x="7555522" y="6780107"/>
            <a:ext cx="2459937" cy="389467"/>
          </a:xfrm>
          <a:prstGeom prst="rect">
            <a:avLst/>
          </a:prstGeom>
          <a:noFill/>
          <a:ln>
            <a:noFill/>
          </a:ln>
        </p:spPr>
        <p:txBody>
          <a:bodyPr spcFirstLastPara="1" wrap="square" lIns="102025" tIns="51000" rIns="102025" bIns="51000" anchor="ctr" anchorCtr="0">
            <a:noAutofit/>
          </a:bodyPr>
          <a:lstStyle>
            <a:lvl1pPr marL="0" marR="0" lvl="0" indent="0" algn="r" rtl="0">
              <a:spcBef>
                <a:spcPts val="0"/>
              </a:spcBef>
              <a:buNone/>
              <a:defRPr sz="1300">
                <a:solidFill>
                  <a:srgbClr val="888888"/>
                </a:solidFill>
                <a:latin typeface="Calibri"/>
                <a:ea typeface="Calibri"/>
                <a:cs typeface="Calibri"/>
                <a:sym typeface="Calibri"/>
              </a:defRPr>
            </a:lvl1pPr>
            <a:lvl2pPr marL="0" marR="0" lvl="1" indent="0" algn="r" rtl="0">
              <a:spcBef>
                <a:spcPts val="0"/>
              </a:spcBef>
              <a:buNone/>
              <a:defRPr sz="1300">
                <a:solidFill>
                  <a:srgbClr val="888888"/>
                </a:solidFill>
                <a:latin typeface="Calibri"/>
                <a:ea typeface="Calibri"/>
                <a:cs typeface="Calibri"/>
                <a:sym typeface="Calibri"/>
              </a:defRPr>
            </a:lvl2pPr>
            <a:lvl3pPr marL="0" marR="0" lvl="2" indent="0" algn="r" rtl="0">
              <a:spcBef>
                <a:spcPts val="0"/>
              </a:spcBef>
              <a:buNone/>
              <a:defRPr sz="1300">
                <a:solidFill>
                  <a:srgbClr val="888888"/>
                </a:solidFill>
                <a:latin typeface="Calibri"/>
                <a:ea typeface="Calibri"/>
                <a:cs typeface="Calibri"/>
                <a:sym typeface="Calibri"/>
              </a:defRPr>
            </a:lvl3pPr>
            <a:lvl4pPr marL="0" marR="0" lvl="3" indent="0" algn="r" rtl="0">
              <a:spcBef>
                <a:spcPts val="0"/>
              </a:spcBef>
              <a:buNone/>
              <a:defRPr sz="1300">
                <a:solidFill>
                  <a:srgbClr val="888888"/>
                </a:solidFill>
                <a:latin typeface="Calibri"/>
                <a:ea typeface="Calibri"/>
                <a:cs typeface="Calibri"/>
                <a:sym typeface="Calibri"/>
              </a:defRPr>
            </a:lvl4pPr>
            <a:lvl5pPr marL="0" marR="0" lvl="4" indent="0" algn="r" rtl="0">
              <a:spcBef>
                <a:spcPts val="0"/>
              </a:spcBef>
              <a:buNone/>
              <a:defRPr sz="1300">
                <a:solidFill>
                  <a:srgbClr val="888888"/>
                </a:solidFill>
                <a:latin typeface="Calibri"/>
                <a:ea typeface="Calibri"/>
                <a:cs typeface="Calibri"/>
                <a:sym typeface="Calibri"/>
              </a:defRPr>
            </a:lvl5pPr>
            <a:lvl6pPr marL="0" marR="0" lvl="5" indent="0" algn="r" rtl="0">
              <a:spcBef>
                <a:spcPts val="0"/>
              </a:spcBef>
              <a:buNone/>
              <a:defRPr sz="1300">
                <a:solidFill>
                  <a:srgbClr val="888888"/>
                </a:solidFill>
                <a:latin typeface="Calibri"/>
                <a:ea typeface="Calibri"/>
                <a:cs typeface="Calibri"/>
                <a:sym typeface="Calibri"/>
              </a:defRPr>
            </a:lvl6pPr>
            <a:lvl7pPr marL="0" marR="0" lvl="6" indent="0" algn="r" rtl="0">
              <a:spcBef>
                <a:spcPts val="0"/>
              </a:spcBef>
              <a:buNone/>
              <a:defRPr sz="1300">
                <a:solidFill>
                  <a:srgbClr val="888888"/>
                </a:solidFill>
                <a:latin typeface="Calibri"/>
                <a:ea typeface="Calibri"/>
                <a:cs typeface="Calibri"/>
                <a:sym typeface="Calibri"/>
              </a:defRPr>
            </a:lvl7pPr>
            <a:lvl8pPr marL="0" marR="0" lvl="7" indent="0" algn="r" rtl="0">
              <a:spcBef>
                <a:spcPts val="0"/>
              </a:spcBef>
              <a:buNone/>
              <a:defRPr sz="1300">
                <a:solidFill>
                  <a:srgbClr val="888888"/>
                </a:solidFill>
                <a:latin typeface="Calibri"/>
                <a:ea typeface="Calibri"/>
                <a:cs typeface="Calibri"/>
                <a:sym typeface="Calibri"/>
              </a:defRPr>
            </a:lvl8pPr>
            <a:lvl9pPr marL="0" marR="0" lvl="8" indent="0" algn="r" rtl="0">
              <a:spcBef>
                <a:spcPts val="0"/>
              </a:spcBef>
              <a:buNone/>
              <a:defRPr sz="13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extLst>
      <p:ext uri="{BB962C8B-B14F-4D97-AF65-F5344CB8AC3E}">
        <p14:creationId xmlns:p14="http://schemas.microsoft.com/office/powerpoint/2010/main" val="2017098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2792" y="4700694"/>
            <a:ext cx="8961200" cy="1452880"/>
          </a:xfrm>
        </p:spPr>
        <p:txBody>
          <a:bodyPr anchor="t"/>
          <a:lstStyle>
            <a:lvl1pPr algn="l">
              <a:defRPr sz="4500" b="1" cap="all"/>
            </a:lvl1pPr>
          </a:lstStyle>
          <a:p>
            <a:r>
              <a:rPr lang="en-US"/>
              <a:t>Click to edit Master title style</a:t>
            </a:r>
          </a:p>
        </p:txBody>
      </p:sp>
      <p:sp>
        <p:nvSpPr>
          <p:cNvPr id="3" name="Text Placeholder 2"/>
          <p:cNvSpPr>
            <a:spLocks noGrp="1"/>
          </p:cNvSpPr>
          <p:nvPr>
            <p:ph type="body" idx="1"/>
          </p:nvPr>
        </p:nvSpPr>
        <p:spPr>
          <a:xfrm>
            <a:off x="832792" y="3100495"/>
            <a:ext cx="8961200" cy="1600199"/>
          </a:xfrm>
        </p:spPr>
        <p:txBody>
          <a:bodyPr anchor="b"/>
          <a:lstStyle>
            <a:lvl1pPr marL="0" indent="0">
              <a:buNone/>
              <a:defRPr sz="2200">
                <a:solidFill>
                  <a:schemeClr val="tx1">
                    <a:tint val="75000"/>
                  </a:schemeClr>
                </a:solidFill>
              </a:defRPr>
            </a:lvl1pPr>
            <a:lvl2pPr marL="510189" indent="0">
              <a:buNone/>
              <a:defRPr sz="2000">
                <a:solidFill>
                  <a:schemeClr val="tx1">
                    <a:tint val="75000"/>
                  </a:schemeClr>
                </a:solidFill>
              </a:defRPr>
            </a:lvl2pPr>
            <a:lvl3pPr marL="1020379" indent="0">
              <a:buNone/>
              <a:defRPr sz="1800">
                <a:solidFill>
                  <a:schemeClr val="tx1">
                    <a:tint val="75000"/>
                  </a:schemeClr>
                </a:solidFill>
              </a:defRPr>
            </a:lvl3pPr>
            <a:lvl4pPr marL="1530568" indent="0">
              <a:buNone/>
              <a:defRPr sz="1600">
                <a:solidFill>
                  <a:schemeClr val="tx1">
                    <a:tint val="75000"/>
                  </a:schemeClr>
                </a:solidFill>
              </a:defRPr>
            </a:lvl4pPr>
            <a:lvl5pPr marL="2040758" indent="0">
              <a:buNone/>
              <a:defRPr sz="1600">
                <a:solidFill>
                  <a:schemeClr val="tx1">
                    <a:tint val="75000"/>
                  </a:schemeClr>
                </a:solidFill>
              </a:defRPr>
            </a:lvl5pPr>
            <a:lvl6pPr marL="2550947" indent="0">
              <a:buNone/>
              <a:defRPr sz="1600">
                <a:solidFill>
                  <a:schemeClr val="tx1">
                    <a:tint val="75000"/>
                  </a:schemeClr>
                </a:solidFill>
              </a:defRPr>
            </a:lvl6pPr>
            <a:lvl7pPr marL="3061137" indent="0">
              <a:buNone/>
              <a:defRPr sz="1600">
                <a:solidFill>
                  <a:schemeClr val="tx1">
                    <a:tint val="75000"/>
                  </a:schemeClr>
                </a:solidFill>
              </a:defRPr>
            </a:lvl7pPr>
            <a:lvl8pPr marL="3571326" indent="0">
              <a:buNone/>
              <a:defRPr sz="1600">
                <a:solidFill>
                  <a:schemeClr val="tx1">
                    <a:tint val="75000"/>
                  </a:schemeClr>
                </a:solidFill>
              </a:defRPr>
            </a:lvl8pPr>
            <a:lvl9pPr marL="4081516"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6F3CA43-9EA8-CA4E-88B5-77FF878F0D05}" type="datetimeFigureOut">
              <a:rPr lang="en-US" smtClean="0"/>
              <a:t>1/23/2019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5FF9AA-F95D-FB48-9ACD-EF030B60DCA1}" type="slidenum">
              <a:rPr lang="en-US" smtClean="0"/>
              <a:t>‹#›</a:t>
            </a:fld>
            <a:endParaRPr lang="en-US" dirty="0"/>
          </a:p>
        </p:txBody>
      </p:sp>
    </p:spTree>
    <p:extLst>
      <p:ext uri="{BB962C8B-B14F-4D97-AF65-F5344CB8AC3E}">
        <p14:creationId xmlns:p14="http://schemas.microsoft.com/office/powerpoint/2010/main" val="3635814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7663" y="1820334"/>
            <a:ext cx="5381113" cy="5149426"/>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64485" y="1820334"/>
            <a:ext cx="5382944" cy="5149426"/>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6F3CA43-9EA8-CA4E-88B5-77FF878F0D05}" type="datetimeFigureOut">
              <a:rPr lang="en-US" smtClean="0"/>
              <a:t>1/23/2019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05FF9AA-F95D-FB48-9ACD-EF030B60DCA1}" type="slidenum">
              <a:rPr lang="en-US" smtClean="0"/>
              <a:t>‹#›</a:t>
            </a:fld>
            <a:endParaRPr lang="en-US" dirty="0"/>
          </a:p>
        </p:txBody>
      </p:sp>
    </p:spTree>
    <p:extLst>
      <p:ext uri="{BB962C8B-B14F-4D97-AF65-F5344CB8AC3E}">
        <p14:creationId xmlns:p14="http://schemas.microsoft.com/office/powerpoint/2010/main" val="3699254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7130" y="292947"/>
            <a:ext cx="9488329" cy="12192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27129" y="1637454"/>
            <a:ext cx="4658141" cy="682413"/>
          </a:xfrm>
        </p:spPr>
        <p:txBody>
          <a:bodyPr anchor="b"/>
          <a:lstStyle>
            <a:lvl1pPr marL="0" indent="0">
              <a:buNone/>
              <a:defRPr sz="2700" b="1"/>
            </a:lvl1pPr>
            <a:lvl2pPr marL="510189" indent="0">
              <a:buNone/>
              <a:defRPr sz="2200" b="1"/>
            </a:lvl2pPr>
            <a:lvl3pPr marL="1020379" indent="0">
              <a:buNone/>
              <a:defRPr sz="2000" b="1"/>
            </a:lvl3pPr>
            <a:lvl4pPr marL="1530568" indent="0">
              <a:buNone/>
              <a:defRPr sz="1800" b="1"/>
            </a:lvl4pPr>
            <a:lvl5pPr marL="2040758" indent="0">
              <a:buNone/>
              <a:defRPr sz="1800" b="1"/>
            </a:lvl5pPr>
            <a:lvl6pPr marL="2550947" indent="0">
              <a:buNone/>
              <a:defRPr sz="1800" b="1"/>
            </a:lvl6pPr>
            <a:lvl7pPr marL="3061137" indent="0">
              <a:buNone/>
              <a:defRPr sz="1800" b="1"/>
            </a:lvl7pPr>
            <a:lvl8pPr marL="3571326" indent="0">
              <a:buNone/>
              <a:defRPr sz="1800" b="1"/>
            </a:lvl8pPr>
            <a:lvl9pPr marL="4081516" indent="0">
              <a:buNone/>
              <a:defRPr sz="1800" b="1"/>
            </a:lvl9pPr>
          </a:lstStyle>
          <a:p>
            <a:pPr lvl="0"/>
            <a:r>
              <a:rPr lang="en-US"/>
              <a:t>Click to edit Master text styles</a:t>
            </a:r>
          </a:p>
        </p:txBody>
      </p:sp>
      <p:sp>
        <p:nvSpPr>
          <p:cNvPr id="4" name="Content Placeholder 3"/>
          <p:cNvSpPr>
            <a:spLocks noGrp="1"/>
          </p:cNvSpPr>
          <p:nvPr>
            <p:ph sz="half" idx="2"/>
          </p:nvPr>
        </p:nvSpPr>
        <p:spPr>
          <a:xfrm>
            <a:off x="527129" y="2319867"/>
            <a:ext cx="4658141" cy="4214707"/>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355489" y="1637454"/>
            <a:ext cx="4659970" cy="682413"/>
          </a:xfrm>
        </p:spPr>
        <p:txBody>
          <a:bodyPr anchor="b"/>
          <a:lstStyle>
            <a:lvl1pPr marL="0" indent="0">
              <a:buNone/>
              <a:defRPr sz="2700" b="1"/>
            </a:lvl1pPr>
            <a:lvl2pPr marL="510189" indent="0">
              <a:buNone/>
              <a:defRPr sz="2200" b="1"/>
            </a:lvl2pPr>
            <a:lvl3pPr marL="1020379" indent="0">
              <a:buNone/>
              <a:defRPr sz="2000" b="1"/>
            </a:lvl3pPr>
            <a:lvl4pPr marL="1530568" indent="0">
              <a:buNone/>
              <a:defRPr sz="1800" b="1"/>
            </a:lvl4pPr>
            <a:lvl5pPr marL="2040758" indent="0">
              <a:buNone/>
              <a:defRPr sz="1800" b="1"/>
            </a:lvl5pPr>
            <a:lvl6pPr marL="2550947" indent="0">
              <a:buNone/>
              <a:defRPr sz="1800" b="1"/>
            </a:lvl6pPr>
            <a:lvl7pPr marL="3061137" indent="0">
              <a:buNone/>
              <a:defRPr sz="1800" b="1"/>
            </a:lvl7pPr>
            <a:lvl8pPr marL="3571326" indent="0">
              <a:buNone/>
              <a:defRPr sz="1800" b="1"/>
            </a:lvl8pPr>
            <a:lvl9pPr marL="4081516" indent="0">
              <a:buNone/>
              <a:defRPr sz="1800" b="1"/>
            </a:lvl9pPr>
          </a:lstStyle>
          <a:p>
            <a:pPr lvl="0"/>
            <a:r>
              <a:rPr lang="en-US"/>
              <a:t>Click to edit Master text styles</a:t>
            </a:r>
          </a:p>
        </p:txBody>
      </p:sp>
      <p:sp>
        <p:nvSpPr>
          <p:cNvPr id="6" name="Content Placeholder 5"/>
          <p:cNvSpPr>
            <a:spLocks noGrp="1"/>
          </p:cNvSpPr>
          <p:nvPr>
            <p:ph sz="quarter" idx="4"/>
          </p:nvPr>
        </p:nvSpPr>
        <p:spPr>
          <a:xfrm>
            <a:off x="5355489" y="2319867"/>
            <a:ext cx="4659970" cy="4214707"/>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6F3CA43-9EA8-CA4E-88B5-77FF878F0D05}" type="datetimeFigureOut">
              <a:rPr lang="en-US" smtClean="0"/>
              <a:t>1/23/2019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05FF9AA-F95D-FB48-9ACD-EF030B60DCA1}" type="slidenum">
              <a:rPr lang="en-US" smtClean="0"/>
              <a:t>‹#›</a:t>
            </a:fld>
            <a:endParaRPr lang="en-US" dirty="0"/>
          </a:p>
        </p:txBody>
      </p:sp>
    </p:spTree>
    <p:extLst>
      <p:ext uri="{BB962C8B-B14F-4D97-AF65-F5344CB8AC3E}">
        <p14:creationId xmlns:p14="http://schemas.microsoft.com/office/powerpoint/2010/main" val="2161753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6F3CA43-9EA8-CA4E-88B5-77FF878F0D05}" type="datetimeFigureOut">
              <a:rPr lang="en-US" smtClean="0"/>
              <a:t>1/23/2019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05FF9AA-F95D-FB48-9ACD-EF030B60DCA1}" type="slidenum">
              <a:rPr lang="en-US" smtClean="0"/>
              <a:t>‹#›</a:t>
            </a:fld>
            <a:endParaRPr lang="en-US" dirty="0"/>
          </a:p>
        </p:txBody>
      </p:sp>
    </p:spTree>
    <p:extLst>
      <p:ext uri="{BB962C8B-B14F-4D97-AF65-F5344CB8AC3E}">
        <p14:creationId xmlns:p14="http://schemas.microsoft.com/office/powerpoint/2010/main" val="1774620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F3CA43-9EA8-CA4E-88B5-77FF878F0D05}" type="datetimeFigureOut">
              <a:rPr lang="en-US" smtClean="0"/>
              <a:t>1/23/2019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05FF9AA-F95D-FB48-9ACD-EF030B60DCA1}" type="slidenum">
              <a:rPr lang="en-US" smtClean="0"/>
              <a:t>‹#›</a:t>
            </a:fld>
            <a:endParaRPr lang="en-US" dirty="0"/>
          </a:p>
        </p:txBody>
      </p:sp>
    </p:spTree>
    <p:extLst>
      <p:ext uri="{BB962C8B-B14F-4D97-AF65-F5344CB8AC3E}">
        <p14:creationId xmlns:p14="http://schemas.microsoft.com/office/powerpoint/2010/main" val="620085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7130" y="291253"/>
            <a:ext cx="3468439" cy="1239520"/>
          </a:xfrm>
        </p:spPr>
        <p:txBody>
          <a:bodyPr anchor="b"/>
          <a:lstStyle>
            <a:lvl1pPr algn="l">
              <a:defRPr sz="2200" b="1"/>
            </a:lvl1pPr>
          </a:lstStyle>
          <a:p>
            <a:r>
              <a:rPr lang="en-US"/>
              <a:t>Click to edit Master title style</a:t>
            </a:r>
          </a:p>
        </p:txBody>
      </p:sp>
      <p:sp>
        <p:nvSpPr>
          <p:cNvPr id="3" name="Content Placeholder 2"/>
          <p:cNvSpPr>
            <a:spLocks noGrp="1"/>
          </p:cNvSpPr>
          <p:nvPr>
            <p:ph idx="1"/>
          </p:nvPr>
        </p:nvSpPr>
        <p:spPr>
          <a:xfrm>
            <a:off x="4121859" y="291254"/>
            <a:ext cx="5893600" cy="6243321"/>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27130" y="1530774"/>
            <a:ext cx="3468439" cy="5003801"/>
          </a:xfrm>
        </p:spPr>
        <p:txBody>
          <a:bodyPr/>
          <a:lstStyle>
            <a:lvl1pPr marL="0" indent="0">
              <a:buNone/>
              <a:defRPr sz="1600"/>
            </a:lvl1pPr>
            <a:lvl2pPr marL="510189" indent="0">
              <a:buNone/>
              <a:defRPr sz="1300"/>
            </a:lvl2pPr>
            <a:lvl3pPr marL="1020379" indent="0">
              <a:buNone/>
              <a:defRPr sz="1100"/>
            </a:lvl3pPr>
            <a:lvl4pPr marL="1530568" indent="0">
              <a:buNone/>
              <a:defRPr sz="1000"/>
            </a:lvl4pPr>
            <a:lvl5pPr marL="2040758" indent="0">
              <a:buNone/>
              <a:defRPr sz="1000"/>
            </a:lvl5pPr>
            <a:lvl6pPr marL="2550947" indent="0">
              <a:buNone/>
              <a:defRPr sz="1000"/>
            </a:lvl6pPr>
            <a:lvl7pPr marL="3061137" indent="0">
              <a:buNone/>
              <a:defRPr sz="1000"/>
            </a:lvl7pPr>
            <a:lvl8pPr marL="3571326" indent="0">
              <a:buNone/>
              <a:defRPr sz="1000"/>
            </a:lvl8pPr>
            <a:lvl9pPr marL="4081516"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6F3CA43-9EA8-CA4E-88B5-77FF878F0D05}" type="datetimeFigureOut">
              <a:rPr lang="en-US" smtClean="0"/>
              <a:t>1/23/2019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05FF9AA-F95D-FB48-9ACD-EF030B60DCA1}" type="slidenum">
              <a:rPr lang="en-US" smtClean="0"/>
              <a:t>‹#›</a:t>
            </a:fld>
            <a:endParaRPr lang="en-US" dirty="0"/>
          </a:p>
        </p:txBody>
      </p:sp>
    </p:spTree>
    <p:extLst>
      <p:ext uri="{BB962C8B-B14F-4D97-AF65-F5344CB8AC3E}">
        <p14:creationId xmlns:p14="http://schemas.microsoft.com/office/powerpoint/2010/main" val="1332353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66421" y="5120640"/>
            <a:ext cx="6325553" cy="604521"/>
          </a:xfrm>
        </p:spPr>
        <p:txBody>
          <a:bodyPr anchor="b"/>
          <a:lstStyle>
            <a:lvl1pPr algn="l">
              <a:defRPr sz="2200" b="1"/>
            </a:lvl1pPr>
          </a:lstStyle>
          <a:p>
            <a:r>
              <a:rPr lang="en-US"/>
              <a:t>Click to edit Master title style</a:t>
            </a:r>
          </a:p>
        </p:txBody>
      </p:sp>
      <p:sp>
        <p:nvSpPr>
          <p:cNvPr id="3" name="Picture Placeholder 2"/>
          <p:cNvSpPr>
            <a:spLocks noGrp="1"/>
          </p:cNvSpPr>
          <p:nvPr>
            <p:ph type="pic" idx="1"/>
          </p:nvPr>
        </p:nvSpPr>
        <p:spPr>
          <a:xfrm>
            <a:off x="2066421" y="653627"/>
            <a:ext cx="6325553" cy="4389120"/>
          </a:xfrm>
        </p:spPr>
        <p:txBody>
          <a:bodyPr/>
          <a:lstStyle>
            <a:lvl1pPr marL="0" indent="0">
              <a:buNone/>
              <a:defRPr sz="3600"/>
            </a:lvl1pPr>
            <a:lvl2pPr marL="510189" indent="0">
              <a:buNone/>
              <a:defRPr sz="3100"/>
            </a:lvl2pPr>
            <a:lvl3pPr marL="1020379" indent="0">
              <a:buNone/>
              <a:defRPr sz="2700"/>
            </a:lvl3pPr>
            <a:lvl4pPr marL="1530568" indent="0">
              <a:buNone/>
              <a:defRPr sz="2200"/>
            </a:lvl4pPr>
            <a:lvl5pPr marL="2040758" indent="0">
              <a:buNone/>
              <a:defRPr sz="2200"/>
            </a:lvl5pPr>
            <a:lvl6pPr marL="2550947" indent="0">
              <a:buNone/>
              <a:defRPr sz="2200"/>
            </a:lvl6pPr>
            <a:lvl7pPr marL="3061137" indent="0">
              <a:buNone/>
              <a:defRPr sz="2200"/>
            </a:lvl7pPr>
            <a:lvl8pPr marL="3571326" indent="0">
              <a:buNone/>
              <a:defRPr sz="2200"/>
            </a:lvl8pPr>
            <a:lvl9pPr marL="4081516" indent="0">
              <a:buNone/>
              <a:defRPr sz="2200"/>
            </a:lvl9pPr>
          </a:lstStyle>
          <a:p>
            <a:endParaRPr lang="en-US" dirty="0"/>
          </a:p>
        </p:txBody>
      </p:sp>
      <p:sp>
        <p:nvSpPr>
          <p:cNvPr id="4" name="Text Placeholder 3"/>
          <p:cNvSpPr>
            <a:spLocks noGrp="1"/>
          </p:cNvSpPr>
          <p:nvPr>
            <p:ph type="body" sz="half" idx="2"/>
          </p:nvPr>
        </p:nvSpPr>
        <p:spPr>
          <a:xfrm>
            <a:off x="2066421" y="5725161"/>
            <a:ext cx="6325553" cy="858519"/>
          </a:xfrm>
        </p:spPr>
        <p:txBody>
          <a:bodyPr/>
          <a:lstStyle>
            <a:lvl1pPr marL="0" indent="0">
              <a:buNone/>
              <a:defRPr sz="1600"/>
            </a:lvl1pPr>
            <a:lvl2pPr marL="510189" indent="0">
              <a:buNone/>
              <a:defRPr sz="1300"/>
            </a:lvl2pPr>
            <a:lvl3pPr marL="1020379" indent="0">
              <a:buNone/>
              <a:defRPr sz="1100"/>
            </a:lvl3pPr>
            <a:lvl4pPr marL="1530568" indent="0">
              <a:buNone/>
              <a:defRPr sz="1000"/>
            </a:lvl4pPr>
            <a:lvl5pPr marL="2040758" indent="0">
              <a:buNone/>
              <a:defRPr sz="1000"/>
            </a:lvl5pPr>
            <a:lvl6pPr marL="2550947" indent="0">
              <a:buNone/>
              <a:defRPr sz="1000"/>
            </a:lvl6pPr>
            <a:lvl7pPr marL="3061137" indent="0">
              <a:buNone/>
              <a:defRPr sz="1000"/>
            </a:lvl7pPr>
            <a:lvl8pPr marL="3571326" indent="0">
              <a:buNone/>
              <a:defRPr sz="1000"/>
            </a:lvl8pPr>
            <a:lvl9pPr marL="4081516"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6F3CA43-9EA8-CA4E-88B5-77FF878F0D05}" type="datetimeFigureOut">
              <a:rPr lang="en-US" smtClean="0"/>
              <a:t>1/23/2019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05FF9AA-F95D-FB48-9ACD-EF030B60DCA1}" type="slidenum">
              <a:rPr lang="en-US" smtClean="0"/>
              <a:t>‹#›</a:t>
            </a:fld>
            <a:endParaRPr lang="en-US" dirty="0"/>
          </a:p>
        </p:txBody>
      </p:sp>
    </p:spTree>
    <p:extLst>
      <p:ext uri="{BB962C8B-B14F-4D97-AF65-F5344CB8AC3E}">
        <p14:creationId xmlns:p14="http://schemas.microsoft.com/office/powerpoint/2010/main" val="1262949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27130" y="292947"/>
            <a:ext cx="9488329" cy="1219200"/>
          </a:xfrm>
          <a:prstGeom prst="rect">
            <a:avLst/>
          </a:prstGeom>
        </p:spPr>
        <p:txBody>
          <a:bodyPr vert="horz" lIns="102038" tIns="51019" rIns="102038" bIns="51019" rtlCol="0" anchor="ctr">
            <a:normAutofit/>
          </a:bodyPr>
          <a:lstStyle/>
          <a:p>
            <a:r>
              <a:rPr lang="en-US"/>
              <a:t>Click to edit Master title style</a:t>
            </a:r>
          </a:p>
        </p:txBody>
      </p:sp>
      <p:sp>
        <p:nvSpPr>
          <p:cNvPr id="3" name="Text Placeholder 2"/>
          <p:cNvSpPr>
            <a:spLocks noGrp="1"/>
          </p:cNvSpPr>
          <p:nvPr>
            <p:ph type="body" idx="1"/>
          </p:nvPr>
        </p:nvSpPr>
        <p:spPr>
          <a:xfrm>
            <a:off x="527130" y="1706880"/>
            <a:ext cx="9488329" cy="4827694"/>
          </a:xfrm>
          <a:prstGeom prst="rect">
            <a:avLst/>
          </a:prstGeom>
        </p:spPr>
        <p:txBody>
          <a:bodyPr vert="horz" lIns="102038" tIns="51019" rIns="102038" bIns="5101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27130" y="6780107"/>
            <a:ext cx="2459937" cy="389467"/>
          </a:xfrm>
          <a:prstGeom prst="rect">
            <a:avLst/>
          </a:prstGeom>
        </p:spPr>
        <p:txBody>
          <a:bodyPr vert="horz" lIns="102038" tIns="51019" rIns="102038" bIns="51019" rtlCol="0" anchor="ctr"/>
          <a:lstStyle>
            <a:lvl1pPr algn="l">
              <a:defRPr sz="1300">
                <a:solidFill>
                  <a:schemeClr val="tx1">
                    <a:tint val="75000"/>
                  </a:schemeClr>
                </a:solidFill>
              </a:defRPr>
            </a:lvl1pPr>
          </a:lstStyle>
          <a:p>
            <a:fld id="{66F3CA43-9EA8-CA4E-88B5-77FF878F0D05}" type="datetimeFigureOut">
              <a:rPr lang="en-US" smtClean="0"/>
              <a:t>1/23/2019</a:t>
            </a:fld>
            <a:endParaRPr lang="en-US" dirty="0"/>
          </a:p>
        </p:txBody>
      </p:sp>
      <p:sp>
        <p:nvSpPr>
          <p:cNvPr id="5" name="Footer Placeholder 4"/>
          <p:cNvSpPr>
            <a:spLocks noGrp="1"/>
          </p:cNvSpPr>
          <p:nvPr>
            <p:ph type="ftr" sz="quarter" idx="3"/>
          </p:nvPr>
        </p:nvSpPr>
        <p:spPr>
          <a:xfrm>
            <a:off x="3602051" y="6780107"/>
            <a:ext cx="3338486" cy="389467"/>
          </a:xfrm>
          <a:prstGeom prst="rect">
            <a:avLst/>
          </a:prstGeom>
        </p:spPr>
        <p:txBody>
          <a:bodyPr vert="horz" lIns="102038" tIns="51019" rIns="102038" bIns="51019" rtlCol="0" anchor="ctr"/>
          <a:lstStyle>
            <a:lvl1pPr algn="ctr">
              <a:defRPr sz="13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555522" y="6780107"/>
            <a:ext cx="2459937" cy="389467"/>
          </a:xfrm>
          <a:prstGeom prst="rect">
            <a:avLst/>
          </a:prstGeom>
        </p:spPr>
        <p:txBody>
          <a:bodyPr vert="horz" lIns="102038" tIns="51019" rIns="102038" bIns="51019" rtlCol="0" anchor="ctr"/>
          <a:lstStyle>
            <a:lvl1pPr algn="r">
              <a:defRPr sz="1300">
                <a:solidFill>
                  <a:schemeClr val="tx1">
                    <a:tint val="75000"/>
                  </a:schemeClr>
                </a:solidFill>
              </a:defRPr>
            </a:lvl1pPr>
          </a:lstStyle>
          <a:p>
            <a:fld id="{A05FF9AA-F95D-FB48-9ACD-EF030B60DCA1}" type="slidenum">
              <a:rPr lang="en-US" smtClean="0"/>
              <a:t>‹#›</a:t>
            </a:fld>
            <a:endParaRPr lang="en-US" dirty="0"/>
          </a:p>
        </p:txBody>
      </p:sp>
    </p:spTree>
    <p:extLst>
      <p:ext uri="{BB962C8B-B14F-4D97-AF65-F5344CB8AC3E}">
        <p14:creationId xmlns:p14="http://schemas.microsoft.com/office/powerpoint/2010/main" val="513612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10189" rtl="0" eaLnBrk="1" latinLnBrk="0" hangingPunct="1">
        <a:spcBef>
          <a:spcPct val="0"/>
        </a:spcBef>
        <a:buNone/>
        <a:defRPr sz="4900" kern="1200">
          <a:solidFill>
            <a:schemeClr val="tx1"/>
          </a:solidFill>
          <a:latin typeface="+mj-lt"/>
          <a:ea typeface="+mj-ea"/>
          <a:cs typeface="+mj-cs"/>
        </a:defRPr>
      </a:lvl1pPr>
    </p:titleStyle>
    <p:bodyStyle>
      <a:lvl1pPr marL="382642" indent="-382642" algn="l" defTabSz="510189" rtl="0" eaLnBrk="1" latinLnBrk="0" hangingPunct="1">
        <a:spcBef>
          <a:spcPct val="20000"/>
        </a:spcBef>
        <a:buFont typeface="Arial"/>
        <a:buChar char="•"/>
        <a:defRPr sz="3600" kern="1200">
          <a:solidFill>
            <a:schemeClr val="tx1"/>
          </a:solidFill>
          <a:latin typeface="+mn-lt"/>
          <a:ea typeface="+mn-ea"/>
          <a:cs typeface="+mn-cs"/>
        </a:defRPr>
      </a:lvl1pPr>
      <a:lvl2pPr marL="829058" indent="-318868" algn="l" defTabSz="510189" rtl="0" eaLnBrk="1" latinLnBrk="0" hangingPunct="1">
        <a:spcBef>
          <a:spcPct val="20000"/>
        </a:spcBef>
        <a:buFont typeface="Arial"/>
        <a:buChar char="–"/>
        <a:defRPr sz="3100" kern="1200">
          <a:solidFill>
            <a:schemeClr val="tx1"/>
          </a:solidFill>
          <a:latin typeface="+mn-lt"/>
          <a:ea typeface="+mn-ea"/>
          <a:cs typeface="+mn-cs"/>
        </a:defRPr>
      </a:lvl2pPr>
      <a:lvl3pPr marL="1275474" indent="-255095" algn="l" defTabSz="510189" rtl="0" eaLnBrk="1" latinLnBrk="0" hangingPunct="1">
        <a:spcBef>
          <a:spcPct val="20000"/>
        </a:spcBef>
        <a:buFont typeface="Arial"/>
        <a:buChar char="•"/>
        <a:defRPr sz="2700" kern="1200">
          <a:solidFill>
            <a:schemeClr val="tx1"/>
          </a:solidFill>
          <a:latin typeface="+mn-lt"/>
          <a:ea typeface="+mn-ea"/>
          <a:cs typeface="+mn-cs"/>
        </a:defRPr>
      </a:lvl3pPr>
      <a:lvl4pPr marL="1785663" indent="-255095" algn="l" defTabSz="510189" rtl="0" eaLnBrk="1" latinLnBrk="0" hangingPunct="1">
        <a:spcBef>
          <a:spcPct val="20000"/>
        </a:spcBef>
        <a:buFont typeface="Arial"/>
        <a:buChar char="–"/>
        <a:defRPr sz="2200" kern="1200">
          <a:solidFill>
            <a:schemeClr val="tx1"/>
          </a:solidFill>
          <a:latin typeface="+mn-lt"/>
          <a:ea typeface="+mn-ea"/>
          <a:cs typeface="+mn-cs"/>
        </a:defRPr>
      </a:lvl4pPr>
      <a:lvl5pPr marL="2295853" indent="-255095" algn="l" defTabSz="510189" rtl="0" eaLnBrk="1" latinLnBrk="0" hangingPunct="1">
        <a:spcBef>
          <a:spcPct val="20000"/>
        </a:spcBef>
        <a:buFont typeface="Arial"/>
        <a:buChar char="»"/>
        <a:defRPr sz="2200" kern="1200">
          <a:solidFill>
            <a:schemeClr val="tx1"/>
          </a:solidFill>
          <a:latin typeface="+mn-lt"/>
          <a:ea typeface="+mn-ea"/>
          <a:cs typeface="+mn-cs"/>
        </a:defRPr>
      </a:lvl5pPr>
      <a:lvl6pPr marL="2806042" indent="-255095" algn="l" defTabSz="510189" rtl="0" eaLnBrk="1" latinLnBrk="0" hangingPunct="1">
        <a:spcBef>
          <a:spcPct val="20000"/>
        </a:spcBef>
        <a:buFont typeface="Arial"/>
        <a:buChar char="•"/>
        <a:defRPr sz="2200" kern="1200">
          <a:solidFill>
            <a:schemeClr val="tx1"/>
          </a:solidFill>
          <a:latin typeface="+mn-lt"/>
          <a:ea typeface="+mn-ea"/>
          <a:cs typeface="+mn-cs"/>
        </a:defRPr>
      </a:lvl6pPr>
      <a:lvl7pPr marL="3316232" indent="-255095" algn="l" defTabSz="510189" rtl="0" eaLnBrk="1" latinLnBrk="0" hangingPunct="1">
        <a:spcBef>
          <a:spcPct val="20000"/>
        </a:spcBef>
        <a:buFont typeface="Arial"/>
        <a:buChar char="•"/>
        <a:defRPr sz="2200" kern="1200">
          <a:solidFill>
            <a:schemeClr val="tx1"/>
          </a:solidFill>
          <a:latin typeface="+mn-lt"/>
          <a:ea typeface="+mn-ea"/>
          <a:cs typeface="+mn-cs"/>
        </a:defRPr>
      </a:lvl7pPr>
      <a:lvl8pPr marL="3826421" indent="-255095" algn="l" defTabSz="510189" rtl="0" eaLnBrk="1" latinLnBrk="0" hangingPunct="1">
        <a:spcBef>
          <a:spcPct val="20000"/>
        </a:spcBef>
        <a:buFont typeface="Arial"/>
        <a:buChar char="•"/>
        <a:defRPr sz="2200" kern="1200">
          <a:solidFill>
            <a:schemeClr val="tx1"/>
          </a:solidFill>
          <a:latin typeface="+mn-lt"/>
          <a:ea typeface="+mn-ea"/>
          <a:cs typeface="+mn-cs"/>
        </a:defRPr>
      </a:lvl8pPr>
      <a:lvl9pPr marL="4336611" indent="-255095" algn="l" defTabSz="510189"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n-US"/>
      </a:defPPr>
      <a:lvl1pPr marL="0" algn="l" defTabSz="510189" rtl="0" eaLnBrk="1" latinLnBrk="0" hangingPunct="1">
        <a:defRPr sz="2000" kern="1200">
          <a:solidFill>
            <a:schemeClr val="tx1"/>
          </a:solidFill>
          <a:latin typeface="+mn-lt"/>
          <a:ea typeface="+mn-ea"/>
          <a:cs typeface="+mn-cs"/>
        </a:defRPr>
      </a:lvl1pPr>
      <a:lvl2pPr marL="510189" algn="l" defTabSz="510189" rtl="0" eaLnBrk="1" latinLnBrk="0" hangingPunct="1">
        <a:defRPr sz="2000" kern="1200">
          <a:solidFill>
            <a:schemeClr val="tx1"/>
          </a:solidFill>
          <a:latin typeface="+mn-lt"/>
          <a:ea typeface="+mn-ea"/>
          <a:cs typeface="+mn-cs"/>
        </a:defRPr>
      </a:lvl2pPr>
      <a:lvl3pPr marL="1020379" algn="l" defTabSz="510189" rtl="0" eaLnBrk="1" latinLnBrk="0" hangingPunct="1">
        <a:defRPr sz="2000" kern="1200">
          <a:solidFill>
            <a:schemeClr val="tx1"/>
          </a:solidFill>
          <a:latin typeface="+mn-lt"/>
          <a:ea typeface="+mn-ea"/>
          <a:cs typeface="+mn-cs"/>
        </a:defRPr>
      </a:lvl3pPr>
      <a:lvl4pPr marL="1530568" algn="l" defTabSz="510189" rtl="0" eaLnBrk="1" latinLnBrk="0" hangingPunct="1">
        <a:defRPr sz="2000" kern="1200">
          <a:solidFill>
            <a:schemeClr val="tx1"/>
          </a:solidFill>
          <a:latin typeface="+mn-lt"/>
          <a:ea typeface="+mn-ea"/>
          <a:cs typeface="+mn-cs"/>
        </a:defRPr>
      </a:lvl4pPr>
      <a:lvl5pPr marL="2040758" algn="l" defTabSz="510189" rtl="0" eaLnBrk="1" latinLnBrk="0" hangingPunct="1">
        <a:defRPr sz="2000" kern="1200">
          <a:solidFill>
            <a:schemeClr val="tx1"/>
          </a:solidFill>
          <a:latin typeface="+mn-lt"/>
          <a:ea typeface="+mn-ea"/>
          <a:cs typeface="+mn-cs"/>
        </a:defRPr>
      </a:lvl5pPr>
      <a:lvl6pPr marL="2550947" algn="l" defTabSz="510189" rtl="0" eaLnBrk="1" latinLnBrk="0" hangingPunct="1">
        <a:defRPr sz="2000" kern="1200">
          <a:solidFill>
            <a:schemeClr val="tx1"/>
          </a:solidFill>
          <a:latin typeface="+mn-lt"/>
          <a:ea typeface="+mn-ea"/>
          <a:cs typeface="+mn-cs"/>
        </a:defRPr>
      </a:lvl6pPr>
      <a:lvl7pPr marL="3061137" algn="l" defTabSz="510189" rtl="0" eaLnBrk="1" latinLnBrk="0" hangingPunct="1">
        <a:defRPr sz="2000" kern="1200">
          <a:solidFill>
            <a:schemeClr val="tx1"/>
          </a:solidFill>
          <a:latin typeface="+mn-lt"/>
          <a:ea typeface="+mn-ea"/>
          <a:cs typeface="+mn-cs"/>
        </a:defRPr>
      </a:lvl7pPr>
      <a:lvl8pPr marL="3571326" algn="l" defTabSz="510189" rtl="0" eaLnBrk="1" latinLnBrk="0" hangingPunct="1">
        <a:defRPr sz="2000" kern="1200">
          <a:solidFill>
            <a:schemeClr val="tx1"/>
          </a:solidFill>
          <a:latin typeface="+mn-lt"/>
          <a:ea typeface="+mn-ea"/>
          <a:cs typeface="+mn-cs"/>
        </a:defRPr>
      </a:lvl8pPr>
      <a:lvl9pPr marL="4081516" algn="l" defTabSz="510189" rtl="0" eaLnBrk="1" latinLnBrk="0" hangingPunct="1">
        <a:defRPr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527130" y="292947"/>
            <a:ext cx="9488329" cy="1219200"/>
          </a:xfrm>
          <a:prstGeom prst="rect">
            <a:avLst/>
          </a:prstGeom>
          <a:noFill/>
          <a:ln>
            <a:noFill/>
          </a:ln>
        </p:spPr>
        <p:txBody>
          <a:bodyPr spcFirstLastPara="1" wrap="square" lIns="102025" tIns="51000" rIns="102025" bIns="51000" anchor="ctr" anchorCtr="0"/>
          <a:lstStyle>
            <a:lvl1pPr marR="0" lvl="0" algn="ctr" rtl="0">
              <a:spcBef>
                <a:spcPts val="0"/>
              </a:spcBef>
              <a:spcAft>
                <a:spcPts val="0"/>
              </a:spcAft>
              <a:buClr>
                <a:schemeClr val="dk1"/>
              </a:buClr>
              <a:buSzPts val="4900"/>
              <a:buFont typeface="Calibri"/>
              <a:buNone/>
              <a:defRPr sz="49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527130" y="1706880"/>
            <a:ext cx="9488329" cy="4827694"/>
          </a:xfrm>
          <a:prstGeom prst="rect">
            <a:avLst/>
          </a:prstGeom>
          <a:noFill/>
          <a:ln>
            <a:noFill/>
          </a:ln>
        </p:spPr>
        <p:txBody>
          <a:bodyPr spcFirstLastPara="1" wrap="square" lIns="102025" tIns="51000" rIns="102025" bIns="51000" anchor="t" anchorCtr="0"/>
          <a:lstStyle>
            <a:lvl1pPr marL="457200" marR="0" lvl="0" indent="-457200" algn="l" rtl="0">
              <a:spcBef>
                <a:spcPts val="72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1pPr>
            <a:lvl2pPr marL="914400" marR="0" lvl="1" indent="-425450" algn="l" rtl="0">
              <a:spcBef>
                <a:spcPts val="620"/>
              </a:spcBef>
              <a:spcAft>
                <a:spcPts val="0"/>
              </a:spcAft>
              <a:buClr>
                <a:schemeClr val="dk1"/>
              </a:buClr>
              <a:buSzPts val="3100"/>
              <a:buFont typeface="Arial"/>
              <a:buChar char="–"/>
              <a:defRPr sz="3100" b="0" i="0" u="none" strike="noStrike" cap="none">
                <a:solidFill>
                  <a:schemeClr val="dk1"/>
                </a:solidFill>
                <a:latin typeface="Calibri"/>
                <a:ea typeface="Calibri"/>
                <a:cs typeface="Calibri"/>
                <a:sym typeface="Calibri"/>
              </a:defRPr>
            </a:lvl2pPr>
            <a:lvl3pPr marL="1371600" marR="0" lvl="2" indent="-400050" algn="l" rtl="0">
              <a:spcBef>
                <a:spcPts val="540"/>
              </a:spcBef>
              <a:spcAft>
                <a:spcPts val="0"/>
              </a:spcAft>
              <a:buClr>
                <a:schemeClr val="dk1"/>
              </a:buClr>
              <a:buSzPts val="2700"/>
              <a:buFont typeface="Arial"/>
              <a:buChar char="•"/>
              <a:defRPr sz="2700" b="0" i="0" u="none" strike="noStrike" cap="none">
                <a:solidFill>
                  <a:schemeClr val="dk1"/>
                </a:solidFill>
                <a:latin typeface="Calibri"/>
                <a:ea typeface="Calibri"/>
                <a:cs typeface="Calibri"/>
                <a:sym typeface="Calibri"/>
              </a:defRPr>
            </a:lvl3pPr>
            <a:lvl4pPr marL="1828800" marR="0" lvl="3" indent="-368300" algn="l" rtl="0">
              <a:spcBef>
                <a:spcPts val="44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4pPr>
            <a:lvl5pPr marL="2286000" marR="0" lvl="4" indent="-368300" algn="l" rtl="0">
              <a:spcBef>
                <a:spcPts val="44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5pPr>
            <a:lvl6pPr marL="2743200" marR="0" lvl="5" indent="-368300" algn="l" rtl="0">
              <a:spcBef>
                <a:spcPts val="44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6pPr>
            <a:lvl7pPr marL="3200400" marR="0" lvl="6" indent="-368300" algn="l" rtl="0">
              <a:spcBef>
                <a:spcPts val="44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7pPr>
            <a:lvl8pPr marL="3657600" marR="0" lvl="7" indent="-368300" algn="l" rtl="0">
              <a:spcBef>
                <a:spcPts val="44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8pPr>
            <a:lvl9pPr marL="4114800" marR="0" lvl="8" indent="-368300" algn="l" rtl="0">
              <a:spcBef>
                <a:spcPts val="44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527130" y="6780107"/>
            <a:ext cx="2459937" cy="389467"/>
          </a:xfrm>
          <a:prstGeom prst="rect">
            <a:avLst/>
          </a:prstGeom>
          <a:noFill/>
          <a:ln>
            <a:noFill/>
          </a:ln>
        </p:spPr>
        <p:txBody>
          <a:bodyPr spcFirstLastPara="1" wrap="square" lIns="102025" tIns="51000" rIns="102025" bIns="51000" anchor="ctr" anchorCtr="0"/>
          <a:lstStyle>
            <a:lvl1pPr marR="0" lvl="0" algn="l" rtl="0">
              <a:spcBef>
                <a:spcPts val="0"/>
              </a:spcBef>
              <a:spcAft>
                <a:spcPts val="0"/>
              </a:spcAft>
              <a:buSzPts val="1400"/>
              <a:buNone/>
              <a:defRPr sz="13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9pPr>
          </a:lstStyle>
          <a:p>
            <a:endParaRPr dirty="0"/>
          </a:p>
        </p:txBody>
      </p:sp>
      <p:sp>
        <p:nvSpPr>
          <p:cNvPr id="13" name="Google Shape;13;p1"/>
          <p:cNvSpPr txBox="1">
            <a:spLocks noGrp="1"/>
          </p:cNvSpPr>
          <p:nvPr>
            <p:ph type="ftr" idx="11"/>
          </p:nvPr>
        </p:nvSpPr>
        <p:spPr>
          <a:xfrm>
            <a:off x="3602051" y="6780107"/>
            <a:ext cx="3338486" cy="389467"/>
          </a:xfrm>
          <a:prstGeom prst="rect">
            <a:avLst/>
          </a:prstGeom>
          <a:noFill/>
          <a:ln>
            <a:noFill/>
          </a:ln>
        </p:spPr>
        <p:txBody>
          <a:bodyPr spcFirstLastPara="1" wrap="square" lIns="102025" tIns="51000" rIns="102025" bIns="51000" anchor="ctr" anchorCtr="0"/>
          <a:lstStyle>
            <a:lvl1pPr marR="0" lvl="0" algn="ctr" rtl="0">
              <a:spcBef>
                <a:spcPts val="0"/>
              </a:spcBef>
              <a:spcAft>
                <a:spcPts val="0"/>
              </a:spcAft>
              <a:buSzPts val="1400"/>
              <a:buNone/>
              <a:defRPr sz="13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9pPr>
          </a:lstStyle>
          <a:p>
            <a:endParaRPr dirty="0"/>
          </a:p>
        </p:txBody>
      </p:sp>
      <p:sp>
        <p:nvSpPr>
          <p:cNvPr id="14" name="Google Shape;14;p1"/>
          <p:cNvSpPr txBox="1">
            <a:spLocks noGrp="1"/>
          </p:cNvSpPr>
          <p:nvPr>
            <p:ph type="sldNum" idx="12"/>
          </p:nvPr>
        </p:nvSpPr>
        <p:spPr>
          <a:xfrm>
            <a:off x="7555522" y="6780107"/>
            <a:ext cx="2459937" cy="389467"/>
          </a:xfrm>
          <a:prstGeom prst="rect">
            <a:avLst/>
          </a:prstGeom>
          <a:noFill/>
          <a:ln>
            <a:noFill/>
          </a:ln>
        </p:spPr>
        <p:txBody>
          <a:bodyPr spcFirstLastPara="1" wrap="square" lIns="102025" tIns="51000" rIns="102025" bIns="51000" anchor="ctr" anchorCtr="0">
            <a:noAutofit/>
          </a:bodyPr>
          <a:lstStyle>
            <a:lvl1pPr marL="0" marR="0" lvl="0" indent="0" algn="r" rtl="0">
              <a:spcBef>
                <a:spcPts val="0"/>
              </a:spcBef>
              <a:buNone/>
              <a:defRPr sz="1300" b="0" i="0" u="none" strike="noStrike" cap="none">
                <a:solidFill>
                  <a:srgbClr val="888888"/>
                </a:solidFill>
                <a:latin typeface="Calibri"/>
                <a:ea typeface="Calibri"/>
                <a:cs typeface="Calibri"/>
                <a:sym typeface="Calibri"/>
              </a:defRPr>
            </a:lvl1pPr>
            <a:lvl2pPr marL="0" marR="0" lvl="1" indent="0" algn="r" rtl="0">
              <a:spcBef>
                <a:spcPts val="0"/>
              </a:spcBef>
              <a:buNone/>
              <a:defRPr sz="1300" b="0" i="0" u="none" strike="noStrike" cap="none">
                <a:solidFill>
                  <a:srgbClr val="888888"/>
                </a:solidFill>
                <a:latin typeface="Calibri"/>
                <a:ea typeface="Calibri"/>
                <a:cs typeface="Calibri"/>
                <a:sym typeface="Calibri"/>
              </a:defRPr>
            </a:lvl2pPr>
            <a:lvl3pPr marL="0" marR="0" lvl="2" indent="0" algn="r" rtl="0">
              <a:spcBef>
                <a:spcPts val="0"/>
              </a:spcBef>
              <a:buNone/>
              <a:defRPr sz="1300" b="0" i="0" u="none" strike="noStrike" cap="none">
                <a:solidFill>
                  <a:srgbClr val="888888"/>
                </a:solidFill>
                <a:latin typeface="Calibri"/>
                <a:ea typeface="Calibri"/>
                <a:cs typeface="Calibri"/>
                <a:sym typeface="Calibri"/>
              </a:defRPr>
            </a:lvl3pPr>
            <a:lvl4pPr marL="0" marR="0" lvl="3" indent="0" algn="r" rtl="0">
              <a:spcBef>
                <a:spcPts val="0"/>
              </a:spcBef>
              <a:buNone/>
              <a:defRPr sz="1300" b="0" i="0" u="none" strike="noStrike" cap="none">
                <a:solidFill>
                  <a:srgbClr val="888888"/>
                </a:solidFill>
                <a:latin typeface="Calibri"/>
                <a:ea typeface="Calibri"/>
                <a:cs typeface="Calibri"/>
                <a:sym typeface="Calibri"/>
              </a:defRPr>
            </a:lvl4pPr>
            <a:lvl5pPr marL="0" marR="0" lvl="4" indent="0" algn="r" rtl="0">
              <a:spcBef>
                <a:spcPts val="0"/>
              </a:spcBef>
              <a:buNone/>
              <a:defRPr sz="1300" b="0" i="0" u="none" strike="noStrike" cap="none">
                <a:solidFill>
                  <a:srgbClr val="888888"/>
                </a:solidFill>
                <a:latin typeface="Calibri"/>
                <a:ea typeface="Calibri"/>
                <a:cs typeface="Calibri"/>
                <a:sym typeface="Calibri"/>
              </a:defRPr>
            </a:lvl5pPr>
            <a:lvl6pPr marL="0" marR="0" lvl="5" indent="0" algn="r" rtl="0">
              <a:spcBef>
                <a:spcPts val="0"/>
              </a:spcBef>
              <a:buNone/>
              <a:defRPr sz="1300" b="0" i="0" u="none" strike="noStrike" cap="none">
                <a:solidFill>
                  <a:srgbClr val="888888"/>
                </a:solidFill>
                <a:latin typeface="Calibri"/>
                <a:ea typeface="Calibri"/>
                <a:cs typeface="Calibri"/>
                <a:sym typeface="Calibri"/>
              </a:defRPr>
            </a:lvl6pPr>
            <a:lvl7pPr marL="0" marR="0" lvl="6" indent="0" algn="r" rtl="0">
              <a:spcBef>
                <a:spcPts val="0"/>
              </a:spcBef>
              <a:buNone/>
              <a:defRPr sz="1300" b="0" i="0" u="none" strike="noStrike" cap="none">
                <a:solidFill>
                  <a:srgbClr val="888888"/>
                </a:solidFill>
                <a:latin typeface="Calibri"/>
                <a:ea typeface="Calibri"/>
                <a:cs typeface="Calibri"/>
                <a:sym typeface="Calibri"/>
              </a:defRPr>
            </a:lvl7pPr>
            <a:lvl8pPr marL="0" marR="0" lvl="7" indent="0" algn="r" rtl="0">
              <a:spcBef>
                <a:spcPts val="0"/>
              </a:spcBef>
              <a:buNone/>
              <a:defRPr sz="1300" b="0" i="0" u="none" strike="noStrike" cap="none">
                <a:solidFill>
                  <a:srgbClr val="888888"/>
                </a:solidFill>
                <a:latin typeface="Calibri"/>
                <a:ea typeface="Calibri"/>
                <a:cs typeface="Calibri"/>
                <a:sym typeface="Calibri"/>
              </a:defRPr>
            </a:lvl8pPr>
            <a:lvl9pPr marL="0" marR="0" lvl="8" indent="0" algn="r" rtl="0">
              <a:spcBef>
                <a:spcPts val="0"/>
              </a:spcBef>
              <a:buNone/>
              <a:defRPr sz="13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extLst>
      <p:ext uri="{BB962C8B-B14F-4D97-AF65-F5344CB8AC3E}">
        <p14:creationId xmlns:p14="http://schemas.microsoft.com/office/powerpoint/2010/main" val="1030638232"/>
      </p:ext>
    </p:extLst>
  </p:cSld>
  <p:clrMap bg1="lt1" tx1="dk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file://localhost/Users/SundaeRyeStudio/Google%20Drive/Veridus%20Group/McCordsville/Graphics/0824-McCordsville_Template1.png"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2.xml"/><Relationship Id="rId6" Type="http://schemas.openxmlformats.org/officeDocument/2006/relationships/chart" Target="../charts/chart1.xml"/><Relationship Id="rId5" Type="http://schemas.openxmlformats.org/officeDocument/2006/relationships/image" Target="../media/image10.png"/><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file://localhost/Users/SundaeRyeStudio/Google%20Drive/Veridus%20Group/McCordsville/Graphics/0824-McCordsville_Template5.png"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file://localhost/Users/SundaeRyeStudio/Google%20Drive/Veridus%20Group/McCordsville/Graphics/0824-McCordsville_Template1.png"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2.png"/><Relationship Id="rId7"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file://localhost/Users/SundaeRyeStudio/Google%20Drive/Veridus%20Group/McCordsville/Graphics/0824-McCordsville_Template5.png" TargetMode="External"/><Relationship Id="rId9"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2.xml"/><Relationship Id="rId5" Type="http://schemas.openxmlformats.org/officeDocument/2006/relationships/image" Target="../media/image13.png"/><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2.xml"/><Relationship Id="rId5" Type="http://schemas.openxmlformats.org/officeDocument/2006/relationships/image" Target="../media/image14.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2.xml"/><Relationship Id="rId5" Type="http://schemas.openxmlformats.org/officeDocument/2006/relationships/image" Target="../media/image15.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0824-McCordsville-Template_Template2.png"/>
          <p:cNvPicPr>
            <a:picLocks noChangeAspect="1"/>
          </p:cNvPicPr>
          <p:nvPr/>
        </p:nvPicPr>
        <p:blipFill>
          <a:blip r:embed="rId3" r:link="rId4">
            <a:extLst>
              <a:ext uri="{28A0092B-C50C-407E-A947-70E740481C1C}">
                <a14:useLocalDpi xmlns:a14="http://schemas.microsoft.com/office/drawing/2010/main" val="0"/>
              </a:ext>
            </a:extLst>
          </a:blip>
          <a:stretch>
            <a:fillRect/>
          </a:stretch>
        </p:blipFill>
        <p:spPr>
          <a:xfrm>
            <a:off x="0" y="0"/>
            <a:ext cx="10537298" cy="7315200"/>
          </a:xfrm>
          <a:prstGeom prst="rect">
            <a:avLst/>
          </a:prstGeom>
        </p:spPr>
      </p:pic>
      <p:sp>
        <p:nvSpPr>
          <p:cNvPr id="6" name="TextBox 5"/>
          <p:cNvSpPr txBox="1"/>
          <p:nvPr/>
        </p:nvSpPr>
        <p:spPr>
          <a:xfrm>
            <a:off x="5022960" y="2986734"/>
            <a:ext cx="10537299" cy="523220"/>
          </a:xfrm>
          <a:prstGeom prst="rect">
            <a:avLst/>
          </a:prstGeom>
          <a:noFill/>
        </p:spPr>
        <p:txBody>
          <a:bodyPr wrap="square" rtlCol="0">
            <a:spAutoFit/>
          </a:bodyPr>
          <a:lstStyle/>
          <a:p>
            <a:r>
              <a:rPr lang="en-US" sz="2800" b="1" dirty="0">
                <a:solidFill>
                  <a:srgbClr val="5E7237"/>
                </a:solidFill>
                <a:latin typeface="Century Gothic"/>
                <a:cs typeface="Century Gothic"/>
              </a:rPr>
              <a:t>McCordsville Market Analysis</a:t>
            </a:r>
          </a:p>
        </p:txBody>
      </p:sp>
      <p:sp>
        <p:nvSpPr>
          <p:cNvPr id="4" name="TextBox 3"/>
          <p:cNvSpPr txBox="1"/>
          <p:nvPr/>
        </p:nvSpPr>
        <p:spPr>
          <a:xfrm>
            <a:off x="5033908" y="3437450"/>
            <a:ext cx="10537299" cy="338554"/>
          </a:xfrm>
          <a:prstGeom prst="rect">
            <a:avLst/>
          </a:prstGeom>
          <a:noFill/>
        </p:spPr>
        <p:txBody>
          <a:bodyPr wrap="square" rtlCol="0">
            <a:spAutoFit/>
          </a:bodyPr>
          <a:lstStyle/>
          <a:p>
            <a:r>
              <a:rPr lang="en-US" sz="1600" dirty="0">
                <a:solidFill>
                  <a:srgbClr val="242011"/>
                </a:solidFill>
                <a:latin typeface="Century Gothic"/>
                <a:cs typeface="Century Gothic"/>
              </a:rPr>
              <a:t>January 2018</a:t>
            </a:r>
          </a:p>
        </p:txBody>
      </p:sp>
      <p:sp>
        <p:nvSpPr>
          <p:cNvPr id="8" name="TextBox 7"/>
          <p:cNvSpPr txBox="1"/>
          <p:nvPr/>
        </p:nvSpPr>
        <p:spPr>
          <a:xfrm>
            <a:off x="6524799" y="7038201"/>
            <a:ext cx="4012499" cy="276999"/>
          </a:xfrm>
          <a:prstGeom prst="rect">
            <a:avLst/>
          </a:prstGeom>
          <a:noFill/>
        </p:spPr>
        <p:txBody>
          <a:bodyPr wrap="square" rtlCol="0">
            <a:spAutoFit/>
          </a:bodyPr>
          <a:lstStyle/>
          <a:p>
            <a:pPr algn="ctr"/>
            <a:r>
              <a:rPr lang="en-US" sz="1200" dirty="0">
                <a:solidFill>
                  <a:srgbClr val="E4E7E1"/>
                </a:solidFill>
                <a:latin typeface="Century Gothic"/>
                <a:cs typeface="Century Gothic"/>
              </a:rPr>
              <a:t>Infographics by Chris M Brock</a:t>
            </a:r>
          </a:p>
        </p:txBody>
      </p:sp>
    </p:spTree>
    <p:extLst>
      <p:ext uri="{BB962C8B-B14F-4D97-AF65-F5344CB8AC3E}">
        <p14:creationId xmlns:p14="http://schemas.microsoft.com/office/powerpoint/2010/main" val="15631689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374"/>
        <p:cNvGrpSpPr/>
        <p:nvPr/>
      </p:nvGrpSpPr>
      <p:grpSpPr>
        <a:xfrm>
          <a:off x="0" y="0"/>
          <a:ext cx="0" cy="0"/>
          <a:chOff x="0" y="0"/>
          <a:chExt cx="0" cy="0"/>
        </a:xfrm>
      </p:grpSpPr>
      <p:sp>
        <p:nvSpPr>
          <p:cNvPr id="375" name="Google Shape;375;p34"/>
          <p:cNvSpPr txBox="1"/>
          <p:nvPr/>
        </p:nvSpPr>
        <p:spPr>
          <a:xfrm>
            <a:off x="9351519" y="6653625"/>
            <a:ext cx="908100" cy="276900"/>
          </a:xfrm>
          <a:prstGeom prst="rect">
            <a:avLst/>
          </a:prstGeom>
          <a:noFill/>
          <a:ln>
            <a:noFill/>
          </a:ln>
        </p:spPr>
        <p:txBody>
          <a:bodyPr spcFirstLastPara="1" wrap="square" lIns="91425" tIns="45700" rIns="91425" bIns="45700"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FFFFFF"/>
                </a:solidFill>
                <a:effectLst/>
                <a:uLnTx/>
                <a:uFillTx/>
                <a:latin typeface="Century Gothic"/>
                <a:ea typeface="Century Gothic"/>
                <a:cs typeface="Century Gothic"/>
                <a:sym typeface="Century Gothic"/>
              </a:rPr>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t>10</a:t>
            </a:fld>
            <a:endParaRPr kumimoji="0" sz="1200" b="0" i="0" u="none" strike="noStrike" kern="0" cap="none" spc="0" normalizeH="0" baseline="0" noProof="0" dirty="0">
              <a:ln>
                <a:noFill/>
              </a:ln>
              <a:solidFill>
                <a:srgbClr val="FFFFFF"/>
              </a:solidFill>
              <a:effectLst/>
              <a:uLnTx/>
              <a:uFillTx/>
              <a:latin typeface="Century Gothic"/>
              <a:ea typeface="Century Gothic"/>
              <a:cs typeface="Century Gothic"/>
              <a:sym typeface="Century Gothic"/>
            </a:endParaRPr>
          </a:p>
        </p:txBody>
      </p:sp>
      <p:sp>
        <p:nvSpPr>
          <p:cNvPr id="377" name="Google Shape;377;p34"/>
          <p:cNvSpPr txBox="1"/>
          <p:nvPr/>
        </p:nvSpPr>
        <p:spPr>
          <a:xfrm>
            <a:off x="2027397" y="229882"/>
            <a:ext cx="6952897" cy="461700"/>
          </a:xfrm>
          <a:prstGeom prst="rect">
            <a:avLst/>
          </a:prstGeom>
          <a:noFill/>
          <a:ln>
            <a:noFill/>
          </a:ln>
        </p:spPr>
        <p:txBody>
          <a:bodyPr spcFirstLastPara="1" wrap="square" lIns="91425" tIns="45700" rIns="91425" bIns="45700" anchor="t" anchorCtr="0">
            <a:noAutofit/>
          </a:bodyPr>
          <a:lstStyle/>
          <a:p>
            <a:pPr lvl="0" defTabSz="914400">
              <a:buClr>
                <a:srgbClr val="000000"/>
              </a:buClr>
              <a:buSzPts val="2400"/>
              <a:defRPr/>
            </a:pPr>
            <a:endParaRPr kumimoji="0" sz="3200" b="0" i="0" u="none" strike="noStrike" kern="0" cap="none" spc="0" normalizeH="0" baseline="0" noProof="0" dirty="0">
              <a:ln>
                <a:noFill/>
              </a:ln>
              <a:solidFill>
                <a:srgbClr val="000000"/>
              </a:solidFill>
              <a:effectLst/>
              <a:uLnTx/>
              <a:uFillTx/>
              <a:latin typeface="Arial"/>
              <a:cs typeface="Arial"/>
              <a:sym typeface="Arial"/>
            </a:endParaRPr>
          </a:p>
        </p:txBody>
      </p:sp>
      <p:sp>
        <p:nvSpPr>
          <p:cNvPr id="379" name="Google Shape;379;p34"/>
          <p:cNvSpPr txBox="1"/>
          <p:nvPr/>
        </p:nvSpPr>
        <p:spPr>
          <a:xfrm>
            <a:off x="412599" y="1601572"/>
            <a:ext cx="3923019" cy="4189628"/>
          </a:xfrm>
          <a:prstGeom prst="rect">
            <a:avLst/>
          </a:prstGeom>
          <a:noFill/>
          <a:ln>
            <a:noFill/>
          </a:ln>
        </p:spPr>
        <p:txBody>
          <a:bodyPr spcFirstLastPara="1" wrap="square" lIns="91425" tIns="45700" rIns="91425" bIns="45700" anchor="t" anchorCtr="0">
            <a:noAutofit/>
          </a:bodyPr>
          <a:lstStyle/>
          <a:p>
            <a:pPr lvl="0" algn="just" defTabSz="914400">
              <a:buClr>
                <a:srgbClr val="000000"/>
              </a:buClr>
              <a:defRPr/>
            </a:pPr>
            <a:r>
              <a:rPr lang="en-US" sz="2400" b="1" kern="0" dirty="0">
                <a:solidFill>
                  <a:srgbClr val="5E7237"/>
                </a:solidFill>
                <a:latin typeface="Century Gothic"/>
                <a:ea typeface="Century Gothic"/>
                <a:cs typeface="Century Gothic"/>
                <a:sym typeface="Century Gothic"/>
              </a:rPr>
              <a:t>Rationale:</a:t>
            </a:r>
            <a:endParaRPr lang="en-US" sz="2400" kern="0" dirty="0">
              <a:solidFill>
                <a:srgbClr val="000000"/>
              </a:solidFill>
              <a:cs typeface="Arial"/>
              <a:sym typeface="Arial"/>
            </a:endParaRPr>
          </a:p>
          <a:p>
            <a:pPr marL="285750" lvl="0" indent="-285750" defTabSz="914400">
              <a:buClr>
                <a:srgbClr val="000000"/>
              </a:buClr>
              <a:buSzPct val="100000"/>
              <a:buFont typeface="Arial" panose="020B0604020202020204" pitchFamily="34" charset="0"/>
              <a:buChar char="•"/>
              <a:defRPr/>
            </a:pPr>
            <a:r>
              <a:rPr lang="en-US" kern="0" dirty="0">
                <a:solidFill>
                  <a:srgbClr val="000000"/>
                </a:solidFill>
                <a:latin typeface="Century Gothic"/>
                <a:cs typeface="Arial"/>
                <a:sym typeface="Century Gothic"/>
              </a:rPr>
              <a:t>Significant retail demand</a:t>
            </a:r>
            <a:r>
              <a:rPr lang="en-US" kern="0" dirty="0">
                <a:solidFill>
                  <a:srgbClr val="C0504D"/>
                </a:solidFill>
                <a:latin typeface="Century Gothic"/>
                <a:cs typeface="Arial"/>
                <a:sym typeface="Century Gothic"/>
              </a:rPr>
              <a:t>*</a:t>
            </a:r>
            <a:r>
              <a:rPr lang="en-US" kern="0" dirty="0">
                <a:solidFill>
                  <a:srgbClr val="000000"/>
                </a:solidFill>
                <a:cs typeface="Arial"/>
                <a:sym typeface="Arial"/>
              </a:rPr>
              <a:t>	</a:t>
            </a:r>
          </a:p>
          <a:p>
            <a:pPr marL="285750" lvl="0" indent="-285750" defTabSz="914400">
              <a:buClr>
                <a:srgbClr val="000000"/>
              </a:buClr>
              <a:buSzPct val="100000"/>
              <a:buFont typeface="Arial" panose="020B0604020202020204" pitchFamily="34" charset="0"/>
              <a:buChar char="•"/>
            </a:pPr>
            <a:r>
              <a:rPr lang="en-US" kern="0" dirty="0">
                <a:solidFill>
                  <a:srgbClr val="000000"/>
                </a:solidFill>
                <a:latin typeface="Century Gothic"/>
                <a:cs typeface="Arial"/>
                <a:sym typeface="Century Gothic"/>
              </a:rPr>
              <a:t>Significant leakage</a:t>
            </a:r>
            <a:r>
              <a:rPr lang="en-US" kern="0" dirty="0">
                <a:solidFill>
                  <a:srgbClr val="C0504D"/>
                </a:solidFill>
                <a:latin typeface="Century Gothic"/>
                <a:cs typeface="Arial"/>
                <a:sym typeface="Century Gothic"/>
              </a:rPr>
              <a:t>*</a:t>
            </a:r>
          </a:p>
          <a:p>
            <a:pPr marL="232761" indent="-285750" defTabSz="914400">
              <a:buClr>
                <a:srgbClr val="000000"/>
              </a:buClr>
              <a:buSzPct val="100000"/>
              <a:buFont typeface="Arial" panose="020B0604020202020204" pitchFamily="34" charset="0"/>
              <a:buChar char="•"/>
              <a:defRPr/>
            </a:pPr>
            <a:r>
              <a:rPr lang="en-US" kern="0" dirty="0">
                <a:solidFill>
                  <a:srgbClr val="000000"/>
                </a:solidFill>
                <a:latin typeface="Century Gothic"/>
                <a:cs typeface="Arial"/>
                <a:sym typeface="Century Gothic"/>
              </a:rPr>
              <a:t>Evidence of local demand</a:t>
            </a:r>
          </a:p>
          <a:p>
            <a:pPr lvl="0" defTabSz="914400">
              <a:buClr>
                <a:srgbClr val="000000"/>
              </a:buClr>
              <a:defRPr/>
            </a:pPr>
            <a:endParaRPr lang="en-US" sz="2400" b="1" kern="0" dirty="0">
              <a:solidFill>
                <a:srgbClr val="5E7237"/>
              </a:solidFill>
              <a:latin typeface="Century Gothic"/>
              <a:ea typeface="Century Gothic"/>
              <a:cs typeface="Century Gothic"/>
              <a:sym typeface="Century Gothic"/>
            </a:endParaRPr>
          </a:p>
          <a:p>
            <a:pPr lvl="0" defTabSz="914400">
              <a:buClr>
                <a:srgbClr val="000000"/>
              </a:buClr>
              <a:defRPr/>
            </a:pPr>
            <a:r>
              <a:rPr lang="en-US" sz="2400" b="1" kern="0" dirty="0">
                <a:solidFill>
                  <a:srgbClr val="5E7237"/>
                </a:solidFill>
                <a:latin typeface="Century Gothic"/>
                <a:ea typeface="Century Gothic"/>
                <a:cs typeface="Century Gothic"/>
                <a:sym typeface="Century Gothic"/>
              </a:rPr>
              <a:t>Local Consumer Preferences:</a:t>
            </a:r>
          </a:p>
          <a:p>
            <a:pPr marL="287338" lvl="0" indent="-287338" defTabSz="914400">
              <a:buClr>
                <a:srgbClr val="000000"/>
              </a:buClr>
              <a:buFont typeface="Arial" panose="020B0604020202020204" pitchFamily="34" charset="0"/>
              <a:buChar char="•"/>
              <a:defRPr/>
            </a:pPr>
            <a:r>
              <a:rPr lang="en-US" kern="0" dirty="0">
                <a:solidFill>
                  <a:srgbClr val="000000"/>
                </a:solidFill>
                <a:latin typeface="Century Gothic"/>
                <a:cs typeface="Arial"/>
                <a:sym typeface="Century Gothic"/>
              </a:rPr>
              <a:t>Upscale brands, organics, local</a:t>
            </a:r>
          </a:p>
          <a:p>
            <a:pPr lvl="0" defTabSz="914400">
              <a:buClr>
                <a:srgbClr val="000000"/>
              </a:buClr>
              <a:buSzPts val="2000"/>
              <a:defRPr/>
            </a:pPr>
            <a:endParaRPr lang="en-US" sz="2400" kern="0" dirty="0">
              <a:solidFill>
                <a:srgbClr val="000000"/>
              </a:solidFill>
              <a:latin typeface="Century Gothic"/>
              <a:cs typeface="Arial"/>
              <a:sym typeface="Calibri"/>
            </a:endParaRPr>
          </a:p>
          <a:p>
            <a:pPr defTabSz="914400">
              <a:buClr>
                <a:srgbClr val="000000"/>
              </a:buClr>
              <a:buSzPts val="2000"/>
              <a:defRPr/>
            </a:pPr>
            <a:r>
              <a:rPr lang="en-US" sz="2400" b="1" kern="0" dirty="0">
                <a:solidFill>
                  <a:srgbClr val="5E7237"/>
                </a:solidFill>
                <a:latin typeface="Century Gothic"/>
                <a:sym typeface="Arial"/>
              </a:rPr>
              <a:t>Market Trends and Considerations:</a:t>
            </a:r>
          </a:p>
          <a:p>
            <a:pPr marL="287338" indent="-287338" defTabSz="914400">
              <a:buClr>
                <a:srgbClr val="000000"/>
              </a:buClr>
              <a:buSzPct val="100000"/>
              <a:buFont typeface="Arial" panose="020B0604020202020204" pitchFamily="34" charset="0"/>
              <a:buChar char="•"/>
              <a:defRPr/>
            </a:pPr>
            <a:r>
              <a:rPr lang="en-US" kern="0" dirty="0">
                <a:solidFill>
                  <a:srgbClr val="000000"/>
                </a:solidFill>
                <a:latin typeface="Century Gothic"/>
                <a:cs typeface="Arial"/>
                <a:sym typeface="Arial"/>
              </a:rPr>
              <a:t>Unique, experiential shopping options</a:t>
            </a: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sz="2000" b="0" i="0" u="none" strike="noStrike" kern="0" cap="none" spc="0" normalizeH="0" baseline="0" noProof="0" dirty="0">
              <a:ln>
                <a:noFill/>
              </a:ln>
              <a:solidFill>
                <a:srgbClr val="000000"/>
              </a:solidFill>
              <a:effectLst/>
              <a:uLnTx/>
              <a:uFillTx/>
              <a:latin typeface="Calibri"/>
              <a:ea typeface="Calibri"/>
              <a:cs typeface="Calibri"/>
              <a:sym typeface="Calibri"/>
            </a:endParaRPr>
          </a:p>
        </p:txBody>
      </p:sp>
      <p:sp>
        <p:nvSpPr>
          <p:cNvPr id="7" name="TextBox 6">
            <a:extLst>
              <a:ext uri="{FF2B5EF4-FFF2-40B4-BE49-F238E27FC236}">
                <a16:creationId xmlns:a16="http://schemas.microsoft.com/office/drawing/2014/main" id="{C211C60C-A90E-4CA1-B354-C50D9994E84E}"/>
              </a:ext>
            </a:extLst>
          </p:cNvPr>
          <p:cNvSpPr txBox="1"/>
          <p:nvPr/>
        </p:nvSpPr>
        <p:spPr>
          <a:xfrm>
            <a:off x="361402" y="6886091"/>
            <a:ext cx="8415484" cy="276999"/>
          </a:xfrm>
          <a:prstGeom prst="rect">
            <a:avLst/>
          </a:prstGeom>
          <a:noFill/>
        </p:spPr>
        <p:txBody>
          <a:bodyPr wrap="square" rtlCol="0">
            <a:spAutoFit/>
          </a:bodyPr>
          <a:lstStyle/>
          <a:p>
            <a:r>
              <a:rPr lang="en-US" sz="1200" dirty="0">
                <a:solidFill>
                  <a:schemeClr val="bg1"/>
                </a:solidFill>
                <a:latin typeface="Century Gothic"/>
                <a:cs typeface="Century Gothic"/>
              </a:rPr>
              <a:t>McCordsville  |  Market Analysis  |  January 2018 </a:t>
            </a:r>
          </a:p>
        </p:txBody>
      </p:sp>
      <p:sp>
        <p:nvSpPr>
          <p:cNvPr id="17" name="TextBox 16">
            <a:extLst>
              <a:ext uri="{FF2B5EF4-FFF2-40B4-BE49-F238E27FC236}">
                <a16:creationId xmlns:a16="http://schemas.microsoft.com/office/drawing/2014/main" id="{24A111EA-30D3-4064-88D6-829890659C30}"/>
              </a:ext>
            </a:extLst>
          </p:cNvPr>
          <p:cNvSpPr txBox="1"/>
          <p:nvPr/>
        </p:nvSpPr>
        <p:spPr>
          <a:xfrm>
            <a:off x="4880732" y="5300460"/>
            <a:ext cx="5000783" cy="1323439"/>
          </a:xfrm>
          <a:prstGeom prst="rect">
            <a:avLst/>
          </a:prstGeom>
          <a:noFill/>
        </p:spPr>
        <p:txBody>
          <a:bodyPr wrap="square" rtlCol="0">
            <a:spAutoFit/>
          </a:bodyPr>
          <a:lstStyle/>
          <a:p>
            <a:pPr algn="just"/>
            <a:r>
              <a:rPr lang="en-US" sz="1600" i="1" dirty="0">
                <a:solidFill>
                  <a:srgbClr val="C0504D"/>
                </a:solidFill>
                <a:latin typeface="Century Gothic" panose="020B0502020202020204" pitchFamily="34" charset="0"/>
              </a:rPr>
              <a:t> * Meijer is not captured by the data; however, assuming it follows supply patterns for the MSA, there would still be more than enough leakage to justify additional health &amp; Personal Care and Beer, Wine &amp; Liquor stores</a:t>
            </a:r>
          </a:p>
        </p:txBody>
      </p:sp>
      <p:pic>
        <p:nvPicPr>
          <p:cNvPr id="13" name="Picture 12">
            <a:extLst>
              <a:ext uri="{FF2B5EF4-FFF2-40B4-BE49-F238E27FC236}">
                <a16:creationId xmlns:a16="http://schemas.microsoft.com/office/drawing/2014/main" id="{3F078452-8230-40BE-A3B9-D874C7D28794}"/>
              </a:ext>
            </a:extLst>
          </p:cNvPr>
          <p:cNvPicPr>
            <a:picLocks noChangeAspect="1"/>
          </p:cNvPicPr>
          <p:nvPr/>
        </p:nvPicPr>
        <p:blipFill rotWithShape="1">
          <a:blip r:embed="rId4"/>
          <a:srcRect l="11975" r="12430" b="37391"/>
          <a:stretch/>
        </p:blipFill>
        <p:spPr>
          <a:xfrm>
            <a:off x="1799650" y="262349"/>
            <a:ext cx="1059214" cy="1005840"/>
          </a:xfrm>
          <a:prstGeom prst="rect">
            <a:avLst/>
          </a:prstGeom>
        </p:spPr>
      </p:pic>
      <p:sp>
        <p:nvSpPr>
          <p:cNvPr id="14" name="Google Shape;377;p34">
            <a:extLst>
              <a:ext uri="{FF2B5EF4-FFF2-40B4-BE49-F238E27FC236}">
                <a16:creationId xmlns:a16="http://schemas.microsoft.com/office/drawing/2014/main" id="{B125C42B-173F-4F69-A5C5-3B4E69C9BE61}"/>
              </a:ext>
            </a:extLst>
          </p:cNvPr>
          <p:cNvSpPr txBox="1"/>
          <p:nvPr/>
        </p:nvSpPr>
        <p:spPr>
          <a:xfrm>
            <a:off x="3086611" y="59466"/>
            <a:ext cx="10222500" cy="949377"/>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2400"/>
              <a:buFontTx/>
              <a:buNone/>
              <a:tabLst/>
              <a:defRPr/>
            </a:pPr>
            <a:r>
              <a:rPr kumimoji="0" lang="en-US" sz="2400" b="1" i="0" u="none" strike="noStrike" kern="0" cap="none" spc="0" normalizeH="0" baseline="0" noProof="0" dirty="0">
                <a:ln>
                  <a:noFill/>
                </a:ln>
                <a:solidFill>
                  <a:srgbClr val="242011"/>
                </a:solidFill>
                <a:effectLst/>
                <a:uLnTx/>
                <a:uFillTx/>
                <a:latin typeface="Century Gothic"/>
                <a:ea typeface="Century Gothic"/>
                <a:cs typeface="Century Gothic"/>
                <a:sym typeface="Century Gothic"/>
              </a:rPr>
              <a:t>Health &amp; Personal Care</a:t>
            </a:r>
            <a:r>
              <a:rPr lang="en-US" sz="2400" b="1" kern="0" dirty="0">
                <a:solidFill>
                  <a:srgbClr val="242011"/>
                </a:solidFill>
                <a:latin typeface="Century Gothic"/>
                <a:ea typeface="Century Gothic"/>
                <a:cs typeface="Century Gothic"/>
                <a:sym typeface="Century Gothic"/>
              </a:rPr>
              <a:t> Stores</a:t>
            </a:r>
            <a:r>
              <a:rPr kumimoji="0" lang="en-US" sz="2400" b="1" i="0" u="none" strike="noStrike" kern="0" cap="none" spc="0" normalizeH="0" baseline="0" noProof="0" dirty="0">
                <a:ln>
                  <a:noFill/>
                </a:ln>
                <a:solidFill>
                  <a:srgbClr val="242011"/>
                </a:solidFill>
                <a:effectLst/>
                <a:uLnTx/>
                <a:uFillTx/>
                <a:latin typeface="Century Gothic"/>
                <a:ea typeface="Century Gothic"/>
                <a:cs typeface="Century Gothic"/>
                <a:sym typeface="Century Gothic"/>
              </a:rPr>
              <a:t> </a:t>
            </a:r>
          </a:p>
          <a:p>
            <a:pPr marL="0" marR="0" lvl="0" indent="0" algn="l" defTabSz="914400" rtl="0" eaLnBrk="1" fontAlgn="auto" latinLnBrk="0" hangingPunct="1">
              <a:lnSpc>
                <a:spcPct val="100000"/>
              </a:lnSpc>
              <a:spcBef>
                <a:spcPts val="0"/>
              </a:spcBef>
              <a:spcAft>
                <a:spcPts val="0"/>
              </a:spcAft>
              <a:buClr>
                <a:srgbClr val="000000"/>
              </a:buClr>
              <a:buSzPts val="2400"/>
              <a:buFontTx/>
              <a:buNone/>
              <a:tabLst/>
              <a:defRPr/>
            </a:pPr>
            <a:r>
              <a:rPr kumimoji="0" lang="en-US" sz="2400" b="1" i="0" u="none" strike="noStrike" kern="0" cap="none" spc="0" normalizeH="0" baseline="0" noProof="0" dirty="0">
                <a:ln>
                  <a:noFill/>
                </a:ln>
                <a:solidFill>
                  <a:srgbClr val="242011"/>
                </a:solidFill>
                <a:effectLst/>
                <a:uLnTx/>
                <a:uFillTx/>
                <a:latin typeface="Century Gothic"/>
                <a:ea typeface="Century Gothic"/>
                <a:cs typeface="Century Gothic"/>
                <a:sym typeface="Century Gothic"/>
              </a:rPr>
              <a:t>Beer, Wine &amp; Liquor Stores</a:t>
            </a:r>
            <a:endParaRPr kumimoji="0" sz="1400" b="0" i="0" u="none" strike="noStrike" kern="0" cap="none" spc="0" normalizeH="0" baseline="0" noProof="0" dirty="0">
              <a:ln>
                <a:noFill/>
              </a:ln>
              <a:solidFill>
                <a:srgbClr val="000000"/>
              </a:solidFill>
              <a:effectLst/>
              <a:uLnTx/>
              <a:uFillTx/>
              <a:latin typeface="Arial"/>
              <a:ea typeface="+mn-ea"/>
              <a:cs typeface="Arial"/>
              <a:sym typeface="Arial"/>
            </a:endParaRPr>
          </a:p>
        </p:txBody>
      </p:sp>
      <p:pic>
        <p:nvPicPr>
          <p:cNvPr id="11" name="Picture 10">
            <a:extLst>
              <a:ext uri="{FF2B5EF4-FFF2-40B4-BE49-F238E27FC236}">
                <a16:creationId xmlns:a16="http://schemas.microsoft.com/office/drawing/2014/main" id="{29306F59-F188-4F7F-917C-7B0D5C731E96}"/>
              </a:ext>
            </a:extLst>
          </p:cNvPr>
          <p:cNvPicPr>
            <a:picLocks noChangeAspect="1"/>
          </p:cNvPicPr>
          <p:nvPr/>
        </p:nvPicPr>
        <p:blipFill rotWithShape="1">
          <a:blip r:embed="rId5"/>
          <a:srcRect l="10851" r="14122" b="41772"/>
          <a:stretch/>
        </p:blipFill>
        <p:spPr>
          <a:xfrm>
            <a:off x="675860" y="130574"/>
            <a:ext cx="1051571" cy="1143000"/>
          </a:xfrm>
          <a:prstGeom prst="rect">
            <a:avLst/>
          </a:prstGeom>
        </p:spPr>
      </p:pic>
      <p:graphicFrame>
        <p:nvGraphicFramePr>
          <p:cNvPr id="15" name="Chart 14">
            <a:extLst>
              <a:ext uri="{FF2B5EF4-FFF2-40B4-BE49-F238E27FC236}">
                <a16:creationId xmlns:a16="http://schemas.microsoft.com/office/drawing/2014/main" id="{260F5AEB-655F-4428-AAC9-EBE61CB0FC36}"/>
              </a:ext>
            </a:extLst>
          </p:cNvPr>
          <p:cNvGraphicFramePr>
            <a:graphicFrameLocks/>
          </p:cNvGraphicFramePr>
          <p:nvPr>
            <p:extLst>
              <p:ext uri="{D42A27DB-BD31-4B8C-83A1-F6EECF244321}">
                <p14:modId xmlns:p14="http://schemas.microsoft.com/office/powerpoint/2010/main" val="1042014612"/>
              </p:ext>
            </p:extLst>
          </p:nvPr>
        </p:nvGraphicFramePr>
        <p:xfrm>
          <a:off x="4804785" y="1263050"/>
          <a:ext cx="5000784" cy="3831336"/>
        </p:xfrm>
        <a:graphic>
          <a:graphicData uri="http://schemas.openxmlformats.org/drawingml/2006/chart">
            <c:chart xmlns:c="http://schemas.openxmlformats.org/drawingml/2006/chart" xmlns:r="http://schemas.openxmlformats.org/officeDocument/2006/relationships" r:id="rId6"/>
          </a:graphicData>
        </a:graphic>
      </p:graphicFrame>
      <p:sp>
        <p:nvSpPr>
          <p:cNvPr id="16" name="TextBox 1">
            <a:extLst>
              <a:ext uri="{FF2B5EF4-FFF2-40B4-BE49-F238E27FC236}">
                <a16:creationId xmlns:a16="http://schemas.microsoft.com/office/drawing/2014/main" id="{00000000-0008-0000-0000-00000B000000}"/>
              </a:ext>
            </a:extLst>
          </p:cNvPr>
          <p:cNvSpPr txBox="1"/>
          <p:nvPr/>
        </p:nvSpPr>
        <p:spPr>
          <a:xfrm>
            <a:off x="6310170" y="2034320"/>
            <a:ext cx="1190081" cy="64682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600" dirty="0">
                <a:solidFill>
                  <a:srgbClr val="C0504D"/>
                </a:solidFill>
                <a:latin typeface="Century Gothic" panose="020B0502020202020204" pitchFamily="34" charset="0"/>
              </a:rPr>
              <a:t>Leakage: 73%</a:t>
            </a:r>
          </a:p>
        </p:txBody>
      </p:sp>
      <p:sp>
        <p:nvSpPr>
          <p:cNvPr id="18" name="TextBox 1">
            <a:extLst>
              <a:ext uri="{FF2B5EF4-FFF2-40B4-BE49-F238E27FC236}">
                <a16:creationId xmlns:a16="http://schemas.microsoft.com/office/drawing/2014/main" id="{8856A6B2-751B-41FB-9B30-06E62F0ADC8D}"/>
              </a:ext>
            </a:extLst>
          </p:cNvPr>
          <p:cNvSpPr txBox="1"/>
          <p:nvPr/>
        </p:nvSpPr>
        <p:spPr>
          <a:xfrm>
            <a:off x="8184601" y="3427142"/>
            <a:ext cx="1190081" cy="64682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600" dirty="0">
                <a:solidFill>
                  <a:srgbClr val="C0504D"/>
                </a:solidFill>
                <a:latin typeface="Century Gothic" panose="020B0502020202020204" pitchFamily="34" charset="0"/>
              </a:rPr>
              <a:t>Leakage: 78%</a:t>
            </a:r>
          </a:p>
        </p:txBody>
      </p:sp>
      <p:sp>
        <p:nvSpPr>
          <p:cNvPr id="19" name="Left Brace 18">
            <a:extLst>
              <a:ext uri="{FF2B5EF4-FFF2-40B4-BE49-F238E27FC236}">
                <a16:creationId xmlns:a16="http://schemas.microsoft.com/office/drawing/2014/main" id="{70E27D3A-C2B5-4146-B633-DABEF11E0EB5}"/>
              </a:ext>
            </a:extLst>
          </p:cNvPr>
          <p:cNvSpPr/>
          <p:nvPr/>
        </p:nvSpPr>
        <p:spPr>
          <a:xfrm flipH="1">
            <a:off x="9202718" y="4047071"/>
            <a:ext cx="196948" cy="274320"/>
          </a:xfrm>
          <a:prstGeom prst="leftBrace">
            <a:avLst/>
          </a:prstGeom>
          <a:ln>
            <a:solidFill>
              <a:srgbClr val="5E7237"/>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0" name="TextBox 19">
            <a:extLst>
              <a:ext uri="{FF2B5EF4-FFF2-40B4-BE49-F238E27FC236}">
                <a16:creationId xmlns:a16="http://schemas.microsoft.com/office/drawing/2014/main" id="{2D9852D3-4BFC-41C9-93F1-018A5F3D9636}"/>
              </a:ext>
            </a:extLst>
          </p:cNvPr>
          <p:cNvSpPr txBox="1"/>
          <p:nvPr/>
        </p:nvSpPr>
        <p:spPr>
          <a:xfrm>
            <a:off x="9499518" y="3634721"/>
            <a:ext cx="430887" cy="1099020"/>
          </a:xfrm>
          <a:prstGeom prst="rect">
            <a:avLst/>
          </a:prstGeom>
          <a:noFill/>
        </p:spPr>
        <p:txBody>
          <a:bodyPr vert="vert" wrap="square" rtlCol="0">
            <a:spAutoFit/>
          </a:bodyPr>
          <a:lstStyle/>
          <a:p>
            <a:pPr algn="ctr"/>
            <a:r>
              <a:rPr lang="en-US" sz="1600" dirty="0">
                <a:solidFill>
                  <a:srgbClr val="5E7237"/>
                </a:solidFill>
                <a:latin typeface="Century Gothic" panose="020B0502020202020204" pitchFamily="34" charset="0"/>
              </a:rPr>
              <a:t>Demand</a:t>
            </a:r>
          </a:p>
        </p:txBody>
      </p:sp>
      <p:sp>
        <p:nvSpPr>
          <p:cNvPr id="21" name="Left Brace 20">
            <a:extLst>
              <a:ext uri="{FF2B5EF4-FFF2-40B4-BE49-F238E27FC236}">
                <a16:creationId xmlns:a16="http://schemas.microsoft.com/office/drawing/2014/main" id="{FBE50370-DF6B-475D-8D29-21D32C5C5286}"/>
              </a:ext>
            </a:extLst>
          </p:cNvPr>
          <p:cNvSpPr/>
          <p:nvPr/>
        </p:nvSpPr>
        <p:spPr>
          <a:xfrm flipH="1">
            <a:off x="7374378" y="2658963"/>
            <a:ext cx="196948" cy="1645920"/>
          </a:xfrm>
          <a:prstGeom prst="leftBrace">
            <a:avLst/>
          </a:prstGeom>
          <a:ln>
            <a:solidFill>
              <a:srgbClr val="5E7237"/>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2" name="TextBox 21">
            <a:extLst>
              <a:ext uri="{FF2B5EF4-FFF2-40B4-BE49-F238E27FC236}">
                <a16:creationId xmlns:a16="http://schemas.microsoft.com/office/drawing/2014/main" id="{C6FB5073-7DE2-48B0-B5D6-6CA11EAF4D4A}"/>
              </a:ext>
            </a:extLst>
          </p:cNvPr>
          <p:cNvSpPr txBox="1"/>
          <p:nvPr/>
        </p:nvSpPr>
        <p:spPr>
          <a:xfrm>
            <a:off x="7589131" y="2913466"/>
            <a:ext cx="430887" cy="1099020"/>
          </a:xfrm>
          <a:prstGeom prst="rect">
            <a:avLst/>
          </a:prstGeom>
          <a:noFill/>
        </p:spPr>
        <p:txBody>
          <a:bodyPr vert="vert" wrap="square" rtlCol="0">
            <a:spAutoFit/>
          </a:bodyPr>
          <a:lstStyle/>
          <a:p>
            <a:pPr algn="ctr"/>
            <a:r>
              <a:rPr lang="en-US" sz="1600" dirty="0">
                <a:solidFill>
                  <a:srgbClr val="5E7237"/>
                </a:solidFill>
                <a:latin typeface="Century Gothic" panose="020B0502020202020204" pitchFamily="34" charset="0"/>
              </a:rPr>
              <a:t>Demand</a:t>
            </a:r>
          </a:p>
        </p:txBody>
      </p:sp>
    </p:spTree>
    <p:extLst>
      <p:ext uri="{BB962C8B-B14F-4D97-AF65-F5344CB8AC3E}">
        <p14:creationId xmlns:p14="http://schemas.microsoft.com/office/powerpoint/2010/main" val="3431568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0824-McCordsville-Template_Template2.png"/>
          <p:cNvPicPr>
            <a:picLocks noChangeAspect="1"/>
          </p:cNvPicPr>
          <p:nvPr/>
        </p:nvPicPr>
        <p:blipFill>
          <a:blip r:embed="rId3" r:link="rId4">
            <a:extLst>
              <a:ext uri="{28A0092B-C50C-407E-A947-70E740481C1C}">
                <a14:useLocalDpi xmlns:a14="http://schemas.microsoft.com/office/drawing/2010/main" val="0"/>
              </a:ext>
            </a:extLst>
          </a:blip>
          <a:stretch>
            <a:fillRect/>
          </a:stretch>
        </p:blipFill>
        <p:spPr>
          <a:xfrm>
            <a:off x="-33498" y="0"/>
            <a:ext cx="10537298" cy="7315200"/>
          </a:xfrm>
          <a:prstGeom prst="rect">
            <a:avLst/>
          </a:prstGeom>
        </p:spPr>
      </p:pic>
      <p:sp>
        <p:nvSpPr>
          <p:cNvPr id="7" name="TextBox 6"/>
          <p:cNvSpPr txBox="1"/>
          <p:nvPr/>
        </p:nvSpPr>
        <p:spPr>
          <a:xfrm>
            <a:off x="9351519" y="6653625"/>
            <a:ext cx="908214" cy="276999"/>
          </a:xfrm>
          <a:prstGeom prst="rect">
            <a:avLst/>
          </a:prstGeom>
          <a:noFill/>
        </p:spPr>
        <p:txBody>
          <a:bodyPr wrap="square" rtlCol="0">
            <a:spAutoFit/>
          </a:bodyPr>
          <a:lstStyle/>
          <a:p>
            <a:pPr marL="0" marR="0" lvl="0" indent="0" algn="ctr" defTabSz="510189" rtl="0" eaLnBrk="1" fontAlgn="auto" latinLnBrk="0" hangingPunct="1">
              <a:lnSpc>
                <a:spcPct val="100000"/>
              </a:lnSpc>
              <a:spcBef>
                <a:spcPts val="0"/>
              </a:spcBef>
              <a:spcAft>
                <a:spcPts val="0"/>
              </a:spcAft>
              <a:buClrTx/>
              <a:buSzTx/>
              <a:buFontTx/>
              <a:buNone/>
              <a:tabLst/>
              <a:defRPr/>
            </a:pPr>
            <a:fld id="{C65E5110-A765-9A47-BC85-5145FB87781B}" type="slidenum">
              <a:rPr kumimoji="0" lang="en-US" sz="1200" b="0" i="0" u="none" strike="noStrike" kern="1200" cap="none" spc="0" normalizeH="0" baseline="0" noProof="0" smtClean="0">
                <a:ln>
                  <a:noFill/>
                </a:ln>
                <a:solidFill>
                  <a:srgbClr val="FFFFFF"/>
                </a:solidFill>
                <a:effectLst/>
                <a:uLnTx/>
                <a:uFillTx/>
                <a:latin typeface="Century Gothic"/>
                <a:ea typeface="+mn-ea"/>
                <a:cs typeface="Century Gothic"/>
              </a:rPr>
              <a:pPr marL="0" marR="0" lvl="0" indent="0" algn="ctr" defTabSz="510189"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srgbClr val="FFFFFF"/>
              </a:solidFill>
              <a:effectLst/>
              <a:uLnTx/>
              <a:uFillTx/>
              <a:latin typeface="Century Gothic"/>
              <a:ea typeface="+mn-ea"/>
              <a:cs typeface="Century Gothic"/>
            </a:endParaRPr>
          </a:p>
        </p:txBody>
      </p:sp>
      <p:sp>
        <p:nvSpPr>
          <p:cNvPr id="2" name="TextBox 1"/>
          <p:cNvSpPr txBox="1"/>
          <p:nvPr/>
        </p:nvSpPr>
        <p:spPr>
          <a:xfrm>
            <a:off x="320096" y="368012"/>
            <a:ext cx="9830111" cy="584775"/>
          </a:xfrm>
          <a:prstGeom prst="rect">
            <a:avLst/>
          </a:prstGeom>
          <a:noFill/>
        </p:spPr>
        <p:txBody>
          <a:bodyPr wrap="square" rtlCol="0">
            <a:spAutoFit/>
          </a:bodyPr>
          <a:lstStyle/>
          <a:p>
            <a:pPr marL="0" marR="0" lvl="0" indent="0" algn="l" defTabSz="510189" rtl="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a:ln>
                  <a:noFill/>
                </a:ln>
                <a:solidFill>
                  <a:srgbClr val="242011"/>
                </a:solidFill>
                <a:effectLst/>
                <a:uLnTx/>
                <a:uFillTx/>
                <a:latin typeface="Century Gothic"/>
                <a:ea typeface="+mn-ea"/>
                <a:cs typeface="+mn-cs"/>
              </a:rPr>
              <a:t>Additional Recommendations</a:t>
            </a:r>
          </a:p>
        </p:txBody>
      </p:sp>
      <p:sp>
        <p:nvSpPr>
          <p:cNvPr id="8" name="TextBox 7"/>
          <p:cNvSpPr txBox="1"/>
          <p:nvPr/>
        </p:nvSpPr>
        <p:spPr>
          <a:xfrm>
            <a:off x="356238" y="843127"/>
            <a:ext cx="9830111" cy="3600986"/>
          </a:xfrm>
          <a:prstGeom prst="rect">
            <a:avLst/>
          </a:prstGeom>
          <a:noFill/>
        </p:spPr>
        <p:txBody>
          <a:bodyPr wrap="square" rtlCol="0">
            <a:spAutoFit/>
          </a:bodyPr>
          <a:lstStyle/>
          <a:p>
            <a:pPr marL="0" marR="0" lvl="0" indent="0" algn="just" defTabSz="510189" rtl="0" eaLnBrk="1" fontAlgn="auto" latinLnBrk="0" hangingPunct="1">
              <a:lnSpc>
                <a:spcPct val="100000"/>
              </a:lnSpc>
              <a:spcBef>
                <a:spcPts val="0"/>
              </a:spcBef>
              <a:spcAft>
                <a:spcPts val="0"/>
              </a:spcAft>
              <a:buClrTx/>
              <a:buSzTx/>
              <a:buFontTx/>
              <a:buNone/>
              <a:tabLst/>
              <a:defRPr/>
            </a:pPr>
            <a:endParaRPr kumimoji="0" lang="en-US" sz="2400" i="0" u="none" strike="noStrike" kern="1200" cap="none" spc="0" normalizeH="0" baseline="0" noProof="0" dirty="0">
              <a:ln>
                <a:noFill/>
              </a:ln>
              <a:solidFill>
                <a:prstClr val="black"/>
              </a:solidFill>
              <a:effectLst/>
              <a:uLnTx/>
              <a:uFillTx/>
              <a:latin typeface="Century Gothic" panose="020B0502020202020204" pitchFamily="34" charset="0"/>
              <a:ea typeface="+mn-ea"/>
              <a:cs typeface="Century Gothic"/>
            </a:endParaRPr>
          </a:p>
          <a:p>
            <a:pPr marL="342900" marR="0" lvl="0" indent="-342900" algn="just" defTabSz="510189"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i="0" u="none" strike="noStrike" kern="0" cap="none" spc="0" normalizeH="0" baseline="0" noProof="0" dirty="0">
                <a:ln>
                  <a:noFill/>
                </a:ln>
                <a:solidFill>
                  <a:srgbClr val="5E7237"/>
                </a:solidFill>
                <a:effectLst/>
                <a:uLnTx/>
                <a:uFillTx/>
                <a:latin typeface="Century Gothic"/>
                <a:ea typeface="+mn-ea"/>
                <a:cs typeface="+mn-cs"/>
              </a:rPr>
              <a:t>Define an Authentic Identity</a:t>
            </a:r>
          </a:p>
          <a:p>
            <a:pPr marL="342900" marR="0" lvl="0" indent="-342900" algn="just" defTabSz="510189"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400" i="0" u="none" strike="noStrike" kern="1200" cap="none" spc="0" normalizeH="0" baseline="0" noProof="0" dirty="0">
              <a:ln>
                <a:noFill/>
              </a:ln>
              <a:solidFill>
                <a:prstClr val="black"/>
              </a:solidFill>
              <a:effectLst/>
              <a:uLnTx/>
              <a:uFillTx/>
              <a:latin typeface="Century Gothic" panose="020B0502020202020204" pitchFamily="34" charset="0"/>
              <a:ea typeface="+mn-ea"/>
              <a:cs typeface="Century Gothic"/>
            </a:endParaRPr>
          </a:p>
          <a:p>
            <a:pPr marL="342900" marR="0" lvl="0" indent="-342900" algn="just" defTabSz="510189"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i="0" u="none" strike="noStrike" kern="0" cap="none" spc="0" normalizeH="0" baseline="0" noProof="0" dirty="0">
                <a:ln>
                  <a:noFill/>
                </a:ln>
                <a:solidFill>
                  <a:srgbClr val="5E7237"/>
                </a:solidFill>
                <a:effectLst/>
                <a:uLnTx/>
                <a:uFillTx/>
                <a:latin typeface="Century Gothic"/>
                <a:ea typeface="+mn-ea"/>
                <a:cs typeface="+mn-cs"/>
              </a:rPr>
              <a:t>Increase Staff Capacity</a:t>
            </a:r>
          </a:p>
          <a:p>
            <a:pPr marL="342900" marR="0" lvl="0" indent="-342900" algn="just" defTabSz="510189"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400" i="0" u="none" strike="noStrike" kern="1200" cap="none" spc="0" normalizeH="0" baseline="0" noProof="0" dirty="0">
              <a:ln>
                <a:noFill/>
              </a:ln>
              <a:solidFill>
                <a:prstClr val="black"/>
              </a:solidFill>
              <a:effectLst/>
              <a:uLnTx/>
              <a:uFillTx/>
              <a:latin typeface="Century Gothic" panose="020B0502020202020204" pitchFamily="34" charset="0"/>
              <a:ea typeface="+mn-ea"/>
              <a:cs typeface="Century Gothic"/>
            </a:endParaRPr>
          </a:p>
          <a:p>
            <a:pPr marL="342900" marR="0" lvl="0" indent="-342900" algn="just" defTabSz="510189"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i="0" u="none" strike="noStrike" kern="0" cap="none" spc="0" normalizeH="0" baseline="0" noProof="0" dirty="0">
                <a:ln>
                  <a:noFill/>
                </a:ln>
                <a:solidFill>
                  <a:srgbClr val="5E7237"/>
                </a:solidFill>
                <a:effectLst/>
                <a:uLnTx/>
                <a:uFillTx/>
                <a:latin typeface="Century Gothic"/>
                <a:ea typeface="+mn-ea"/>
                <a:cs typeface="+mn-cs"/>
              </a:rPr>
              <a:t>Strengthen Marketing Initiatives</a:t>
            </a:r>
          </a:p>
          <a:p>
            <a:pPr marL="342900" marR="0" lvl="0" indent="-342900" algn="just" defTabSz="510189"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400" i="0" u="none" strike="noStrike" kern="1200" cap="none" spc="0" normalizeH="0" baseline="0" noProof="0" dirty="0">
              <a:ln>
                <a:noFill/>
              </a:ln>
              <a:solidFill>
                <a:prstClr val="black"/>
              </a:solidFill>
              <a:effectLst/>
              <a:uLnTx/>
              <a:uFillTx/>
              <a:latin typeface="Century Gothic" panose="020B0502020202020204" pitchFamily="34" charset="0"/>
              <a:ea typeface="+mn-ea"/>
              <a:cs typeface="Century Gothic"/>
            </a:endParaRPr>
          </a:p>
          <a:p>
            <a:pPr marL="342900" marR="0" lvl="0" indent="-342900" algn="just" defTabSz="510189"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i="0" u="none" strike="noStrike" kern="0" cap="none" spc="0" normalizeH="0" baseline="0" noProof="0" dirty="0">
                <a:ln>
                  <a:noFill/>
                </a:ln>
                <a:solidFill>
                  <a:srgbClr val="5E7237"/>
                </a:solidFill>
                <a:effectLst/>
                <a:uLnTx/>
                <a:uFillTx/>
                <a:latin typeface="Century Gothic"/>
                <a:ea typeface="+mn-ea"/>
                <a:cs typeface="+mn-cs"/>
              </a:rPr>
              <a:t>Boost Communication Efforts</a:t>
            </a:r>
          </a:p>
          <a:p>
            <a:pPr marL="342900" marR="0" lvl="0" indent="-342900" algn="l" defTabSz="510189"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9BBB59">
                  <a:lumMod val="50000"/>
                </a:srgbClr>
              </a:solidFill>
              <a:effectLst/>
              <a:uLnTx/>
              <a:uFillTx/>
              <a:latin typeface="Century Gothic" panose="020B0502020202020204" pitchFamily="34" charset="0"/>
              <a:ea typeface="+mn-ea"/>
              <a:cs typeface="Century Gothic"/>
            </a:endParaRPr>
          </a:p>
          <a:p>
            <a:pPr marL="0" marR="0" lvl="0" indent="0" algn="l" defTabSz="510189"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242011"/>
              </a:solidFill>
              <a:effectLst/>
              <a:uLnTx/>
              <a:uFillTx/>
              <a:latin typeface="Century Gothic"/>
              <a:ea typeface="+mn-ea"/>
              <a:cs typeface="Century Gothic"/>
            </a:endParaRPr>
          </a:p>
        </p:txBody>
      </p:sp>
      <p:sp>
        <p:nvSpPr>
          <p:cNvPr id="9" name="TextBox 8">
            <a:extLst>
              <a:ext uri="{FF2B5EF4-FFF2-40B4-BE49-F238E27FC236}">
                <a16:creationId xmlns:a16="http://schemas.microsoft.com/office/drawing/2014/main" id="{1F25FB32-6499-4AFD-930B-8A747B53D68F}"/>
              </a:ext>
            </a:extLst>
          </p:cNvPr>
          <p:cNvSpPr txBox="1"/>
          <p:nvPr/>
        </p:nvSpPr>
        <p:spPr>
          <a:xfrm>
            <a:off x="361402" y="6886091"/>
            <a:ext cx="8415484" cy="276999"/>
          </a:xfrm>
          <a:prstGeom prst="rect">
            <a:avLst/>
          </a:prstGeom>
          <a:noFill/>
        </p:spPr>
        <p:txBody>
          <a:bodyPr wrap="square" rtlCol="0">
            <a:spAutoFit/>
          </a:bodyPr>
          <a:lstStyle/>
          <a:p>
            <a:r>
              <a:rPr lang="en-US" sz="1200" dirty="0">
                <a:solidFill>
                  <a:schemeClr val="bg1"/>
                </a:solidFill>
                <a:latin typeface="Century Gothic"/>
                <a:cs typeface="Century Gothic"/>
              </a:rPr>
              <a:t>McCordsville  |  Market Analysis  |  January 2018 </a:t>
            </a:r>
          </a:p>
        </p:txBody>
      </p:sp>
    </p:spTree>
    <p:extLst>
      <p:ext uri="{BB962C8B-B14F-4D97-AF65-F5344CB8AC3E}">
        <p14:creationId xmlns:p14="http://schemas.microsoft.com/office/powerpoint/2010/main" val="38844444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0824-McCordsville-Template_Template2.png"/>
          <p:cNvPicPr>
            <a:picLocks noChangeAspect="1"/>
          </p:cNvPicPr>
          <p:nvPr/>
        </p:nvPicPr>
        <p:blipFill>
          <a:blip r:embed="rId2" r:link="rId3">
            <a:extLst>
              <a:ext uri="{28A0092B-C50C-407E-A947-70E740481C1C}">
                <a14:useLocalDpi xmlns:a14="http://schemas.microsoft.com/office/drawing/2010/main" val="0"/>
              </a:ext>
            </a:extLst>
          </a:blip>
          <a:stretch>
            <a:fillRect/>
          </a:stretch>
        </p:blipFill>
        <p:spPr>
          <a:xfrm>
            <a:off x="8767" y="3046"/>
            <a:ext cx="10519764" cy="7309108"/>
          </a:xfrm>
          <a:prstGeom prst="rect">
            <a:avLst/>
          </a:prstGeom>
        </p:spPr>
      </p:pic>
      <p:sp>
        <p:nvSpPr>
          <p:cNvPr id="2" name="Rectangle 1"/>
          <p:cNvSpPr/>
          <p:nvPr/>
        </p:nvSpPr>
        <p:spPr>
          <a:xfrm>
            <a:off x="6590485" y="5362042"/>
            <a:ext cx="3776939" cy="584776"/>
          </a:xfrm>
          <a:prstGeom prst="rect">
            <a:avLst/>
          </a:prstGeom>
        </p:spPr>
        <p:txBody>
          <a:bodyPr wrap="square">
            <a:spAutoFit/>
          </a:bodyPr>
          <a:lstStyle/>
          <a:p>
            <a:pPr algn="ctr"/>
            <a:r>
              <a:rPr lang="en-US" sz="1600" dirty="0">
                <a:solidFill>
                  <a:srgbClr val="5E7237"/>
                </a:solidFill>
                <a:latin typeface="Century Gothic"/>
                <a:cs typeface="Century Gothic"/>
              </a:rPr>
              <a:t>317.598.6647</a:t>
            </a:r>
          </a:p>
          <a:p>
            <a:pPr algn="ctr"/>
            <a:r>
              <a:rPr lang="en-US" sz="1600" dirty="0">
                <a:solidFill>
                  <a:srgbClr val="5E7237"/>
                </a:solidFill>
                <a:latin typeface="Century Gothic"/>
                <a:cs typeface="Century Gothic"/>
              </a:rPr>
              <a:t>www.theveridusgroup.com</a:t>
            </a:r>
          </a:p>
        </p:txBody>
      </p:sp>
    </p:spTree>
    <p:extLst>
      <p:ext uri="{BB962C8B-B14F-4D97-AF65-F5344CB8AC3E}">
        <p14:creationId xmlns:p14="http://schemas.microsoft.com/office/powerpoint/2010/main" val="1676484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2"/>
        <p:cNvGrpSpPr/>
        <p:nvPr/>
      </p:nvGrpSpPr>
      <p:grpSpPr>
        <a:xfrm>
          <a:off x="0" y="0"/>
          <a:ext cx="0" cy="0"/>
          <a:chOff x="0" y="0"/>
          <a:chExt cx="0" cy="0"/>
        </a:xfrm>
      </p:grpSpPr>
      <p:sp>
        <p:nvSpPr>
          <p:cNvPr id="93" name="Google Shape;93;p14"/>
          <p:cNvSpPr txBox="1"/>
          <p:nvPr/>
        </p:nvSpPr>
        <p:spPr>
          <a:xfrm>
            <a:off x="9351519" y="6653625"/>
            <a:ext cx="908214" cy="276999"/>
          </a:xfrm>
          <a:prstGeom prst="rect">
            <a:avLst/>
          </a:prstGeom>
          <a:noFill/>
          <a:ln>
            <a:noFill/>
          </a:ln>
        </p:spPr>
        <p:txBody>
          <a:bodyPr spcFirstLastPara="1" wrap="square" lIns="91425" tIns="45700" rIns="91425" bIns="45700"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FFFFFF"/>
                </a:solidFill>
                <a:effectLst/>
                <a:uLnTx/>
                <a:uFillTx/>
                <a:latin typeface="Century Gothic"/>
                <a:ea typeface="Century Gothic"/>
                <a:cs typeface="Century Gothic"/>
                <a:sym typeface="Century Gothic"/>
              </a:rPr>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t>2</a:t>
            </a:fld>
            <a:endParaRPr kumimoji="0" sz="1200" b="0" i="0" u="none" strike="noStrike" kern="0" cap="none" spc="0" normalizeH="0" baseline="0" noProof="0" dirty="0">
              <a:ln>
                <a:noFill/>
              </a:ln>
              <a:solidFill>
                <a:srgbClr val="FFFFFF"/>
              </a:solidFill>
              <a:effectLst/>
              <a:uLnTx/>
              <a:uFillTx/>
              <a:latin typeface="Century Gothic"/>
              <a:ea typeface="Century Gothic"/>
              <a:cs typeface="Century Gothic"/>
              <a:sym typeface="Century Gothic"/>
            </a:endParaRPr>
          </a:p>
        </p:txBody>
      </p:sp>
      <p:sp>
        <p:nvSpPr>
          <p:cNvPr id="95" name="Google Shape;95;p14"/>
          <p:cNvSpPr txBox="1"/>
          <p:nvPr/>
        </p:nvSpPr>
        <p:spPr>
          <a:xfrm>
            <a:off x="320098" y="368012"/>
            <a:ext cx="9830111" cy="461665"/>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3200" b="1" kern="0" dirty="0">
                <a:solidFill>
                  <a:srgbClr val="242011"/>
                </a:solidFill>
                <a:latin typeface="Century Gothic"/>
                <a:cs typeface="Arial"/>
                <a:sym typeface="Century Gothic"/>
              </a:rPr>
              <a:t>Purpose</a:t>
            </a:r>
            <a:endParaRPr kumimoji="0" sz="3200" b="0" i="0" u="none" strike="noStrike" kern="0" cap="none" spc="0" normalizeH="0" baseline="0" noProof="0" dirty="0">
              <a:ln>
                <a:noFill/>
              </a:ln>
              <a:solidFill>
                <a:srgbClr val="000000"/>
              </a:solidFill>
              <a:effectLst/>
              <a:uLnTx/>
              <a:uFillTx/>
              <a:latin typeface="Arial"/>
              <a:cs typeface="Arial"/>
              <a:sym typeface="Arial"/>
            </a:endParaRPr>
          </a:p>
        </p:txBody>
      </p:sp>
      <p:sp>
        <p:nvSpPr>
          <p:cNvPr id="8" name="TextBox 7">
            <a:extLst>
              <a:ext uri="{FF2B5EF4-FFF2-40B4-BE49-F238E27FC236}">
                <a16:creationId xmlns:a16="http://schemas.microsoft.com/office/drawing/2014/main" id="{86AC564C-AA8F-4BC3-A43F-23994140D9FE}"/>
              </a:ext>
            </a:extLst>
          </p:cNvPr>
          <p:cNvSpPr txBox="1"/>
          <p:nvPr/>
        </p:nvSpPr>
        <p:spPr>
          <a:xfrm>
            <a:off x="361402" y="6886091"/>
            <a:ext cx="8415484" cy="276999"/>
          </a:xfrm>
          <a:prstGeom prst="rect">
            <a:avLst/>
          </a:prstGeom>
          <a:noFill/>
        </p:spPr>
        <p:txBody>
          <a:bodyPr wrap="square" rtlCol="0">
            <a:spAutoFit/>
          </a:bodyPr>
          <a:lstStyle/>
          <a:p>
            <a:r>
              <a:rPr lang="en-US" sz="1200" dirty="0">
                <a:solidFill>
                  <a:schemeClr val="bg1"/>
                </a:solidFill>
                <a:latin typeface="Century Gothic"/>
                <a:cs typeface="Century Gothic"/>
              </a:rPr>
              <a:t>McCordsville  |  Market Analysis  |  January 2018 </a:t>
            </a:r>
          </a:p>
        </p:txBody>
      </p:sp>
      <p:sp>
        <p:nvSpPr>
          <p:cNvPr id="2" name="TextBox 1">
            <a:extLst>
              <a:ext uri="{FF2B5EF4-FFF2-40B4-BE49-F238E27FC236}">
                <a16:creationId xmlns:a16="http://schemas.microsoft.com/office/drawing/2014/main" id="{29A29522-C215-4A2D-B882-9D869F3A8CAB}"/>
              </a:ext>
            </a:extLst>
          </p:cNvPr>
          <p:cNvSpPr txBox="1"/>
          <p:nvPr/>
        </p:nvSpPr>
        <p:spPr>
          <a:xfrm>
            <a:off x="520505" y="1411060"/>
            <a:ext cx="9629704" cy="3046988"/>
          </a:xfrm>
          <a:prstGeom prst="rect">
            <a:avLst/>
          </a:prstGeom>
          <a:noFill/>
        </p:spPr>
        <p:txBody>
          <a:bodyPr wrap="square" rtlCol="0">
            <a:spAutoFit/>
          </a:bodyPr>
          <a:lstStyle/>
          <a:p>
            <a:pPr marL="342900" indent="-342900" algn="just">
              <a:buFont typeface="Arial" panose="020B0604020202020204" pitchFamily="34" charset="0"/>
              <a:buChar char="•"/>
              <a:defRPr/>
            </a:pPr>
            <a:endParaRPr lang="en-US" sz="2400" kern="0" dirty="0">
              <a:solidFill>
                <a:srgbClr val="5E7237"/>
              </a:solidFill>
              <a:latin typeface="Century Gothic"/>
            </a:endParaRPr>
          </a:p>
          <a:p>
            <a:pPr marL="342900" indent="-342900" algn="just">
              <a:buFont typeface="Arial" panose="020B0604020202020204" pitchFamily="34" charset="0"/>
              <a:buChar char="•"/>
              <a:defRPr/>
            </a:pPr>
            <a:r>
              <a:rPr lang="en-US" sz="2400" kern="0" dirty="0">
                <a:solidFill>
                  <a:srgbClr val="5E7237"/>
                </a:solidFill>
                <a:latin typeface="Century Gothic"/>
              </a:rPr>
              <a:t>Validate the need for retail space in downtown McCordsville</a:t>
            </a:r>
          </a:p>
          <a:p>
            <a:pPr marL="342900" indent="-342900" algn="just">
              <a:buFont typeface="Arial" panose="020B0604020202020204" pitchFamily="34" charset="0"/>
              <a:buChar char="•"/>
              <a:defRPr/>
            </a:pPr>
            <a:endParaRPr lang="en-US" sz="2400" kern="0" dirty="0">
              <a:solidFill>
                <a:srgbClr val="5E7237"/>
              </a:solidFill>
              <a:latin typeface="Century Gothic"/>
            </a:endParaRPr>
          </a:p>
          <a:p>
            <a:pPr marL="342900" indent="-342900" algn="just">
              <a:buFont typeface="Arial" panose="020B0604020202020204" pitchFamily="34" charset="0"/>
              <a:buChar char="•"/>
              <a:defRPr/>
            </a:pPr>
            <a:r>
              <a:rPr lang="en-US" sz="2400" kern="0" dirty="0">
                <a:solidFill>
                  <a:srgbClr val="5E7237"/>
                </a:solidFill>
                <a:latin typeface="Century Gothic"/>
              </a:rPr>
              <a:t>Inform the Town Center planning process</a:t>
            </a:r>
          </a:p>
          <a:p>
            <a:pPr marL="342900" indent="-342900" algn="just">
              <a:buFont typeface="Arial" panose="020B0604020202020204" pitchFamily="34" charset="0"/>
              <a:buChar char="•"/>
              <a:defRPr/>
            </a:pPr>
            <a:endParaRPr lang="en-US" sz="2400" kern="0" dirty="0">
              <a:solidFill>
                <a:srgbClr val="5E7237"/>
              </a:solidFill>
              <a:latin typeface="Century Gothic"/>
            </a:endParaRPr>
          </a:p>
          <a:p>
            <a:pPr marL="342900" indent="-342900" algn="just">
              <a:buFont typeface="Arial" panose="020B0604020202020204" pitchFamily="34" charset="0"/>
              <a:buChar char="•"/>
              <a:defRPr/>
            </a:pPr>
            <a:r>
              <a:rPr lang="en-US" sz="2400" kern="0" dirty="0">
                <a:solidFill>
                  <a:srgbClr val="5E7237"/>
                </a:solidFill>
                <a:latin typeface="Century Gothic"/>
              </a:rPr>
              <a:t>Signal market opportunities to the retail and developers</a:t>
            </a:r>
          </a:p>
          <a:p>
            <a:pPr marL="342900" indent="-342900" algn="just">
              <a:buFont typeface="Arial" panose="020B0604020202020204" pitchFamily="34" charset="0"/>
              <a:buChar char="•"/>
              <a:defRPr/>
            </a:pPr>
            <a:endParaRPr lang="en-US" sz="2400" kern="0" dirty="0">
              <a:solidFill>
                <a:srgbClr val="5E7237"/>
              </a:solidFill>
              <a:latin typeface="Century Gothic"/>
            </a:endParaRPr>
          </a:p>
          <a:p>
            <a:pPr marL="342900" indent="-342900" algn="just">
              <a:buFont typeface="Arial" panose="020B0604020202020204" pitchFamily="34" charset="0"/>
              <a:buChar char="•"/>
              <a:defRPr/>
            </a:pPr>
            <a:r>
              <a:rPr lang="en-US" sz="2400" kern="0" dirty="0">
                <a:solidFill>
                  <a:srgbClr val="5E7237"/>
                </a:solidFill>
                <a:latin typeface="Century Gothic"/>
              </a:rPr>
              <a:t>Provide policy recommendations to Town staff and officials</a:t>
            </a:r>
          </a:p>
        </p:txBody>
      </p:sp>
    </p:spTree>
    <p:extLst>
      <p:ext uri="{BB962C8B-B14F-4D97-AF65-F5344CB8AC3E}">
        <p14:creationId xmlns:p14="http://schemas.microsoft.com/office/powerpoint/2010/main" val="3989351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2"/>
        <p:cNvGrpSpPr/>
        <p:nvPr/>
      </p:nvGrpSpPr>
      <p:grpSpPr>
        <a:xfrm>
          <a:off x="0" y="0"/>
          <a:ext cx="0" cy="0"/>
          <a:chOff x="0" y="0"/>
          <a:chExt cx="0" cy="0"/>
        </a:xfrm>
      </p:grpSpPr>
      <p:sp>
        <p:nvSpPr>
          <p:cNvPr id="93" name="Google Shape;93;p14"/>
          <p:cNvSpPr txBox="1"/>
          <p:nvPr/>
        </p:nvSpPr>
        <p:spPr>
          <a:xfrm>
            <a:off x="9351519" y="6653625"/>
            <a:ext cx="908214" cy="276999"/>
          </a:xfrm>
          <a:prstGeom prst="rect">
            <a:avLst/>
          </a:prstGeom>
          <a:noFill/>
          <a:ln>
            <a:noFill/>
          </a:ln>
        </p:spPr>
        <p:txBody>
          <a:bodyPr spcFirstLastPara="1" wrap="square" lIns="91425" tIns="45700" rIns="91425" bIns="45700"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FFFFFF"/>
                </a:solidFill>
                <a:effectLst/>
                <a:uLnTx/>
                <a:uFillTx/>
                <a:latin typeface="Century Gothic"/>
                <a:ea typeface="Century Gothic"/>
                <a:cs typeface="Century Gothic"/>
                <a:sym typeface="Century Gothic"/>
              </a:rPr>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t>3</a:t>
            </a:fld>
            <a:endParaRPr kumimoji="0" sz="1200" b="0" i="0" u="none" strike="noStrike" kern="0" cap="none" spc="0" normalizeH="0" baseline="0" noProof="0" dirty="0">
              <a:ln>
                <a:noFill/>
              </a:ln>
              <a:solidFill>
                <a:srgbClr val="FFFFFF"/>
              </a:solidFill>
              <a:effectLst/>
              <a:uLnTx/>
              <a:uFillTx/>
              <a:latin typeface="Century Gothic"/>
              <a:ea typeface="Century Gothic"/>
              <a:cs typeface="Century Gothic"/>
              <a:sym typeface="Century Gothic"/>
            </a:endParaRPr>
          </a:p>
        </p:txBody>
      </p:sp>
      <p:sp>
        <p:nvSpPr>
          <p:cNvPr id="95" name="Google Shape;95;p14"/>
          <p:cNvSpPr txBox="1"/>
          <p:nvPr/>
        </p:nvSpPr>
        <p:spPr>
          <a:xfrm>
            <a:off x="320098" y="368012"/>
            <a:ext cx="9830111" cy="461665"/>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242011"/>
                </a:solidFill>
                <a:effectLst/>
                <a:uLnTx/>
                <a:uFillTx/>
                <a:latin typeface="Century Gothic"/>
                <a:ea typeface="Century Gothic"/>
                <a:cs typeface="Century Gothic"/>
                <a:sym typeface="Century Gothic"/>
              </a:rPr>
              <a:t>Methodology</a:t>
            </a:r>
            <a:endParaRPr kumimoji="0" sz="3200" b="0" i="0" u="none" strike="noStrike" kern="0" cap="none" spc="0" normalizeH="0" baseline="0" noProof="0" dirty="0">
              <a:ln>
                <a:noFill/>
              </a:ln>
              <a:solidFill>
                <a:srgbClr val="000000"/>
              </a:solidFill>
              <a:effectLst/>
              <a:uLnTx/>
              <a:uFillTx/>
              <a:latin typeface="Arial"/>
              <a:cs typeface="Arial"/>
              <a:sym typeface="Arial"/>
            </a:endParaRPr>
          </a:p>
        </p:txBody>
      </p:sp>
      <p:sp>
        <p:nvSpPr>
          <p:cNvPr id="8" name="TextBox 7">
            <a:extLst>
              <a:ext uri="{FF2B5EF4-FFF2-40B4-BE49-F238E27FC236}">
                <a16:creationId xmlns:a16="http://schemas.microsoft.com/office/drawing/2014/main" id="{86AC564C-AA8F-4BC3-A43F-23994140D9FE}"/>
              </a:ext>
            </a:extLst>
          </p:cNvPr>
          <p:cNvSpPr txBox="1"/>
          <p:nvPr/>
        </p:nvSpPr>
        <p:spPr>
          <a:xfrm>
            <a:off x="361402" y="6886091"/>
            <a:ext cx="8415484" cy="276999"/>
          </a:xfrm>
          <a:prstGeom prst="rect">
            <a:avLst/>
          </a:prstGeom>
          <a:noFill/>
        </p:spPr>
        <p:txBody>
          <a:bodyPr wrap="square" rtlCol="0">
            <a:spAutoFit/>
          </a:bodyPr>
          <a:lstStyle/>
          <a:p>
            <a:r>
              <a:rPr lang="en-US" sz="1200" dirty="0">
                <a:solidFill>
                  <a:schemeClr val="bg1"/>
                </a:solidFill>
                <a:latin typeface="Century Gothic"/>
                <a:cs typeface="Century Gothic"/>
              </a:rPr>
              <a:t>McCordsville  |  Market Analysis  | January 2018 </a:t>
            </a:r>
          </a:p>
        </p:txBody>
      </p:sp>
      <p:sp>
        <p:nvSpPr>
          <p:cNvPr id="2" name="TextBox 1">
            <a:extLst>
              <a:ext uri="{FF2B5EF4-FFF2-40B4-BE49-F238E27FC236}">
                <a16:creationId xmlns:a16="http://schemas.microsoft.com/office/drawing/2014/main" id="{29A29522-C215-4A2D-B882-9D869F3A8CAB}"/>
              </a:ext>
            </a:extLst>
          </p:cNvPr>
          <p:cNvSpPr txBox="1"/>
          <p:nvPr/>
        </p:nvSpPr>
        <p:spPr>
          <a:xfrm>
            <a:off x="520505" y="1237957"/>
            <a:ext cx="9629704" cy="4708981"/>
          </a:xfrm>
          <a:prstGeom prst="rect">
            <a:avLst/>
          </a:prstGeom>
          <a:noFill/>
        </p:spPr>
        <p:txBody>
          <a:bodyPr wrap="square" rtlCol="0">
            <a:spAutoFit/>
          </a:bodyPr>
          <a:lstStyle/>
          <a:p>
            <a:pPr marL="342900" indent="-342900" algn="just">
              <a:buFont typeface="Arial" panose="020B0604020202020204" pitchFamily="34" charset="0"/>
              <a:buChar char="•"/>
              <a:defRPr/>
            </a:pPr>
            <a:r>
              <a:rPr lang="en-US" sz="2400" kern="0" dirty="0">
                <a:solidFill>
                  <a:srgbClr val="5E7237"/>
                </a:solidFill>
                <a:latin typeface="Century Gothic"/>
              </a:rPr>
              <a:t>Quantitative Analysis:</a:t>
            </a:r>
          </a:p>
          <a:p>
            <a:pPr marL="853089" lvl="1" indent="-342900" algn="just">
              <a:buFont typeface="Arial" panose="020B0604020202020204" pitchFamily="34" charset="0"/>
              <a:buChar char="•"/>
              <a:defRPr/>
            </a:pPr>
            <a:r>
              <a:rPr lang="en-US" kern="0" dirty="0">
                <a:solidFill>
                  <a:srgbClr val="5E7237"/>
                </a:solidFill>
                <a:latin typeface="Century Gothic"/>
              </a:rPr>
              <a:t>Demographics</a:t>
            </a:r>
          </a:p>
          <a:p>
            <a:pPr marL="853089" lvl="1" indent="-342900" algn="just">
              <a:buFont typeface="Arial" panose="020B0604020202020204" pitchFamily="34" charset="0"/>
              <a:buChar char="•"/>
              <a:defRPr/>
            </a:pPr>
            <a:r>
              <a:rPr lang="en-US" kern="0" dirty="0">
                <a:solidFill>
                  <a:srgbClr val="5E7237"/>
                </a:solidFill>
                <a:latin typeface="Century Gothic"/>
              </a:rPr>
              <a:t>Retail market gaps</a:t>
            </a:r>
          </a:p>
          <a:p>
            <a:pPr marL="853089" lvl="1" indent="-342900" algn="just">
              <a:buFont typeface="Arial" panose="020B0604020202020204" pitchFamily="34" charset="0"/>
              <a:buChar char="•"/>
              <a:defRPr/>
            </a:pPr>
            <a:r>
              <a:rPr lang="en-US" kern="0" dirty="0">
                <a:solidFill>
                  <a:srgbClr val="5E7237"/>
                </a:solidFill>
                <a:latin typeface="Century Gothic"/>
              </a:rPr>
              <a:t>Consumer profiles</a:t>
            </a:r>
          </a:p>
          <a:p>
            <a:pPr algn="just">
              <a:defRPr/>
            </a:pPr>
            <a:endParaRPr lang="en-US" i="1" kern="0" dirty="0">
              <a:solidFill>
                <a:srgbClr val="C0504D"/>
              </a:solidFill>
              <a:latin typeface="Century Gothic"/>
            </a:endParaRPr>
          </a:p>
          <a:p>
            <a:pPr algn="just">
              <a:defRPr/>
            </a:pPr>
            <a:r>
              <a:rPr lang="en-US" i="1" kern="0" dirty="0">
                <a:solidFill>
                  <a:srgbClr val="C0504D"/>
                </a:solidFill>
                <a:latin typeface="Century Gothic"/>
              </a:rPr>
              <a:t>All data is as of 2018; however, since it is based on official US census data, newer developments may not be captured</a:t>
            </a:r>
          </a:p>
          <a:p>
            <a:pPr marL="342900" indent="-342900" algn="just">
              <a:buFont typeface="Arial" panose="020B0604020202020204" pitchFamily="34" charset="0"/>
              <a:buChar char="•"/>
              <a:defRPr/>
            </a:pPr>
            <a:endParaRPr lang="en-US" sz="2400" kern="0" dirty="0">
              <a:solidFill>
                <a:srgbClr val="5E7237"/>
              </a:solidFill>
              <a:latin typeface="Century Gothic"/>
            </a:endParaRPr>
          </a:p>
          <a:p>
            <a:pPr marL="342900" indent="-342900" algn="just">
              <a:buFont typeface="Arial" panose="020B0604020202020204" pitchFamily="34" charset="0"/>
              <a:buChar char="•"/>
              <a:defRPr/>
            </a:pPr>
            <a:r>
              <a:rPr lang="en-US" sz="2400" kern="0" dirty="0">
                <a:solidFill>
                  <a:srgbClr val="5E7237"/>
                </a:solidFill>
                <a:latin typeface="Century Gothic"/>
              </a:rPr>
              <a:t>Qualitative Analysis:</a:t>
            </a:r>
          </a:p>
          <a:p>
            <a:pPr marL="853089" lvl="1" indent="-342900" algn="just">
              <a:buFont typeface="Arial" panose="020B0604020202020204" pitchFamily="34" charset="0"/>
              <a:buChar char="•"/>
              <a:defRPr/>
            </a:pPr>
            <a:r>
              <a:rPr lang="en-US" kern="0" dirty="0">
                <a:solidFill>
                  <a:srgbClr val="5E7237"/>
                </a:solidFill>
                <a:latin typeface="Century Gothic"/>
              </a:rPr>
              <a:t>Community survey</a:t>
            </a:r>
          </a:p>
          <a:p>
            <a:pPr marL="853089" lvl="1" indent="-342900" algn="just">
              <a:buFont typeface="Arial" panose="020B0604020202020204" pitchFamily="34" charset="0"/>
              <a:buChar char="•"/>
              <a:defRPr/>
            </a:pPr>
            <a:r>
              <a:rPr lang="en-US" kern="0" dirty="0">
                <a:solidFill>
                  <a:srgbClr val="5E7237"/>
                </a:solidFill>
                <a:latin typeface="Century Gothic"/>
              </a:rPr>
              <a:t>Focus groups</a:t>
            </a:r>
          </a:p>
          <a:p>
            <a:pPr marL="853089" lvl="1" indent="-342900" algn="just">
              <a:buFont typeface="Arial" panose="020B0604020202020204" pitchFamily="34" charset="0"/>
              <a:buChar char="•"/>
              <a:defRPr/>
            </a:pPr>
            <a:r>
              <a:rPr lang="en-US" kern="0" dirty="0">
                <a:solidFill>
                  <a:srgbClr val="5E7237"/>
                </a:solidFill>
                <a:latin typeface="Century Gothic"/>
              </a:rPr>
              <a:t>Interviews</a:t>
            </a:r>
          </a:p>
          <a:p>
            <a:pPr marL="853089" lvl="1" indent="-342900" algn="just">
              <a:buFont typeface="Arial" panose="020B0604020202020204" pitchFamily="34" charset="0"/>
              <a:buChar char="•"/>
              <a:defRPr/>
            </a:pPr>
            <a:endParaRPr lang="en-US" sz="2400" kern="0" dirty="0">
              <a:solidFill>
                <a:srgbClr val="5E7237"/>
              </a:solidFill>
              <a:latin typeface="Century Gothic"/>
            </a:endParaRPr>
          </a:p>
          <a:p>
            <a:pPr marL="342900" indent="-342900" algn="just">
              <a:buFont typeface="Arial" panose="020B0604020202020204" pitchFamily="34" charset="0"/>
              <a:buChar char="•"/>
              <a:defRPr/>
            </a:pPr>
            <a:endParaRPr lang="en-US" sz="2400" kern="0" dirty="0">
              <a:solidFill>
                <a:srgbClr val="5E7237"/>
              </a:solidFill>
              <a:latin typeface="Century Gothic"/>
            </a:endParaRPr>
          </a:p>
        </p:txBody>
      </p:sp>
      <p:pic>
        <p:nvPicPr>
          <p:cNvPr id="7" name="Picture 6">
            <a:extLst>
              <a:ext uri="{FF2B5EF4-FFF2-40B4-BE49-F238E27FC236}">
                <a16:creationId xmlns:a16="http://schemas.microsoft.com/office/drawing/2014/main" id="{C22A7198-AD1E-4323-8189-A29069EC6BDF}"/>
              </a:ext>
            </a:extLst>
          </p:cNvPr>
          <p:cNvPicPr>
            <a:picLocks noChangeAspect="1"/>
          </p:cNvPicPr>
          <p:nvPr/>
        </p:nvPicPr>
        <p:blipFill>
          <a:blip r:embed="rId4"/>
          <a:stretch>
            <a:fillRect/>
          </a:stretch>
        </p:blipFill>
        <p:spPr>
          <a:xfrm>
            <a:off x="6159697" y="1232195"/>
            <a:ext cx="3191822" cy="1389447"/>
          </a:xfrm>
          <a:prstGeom prst="rect">
            <a:avLst/>
          </a:prstGeom>
          <a:ln w="38100">
            <a:solidFill>
              <a:srgbClr val="828D70"/>
            </a:solidFill>
          </a:ln>
        </p:spPr>
      </p:pic>
    </p:spTree>
    <p:extLst>
      <p:ext uri="{BB962C8B-B14F-4D97-AF65-F5344CB8AC3E}">
        <p14:creationId xmlns:p14="http://schemas.microsoft.com/office/powerpoint/2010/main" val="914588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2"/>
        <p:cNvGrpSpPr/>
        <p:nvPr/>
      </p:nvGrpSpPr>
      <p:grpSpPr>
        <a:xfrm>
          <a:off x="0" y="0"/>
          <a:ext cx="0" cy="0"/>
          <a:chOff x="0" y="0"/>
          <a:chExt cx="0" cy="0"/>
        </a:xfrm>
      </p:grpSpPr>
      <p:sp>
        <p:nvSpPr>
          <p:cNvPr id="93" name="Google Shape;93;p14"/>
          <p:cNvSpPr txBox="1"/>
          <p:nvPr/>
        </p:nvSpPr>
        <p:spPr>
          <a:xfrm>
            <a:off x="9351519" y="6653625"/>
            <a:ext cx="908214" cy="276999"/>
          </a:xfrm>
          <a:prstGeom prst="rect">
            <a:avLst/>
          </a:prstGeom>
          <a:noFill/>
          <a:ln>
            <a:noFill/>
          </a:ln>
        </p:spPr>
        <p:txBody>
          <a:bodyPr spcFirstLastPara="1" wrap="square" lIns="91425" tIns="45700" rIns="91425" bIns="45700"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FFFFFF"/>
                </a:solidFill>
                <a:effectLst/>
                <a:uLnTx/>
                <a:uFillTx/>
                <a:latin typeface="Century Gothic"/>
                <a:ea typeface="Century Gothic"/>
                <a:cs typeface="Century Gothic"/>
                <a:sym typeface="Century Gothic"/>
              </a:rPr>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t>4</a:t>
            </a:fld>
            <a:endParaRPr kumimoji="0" sz="1200" b="0" i="0" u="none" strike="noStrike" kern="0" cap="none" spc="0" normalizeH="0" baseline="0" noProof="0" dirty="0">
              <a:ln>
                <a:noFill/>
              </a:ln>
              <a:solidFill>
                <a:srgbClr val="FFFFFF"/>
              </a:solidFill>
              <a:effectLst/>
              <a:uLnTx/>
              <a:uFillTx/>
              <a:latin typeface="Century Gothic"/>
              <a:ea typeface="Century Gothic"/>
              <a:cs typeface="Century Gothic"/>
              <a:sym typeface="Century Gothic"/>
            </a:endParaRPr>
          </a:p>
        </p:txBody>
      </p:sp>
      <p:sp>
        <p:nvSpPr>
          <p:cNvPr id="95" name="Google Shape;95;p14"/>
          <p:cNvSpPr txBox="1"/>
          <p:nvPr/>
        </p:nvSpPr>
        <p:spPr>
          <a:xfrm>
            <a:off x="320098" y="368012"/>
            <a:ext cx="9830111" cy="461665"/>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242011"/>
                </a:solidFill>
                <a:effectLst/>
                <a:uLnTx/>
                <a:uFillTx/>
                <a:latin typeface="Century Gothic"/>
                <a:ea typeface="Century Gothic"/>
                <a:cs typeface="Century Gothic"/>
                <a:sym typeface="Century Gothic"/>
              </a:rPr>
              <a:t>Market Area</a:t>
            </a:r>
            <a:endParaRPr kumimoji="0" sz="3200" b="0" i="0" u="none" strike="noStrike" kern="0" cap="none" spc="0" normalizeH="0" baseline="0" noProof="0" dirty="0">
              <a:ln>
                <a:noFill/>
              </a:ln>
              <a:solidFill>
                <a:srgbClr val="000000"/>
              </a:solidFill>
              <a:effectLst/>
              <a:uLnTx/>
              <a:uFillTx/>
              <a:latin typeface="Arial"/>
              <a:cs typeface="Arial"/>
              <a:sym typeface="Arial"/>
            </a:endParaRPr>
          </a:p>
        </p:txBody>
      </p:sp>
      <p:pic>
        <p:nvPicPr>
          <p:cNvPr id="3" name="Picture 2">
            <a:extLst>
              <a:ext uri="{FF2B5EF4-FFF2-40B4-BE49-F238E27FC236}">
                <a16:creationId xmlns:a16="http://schemas.microsoft.com/office/drawing/2014/main" id="{04CE1950-B8FB-D344-BD17-23F92488A62A}"/>
              </a:ext>
            </a:extLst>
          </p:cNvPr>
          <p:cNvPicPr>
            <a:picLocks noChangeAspect="1"/>
          </p:cNvPicPr>
          <p:nvPr/>
        </p:nvPicPr>
        <p:blipFill>
          <a:blip r:embed="rId4"/>
          <a:stretch>
            <a:fillRect/>
          </a:stretch>
        </p:blipFill>
        <p:spPr>
          <a:xfrm>
            <a:off x="1479516" y="829677"/>
            <a:ext cx="7511274" cy="5901716"/>
          </a:xfrm>
          <a:prstGeom prst="rect">
            <a:avLst/>
          </a:prstGeom>
        </p:spPr>
      </p:pic>
      <p:sp>
        <p:nvSpPr>
          <p:cNvPr id="8" name="TextBox 7">
            <a:extLst>
              <a:ext uri="{FF2B5EF4-FFF2-40B4-BE49-F238E27FC236}">
                <a16:creationId xmlns:a16="http://schemas.microsoft.com/office/drawing/2014/main" id="{86AC564C-AA8F-4BC3-A43F-23994140D9FE}"/>
              </a:ext>
            </a:extLst>
          </p:cNvPr>
          <p:cNvSpPr txBox="1"/>
          <p:nvPr/>
        </p:nvSpPr>
        <p:spPr>
          <a:xfrm>
            <a:off x="361402" y="6886091"/>
            <a:ext cx="8415484" cy="276999"/>
          </a:xfrm>
          <a:prstGeom prst="rect">
            <a:avLst/>
          </a:prstGeom>
          <a:noFill/>
        </p:spPr>
        <p:txBody>
          <a:bodyPr wrap="square" rtlCol="0">
            <a:spAutoFit/>
          </a:bodyPr>
          <a:lstStyle/>
          <a:p>
            <a:r>
              <a:rPr lang="en-US" sz="1200" dirty="0">
                <a:solidFill>
                  <a:schemeClr val="bg1"/>
                </a:solidFill>
                <a:latin typeface="Century Gothic"/>
                <a:cs typeface="Century Gothic"/>
              </a:rPr>
              <a:t>McCordsville  |  Market Analysis  |  January 2018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90"/>
        <p:cNvGrpSpPr/>
        <p:nvPr/>
      </p:nvGrpSpPr>
      <p:grpSpPr>
        <a:xfrm>
          <a:off x="0" y="0"/>
          <a:ext cx="0" cy="0"/>
          <a:chOff x="0" y="0"/>
          <a:chExt cx="0" cy="0"/>
        </a:xfrm>
      </p:grpSpPr>
      <p:sp>
        <p:nvSpPr>
          <p:cNvPr id="191" name="Google Shape;191;p18"/>
          <p:cNvSpPr txBox="1"/>
          <p:nvPr/>
        </p:nvSpPr>
        <p:spPr>
          <a:xfrm>
            <a:off x="9351519" y="6653625"/>
            <a:ext cx="908214" cy="276999"/>
          </a:xfrm>
          <a:prstGeom prst="rect">
            <a:avLst/>
          </a:prstGeom>
          <a:noFill/>
          <a:ln>
            <a:noFill/>
          </a:ln>
        </p:spPr>
        <p:txBody>
          <a:bodyPr spcFirstLastPara="1" wrap="square" lIns="91425" tIns="45700" rIns="91425" bIns="45700"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FFFFFF"/>
                </a:solidFill>
                <a:effectLst/>
                <a:uLnTx/>
                <a:uFillTx/>
                <a:latin typeface="Century Gothic"/>
                <a:ea typeface="Century Gothic"/>
                <a:cs typeface="Century Gothic"/>
                <a:sym typeface="Century Gothic"/>
              </a:rPr>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t>5</a:t>
            </a:fld>
            <a:endParaRPr kumimoji="0" sz="1200" b="0" i="0" u="none" strike="noStrike" kern="0" cap="none" spc="0" normalizeH="0" baseline="0" noProof="0" dirty="0">
              <a:ln>
                <a:noFill/>
              </a:ln>
              <a:solidFill>
                <a:srgbClr val="FFFFFF"/>
              </a:solidFill>
              <a:effectLst/>
              <a:uLnTx/>
              <a:uFillTx/>
              <a:latin typeface="Century Gothic"/>
              <a:ea typeface="Century Gothic"/>
              <a:cs typeface="Century Gothic"/>
              <a:sym typeface="Century Gothic"/>
            </a:endParaRPr>
          </a:p>
        </p:txBody>
      </p:sp>
      <p:sp>
        <p:nvSpPr>
          <p:cNvPr id="192" name="Google Shape;192;p18"/>
          <p:cNvSpPr txBox="1"/>
          <p:nvPr/>
        </p:nvSpPr>
        <p:spPr>
          <a:xfrm>
            <a:off x="358900" y="1390304"/>
            <a:ext cx="9830100" cy="1160094"/>
          </a:xfrm>
          <a:prstGeom prst="rect">
            <a:avLst/>
          </a:prstGeom>
          <a:noFill/>
          <a:ln>
            <a:noFill/>
          </a:ln>
        </p:spPr>
        <p:txBody>
          <a:bodyPr spcFirstLastPara="1" wrap="square" lIns="91425" tIns="45700" rIns="91425" bIns="45700" anchor="t" anchorCtr="0">
            <a:noAutofit/>
          </a:bodyPr>
          <a:lstStyle/>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b="0" i="0" u="none" strike="noStrike" kern="0" cap="none" spc="0" normalizeH="0" baseline="0" noProof="0" dirty="0">
                <a:ln>
                  <a:noFill/>
                </a:ln>
                <a:solidFill>
                  <a:srgbClr val="5E7237"/>
                </a:solidFill>
                <a:effectLst/>
                <a:uLnTx/>
                <a:uFillTx/>
                <a:latin typeface="Century Gothic"/>
                <a:ea typeface="Century Gothic"/>
                <a:cs typeface="Century Gothic"/>
                <a:sym typeface="Century Gothic"/>
              </a:rPr>
              <a:t>The </a:t>
            </a:r>
            <a:r>
              <a:rPr kumimoji="0" lang="en-US" sz="2400" i="0" u="none" strike="noStrike" kern="0" cap="none" spc="0" normalizeH="0" baseline="0" noProof="0" dirty="0">
                <a:ln>
                  <a:noFill/>
                </a:ln>
                <a:solidFill>
                  <a:srgbClr val="5E7237"/>
                </a:solidFill>
                <a:effectLst/>
                <a:uLnTx/>
                <a:uFillTx/>
                <a:latin typeface="Century Gothic"/>
                <a:ea typeface="Century Gothic"/>
                <a:cs typeface="Century Gothic"/>
                <a:sym typeface="Century Gothic"/>
              </a:rPr>
              <a:t>demographics of the both the Primary and Secondary Market Areas are favorable for retail. The Primary Market is particularly strong, as it is:</a:t>
            </a:r>
            <a:endParaRPr kumimoji="0" sz="2400" i="0" u="none" strike="noStrike" kern="0" cap="none" spc="0" normalizeH="0" baseline="0" noProof="0" dirty="0">
              <a:ln>
                <a:noFill/>
              </a:ln>
              <a:solidFill>
                <a:srgbClr val="000000"/>
              </a:solidFill>
              <a:effectLst/>
              <a:uLnTx/>
              <a:uFillTx/>
              <a:latin typeface="Arial"/>
              <a:ea typeface="+mn-ea"/>
              <a:cs typeface="Arial"/>
              <a:sym typeface="Arial"/>
            </a:endParaRPr>
          </a:p>
        </p:txBody>
      </p:sp>
      <p:sp>
        <p:nvSpPr>
          <p:cNvPr id="197" name="Google Shape;197;p18"/>
          <p:cNvSpPr txBox="1"/>
          <p:nvPr/>
        </p:nvSpPr>
        <p:spPr>
          <a:xfrm>
            <a:off x="320098" y="368012"/>
            <a:ext cx="9830100" cy="461700"/>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242011"/>
                </a:solidFill>
                <a:effectLst/>
                <a:uLnTx/>
                <a:uFillTx/>
                <a:latin typeface="Century Gothic"/>
                <a:ea typeface="Century Gothic"/>
                <a:cs typeface="Century Gothic"/>
                <a:sym typeface="Century Gothic"/>
              </a:rPr>
              <a:t>Market Area Demographics</a:t>
            </a:r>
            <a:endParaRPr kumimoji="0" sz="3200" b="0" i="0" u="none" strike="noStrike" kern="0" cap="none" spc="0" normalizeH="0" baseline="0" noProof="0" dirty="0">
              <a:ln>
                <a:noFill/>
              </a:ln>
              <a:solidFill>
                <a:srgbClr val="000000"/>
              </a:solidFill>
              <a:effectLst/>
              <a:uLnTx/>
              <a:uFillTx/>
              <a:latin typeface="Arial"/>
              <a:ea typeface="+mn-ea"/>
              <a:cs typeface="Arial"/>
              <a:sym typeface="Arial"/>
            </a:endParaRPr>
          </a:p>
        </p:txBody>
      </p:sp>
      <p:grpSp>
        <p:nvGrpSpPr>
          <p:cNvPr id="2" name="Group 1">
            <a:extLst>
              <a:ext uri="{FF2B5EF4-FFF2-40B4-BE49-F238E27FC236}">
                <a16:creationId xmlns:a16="http://schemas.microsoft.com/office/drawing/2014/main" id="{12588CD2-B9C1-4F48-B595-4E6960BCB36B}"/>
              </a:ext>
            </a:extLst>
          </p:cNvPr>
          <p:cNvGrpSpPr/>
          <p:nvPr/>
        </p:nvGrpSpPr>
        <p:grpSpPr>
          <a:xfrm>
            <a:off x="631585" y="2917336"/>
            <a:ext cx="9207126" cy="2595650"/>
            <a:chOff x="691950" y="1804350"/>
            <a:chExt cx="9207126" cy="2595650"/>
          </a:xfrm>
        </p:grpSpPr>
        <p:pic>
          <p:nvPicPr>
            <p:cNvPr id="193" name="Google Shape;193;p18"/>
            <p:cNvPicPr preferRelativeResize="0"/>
            <p:nvPr/>
          </p:nvPicPr>
          <p:blipFill>
            <a:blip r:embed="rId4">
              <a:alphaModFix/>
            </a:blip>
            <a:stretch>
              <a:fillRect/>
            </a:stretch>
          </p:blipFill>
          <p:spPr>
            <a:xfrm>
              <a:off x="7765116" y="2034599"/>
              <a:ext cx="2133960" cy="2133960"/>
            </a:xfrm>
            <a:prstGeom prst="rect">
              <a:avLst/>
            </a:prstGeom>
            <a:noFill/>
            <a:ln>
              <a:noFill/>
            </a:ln>
          </p:spPr>
        </p:pic>
        <p:pic>
          <p:nvPicPr>
            <p:cNvPr id="195" name="Google Shape;195;p18"/>
            <p:cNvPicPr preferRelativeResize="0"/>
            <p:nvPr/>
          </p:nvPicPr>
          <p:blipFill>
            <a:blip r:embed="rId5">
              <a:alphaModFix/>
            </a:blip>
            <a:stretch>
              <a:fillRect/>
            </a:stretch>
          </p:blipFill>
          <p:spPr>
            <a:xfrm>
              <a:off x="691950" y="1804350"/>
              <a:ext cx="2133960" cy="2133960"/>
            </a:xfrm>
            <a:prstGeom prst="rect">
              <a:avLst/>
            </a:prstGeom>
            <a:noFill/>
            <a:ln>
              <a:noFill/>
            </a:ln>
          </p:spPr>
        </p:pic>
        <p:pic>
          <p:nvPicPr>
            <p:cNvPr id="196" name="Google Shape;196;p18"/>
            <p:cNvPicPr preferRelativeResize="0"/>
            <p:nvPr/>
          </p:nvPicPr>
          <p:blipFill>
            <a:blip r:embed="rId6">
              <a:alphaModFix/>
            </a:blip>
            <a:stretch>
              <a:fillRect/>
            </a:stretch>
          </p:blipFill>
          <p:spPr>
            <a:xfrm>
              <a:off x="4105995" y="2034615"/>
              <a:ext cx="2133960" cy="2133960"/>
            </a:xfrm>
            <a:prstGeom prst="rect">
              <a:avLst/>
            </a:prstGeom>
            <a:noFill/>
            <a:ln>
              <a:noFill/>
            </a:ln>
          </p:spPr>
        </p:pic>
        <p:sp>
          <p:nvSpPr>
            <p:cNvPr id="198" name="Google Shape;198;p18"/>
            <p:cNvSpPr txBox="1"/>
            <p:nvPr/>
          </p:nvSpPr>
          <p:spPr>
            <a:xfrm>
              <a:off x="868900" y="3938300"/>
              <a:ext cx="1684800" cy="461700"/>
            </a:xfrm>
            <a:prstGeom prst="rect">
              <a:avLst/>
            </a:prstGeom>
            <a:noFill/>
            <a:ln>
              <a:noFill/>
            </a:ln>
          </p:spPr>
          <p:txBody>
            <a:bodyPr spcFirstLastPara="1" wrap="square" lIns="91425" tIns="45700" rIns="91425" bIns="45700"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2400" b="1" i="0" u="none" strike="noStrike" kern="0" cap="none" spc="0" normalizeH="0" baseline="0" noProof="0" dirty="0">
                <a:ln>
                  <a:noFill/>
                </a:ln>
                <a:solidFill>
                  <a:srgbClr val="000000"/>
                </a:solidFill>
                <a:effectLst/>
                <a:uLnTx/>
                <a:uFillTx/>
                <a:latin typeface="Century Gothic"/>
                <a:ea typeface="Century Gothic"/>
                <a:cs typeface="Century Gothic"/>
                <a:sym typeface="Century Gothic"/>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b="1" i="0" u="none" strike="noStrike" kern="0" cap="none" spc="0" normalizeH="0" baseline="0" noProof="0" dirty="0">
                  <a:ln>
                    <a:noFill/>
                  </a:ln>
                  <a:solidFill>
                    <a:srgbClr val="5E7237"/>
                  </a:solidFill>
                  <a:effectLst/>
                  <a:uLnTx/>
                  <a:uFillTx/>
                  <a:latin typeface="Century Gothic"/>
                  <a:ea typeface="Century Gothic"/>
                  <a:cs typeface="Century Gothic"/>
                  <a:sym typeface="Century Gothic"/>
                </a:rPr>
                <a:t>Fast-Growing</a:t>
              </a:r>
              <a:endParaRPr kumimoji="0" sz="2400" b="0" i="0" u="none" strike="noStrike" kern="0" cap="none" spc="0" normalizeH="0" baseline="0" noProof="0" dirty="0">
                <a:ln>
                  <a:noFill/>
                </a:ln>
                <a:solidFill>
                  <a:srgbClr val="5E7237"/>
                </a:solidFill>
                <a:effectLst/>
                <a:uLnTx/>
                <a:uFillTx/>
                <a:latin typeface="Arial"/>
                <a:ea typeface="+mn-ea"/>
                <a:cs typeface="Arial"/>
                <a:sym typeface="Arial"/>
              </a:endParaRPr>
            </a:p>
            <a:p>
              <a:pPr marL="28575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2400" b="0" i="0" u="none" strike="noStrike" kern="0" cap="none" spc="0" normalizeH="0" baseline="0" noProof="0" dirty="0">
                <a:ln>
                  <a:noFill/>
                </a:ln>
                <a:solidFill>
                  <a:srgbClr val="000000"/>
                </a:solidFill>
                <a:effectLst/>
                <a:uLnTx/>
                <a:uFillTx/>
                <a:latin typeface="Century Gothic"/>
                <a:ea typeface="Century Gothic"/>
                <a:cs typeface="Century Gothic"/>
                <a:sym typeface="Century Gothic"/>
              </a:endParaRPr>
            </a:p>
            <a:p>
              <a:pPr marL="28575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2400" b="0" i="0" u="none" strike="noStrike" kern="0" cap="none" spc="0" normalizeH="0" baseline="0" noProof="0" dirty="0">
                <a:ln>
                  <a:noFill/>
                </a:ln>
                <a:solidFill>
                  <a:srgbClr val="000000"/>
                </a:solidFill>
                <a:effectLst/>
                <a:uLnTx/>
                <a:uFillTx/>
                <a:latin typeface="Century Gothic"/>
                <a:ea typeface="Century Gothic"/>
                <a:cs typeface="Century Gothic"/>
                <a:sym typeface="Century Gothic"/>
              </a:endParaRPr>
            </a:p>
            <a:p>
              <a:pPr marL="28575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2400" b="0" i="0" u="none" strike="noStrike" kern="0" cap="none" spc="0" normalizeH="0" baseline="0" noProof="0" dirty="0">
                <a:ln>
                  <a:noFill/>
                </a:ln>
                <a:solidFill>
                  <a:srgbClr val="000000"/>
                </a:solidFill>
                <a:effectLst/>
                <a:uLnTx/>
                <a:uFillTx/>
                <a:latin typeface="Century Gothic"/>
                <a:ea typeface="Century Gothic"/>
                <a:cs typeface="Century Gothic"/>
                <a:sym typeface="Century Gothic"/>
              </a:endParaRPr>
            </a:p>
            <a:p>
              <a:pPr marL="28575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2400" b="0" i="0" u="none" strike="noStrike" kern="0" cap="none" spc="0" normalizeH="0" baseline="0" noProof="0" dirty="0">
                <a:ln>
                  <a:noFill/>
                </a:ln>
                <a:solidFill>
                  <a:srgbClr val="000000"/>
                </a:solidFill>
                <a:effectLst/>
                <a:uLnTx/>
                <a:uFillTx/>
                <a:latin typeface="Century Gothic"/>
                <a:ea typeface="Century Gothic"/>
                <a:cs typeface="Century Gothic"/>
                <a:sym typeface="Century Gothic"/>
              </a:endParaRPr>
            </a:p>
            <a:p>
              <a:pPr marL="28575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2400" b="0" i="0" u="none" strike="noStrike" kern="0" cap="none" spc="0" normalizeH="0" baseline="0" noProof="0" dirty="0">
                <a:ln>
                  <a:noFill/>
                </a:ln>
                <a:solidFill>
                  <a:srgbClr val="000000"/>
                </a:solidFill>
                <a:effectLst/>
                <a:uLnTx/>
                <a:uFillTx/>
                <a:latin typeface="Century Gothic"/>
                <a:ea typeface="Century Gothic"/>
                <a:cs typeface="Century Gothic"/>
                <a:sym typeface="Century Gothic"/>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2400" b="0" i="0" u="none" strike="noStrike" kern="0" cap="none" spc="0" normalizeH="0" baseline="0" noProof="0" dirty="0">
                <a:ln>
                  <a:noFill/>
                </a:ln>
                <a:solidFill>
                  <a:srgbClr val="000000"/>
                </a:solidFill>
                <a:effectLst/>
                <a:uLnTx/>
                <a:uFillTx/>
                <a:latin typeface="Arial"/>
                <a:ea typeface="+mn-ea"/>
                <a:cs typeface="Arial"/>
                <a:sym typeface="Arial"/>
              </a:endParaRPr>
            </a:p>
          </p:txBody>
        </p:sp>
        <p:sp>
          <p:nvSpPr>
            <p:cNvPr id="201" name="Google Shape;201;p18"/>
            <p:cNvSpPr txBox="1"/>
            <p:nvPr/>
          </p:nvSpPr>
          <p:spPr>
            <a:xfrm>
              <a:off x="4139108" y="3936751"/>
              <a:ext cx="2040600" cy="461700"/>
            </a:xfrm>
            <a:prstGeom prst="rect">
              <a:avLst/>
            </a:prstGeom>
            <a:noFill/>
            <a:ln>
              <a:noFill/>
            </a:ln>
          </p:spPr>
          <p:txBody>
            <a:bodyPr spcFirstLastPara="1" wrap="square" lIns="91425" tIns="45700" rIns="91425" bIns="45700"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2400" b="1" i="0" u="none" strike="noStrike" kern="0" cap="none" spc="0" normalizeH="0" baseline="0" noProof="0" dirty="0">
                <a:ln>
                  <a:noFill/>
                </a:ln>
                <a:solidFill>
                  <a:srgbClr val="000000"/>
                </a:solidFill>
                <a:effectLst/>
                <a:uLnTx/>
                <a:uFillTx/>
                <a:latin typeface="Century Gothic"/>
                <a:ea typeface="Century Gothic"/>
                <a:cs typeface="Century Gothic"/>
                <a:sym typeface="Century Gothic"/>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b="1" i="0" u="none" strike="noStrike" kern="0" cap="none" spc="0" normalizeH="0" baseline="0" noProof="0" dirty="0">
                  <a:ln>
                    <a:noFill/>
                  </a:ln>
                  <a:solidFill>
                    <a:srgbClr val="5E7237"/>
                  </a:solidFill>
                  <a:effectLst/>
                  <a:uLnTx/>
                  <a:uFillTx/>
                  <a:latin typeface="Century Gothic"/>
                  <a:ea typeface="Century Gothic"/>
                  <a:cs typeface="Century Gothic"/>
                  <a:sym typeface="Century Gothic"/>
                </a:rPr>
                <a:t>Relatively Affluent</a:t>
              </a:r>
              <a:endParaRPr kumimoji="0" sz="2400" b="0" i="0" u="none" strike="noStrike" kern="0" cap="none" spc="0" normalizeH="0" baseline="0" noProof="0" dirty="0">
                <a:ln>
                  <a:noFill/>
                </a:ln>
                <a:solidFill>
                  <a:srgbClr val="5E7237"/>
                </a:solidFill>
                <a:effectLst/>
                <a:uLnTx/>
                <a:uFillTx/>
                <a:latin typeface="Arial"/>
                <a:ea typeface="+mn-ea"/>
                <a:cs typeface="Arial"/>
                <a:sym typeface="Arial"/>
              </a:endParaRPr>
            </a:p>
            <a:p>
              <a:pPr marL="28575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2400" b="0" i="0" u="none" strike="noStrike" kern="0" cap="none" spc="0" normalizeH="0" baseline="0" noProof="0" dirty="0">
                <a:ln>
                  <a:noFill/>
                </a:ln>
                <a:solidFill>
                  <a:srgbClr val="000000"/>
                </a:solidFill>
                <a:effectLst/>
                <a:uLnTx/>
                <a:uFillTx/>
                <a:latin typeface="Century Gothic"/>
                <a:ea typeface="Century Gothic"/>
                <a:cs typeface="Century Gothic"/>
                <a:sym typeface="Century Gothic"/>
              </a:endParaRPr>
            </a:p>
            <a:p>
              <a:pPr marL="28575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2400" b="0" i="0" u="none" strike="noStrike" kern="0" cap="none" spc="0" normalizeH="0" baseline="0" noProof="0" dirty="0">
                <a:ln>
                  <a:noFill/>
                </a:ln>
                <a:solidFill>
                  <a:srgbClr val="000000"/>
                </a:solidFill>
                <a:effectLst/>
                <a:uLnTx/>
                <a:uFillTx/>
                <a:latin typeface="Century Gothic"/>
                <a:ea typeface="Century Gothic"/>
                <a:cs typeface="Century Gothic"/>
                <a:sym typeface="Century Gothic"/>
              </a:endParaRPr>
            </a:p>
            <a:p>
              <a:pPr marL="28575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2400" b="0" i="0" u="none" strike="noStrike" kern="0" cap="none" spc="0" normalizeH="0" baseline="0" noProof="0" dirty="0">
                <a:ln>
                  <a:noFill/>
                </a:ln>
                <a:solidFill>
                  <a:srgbClr val="000000"/>
                </a:solidFill>
                <a:effectLst/>
                <a:uLnTx/>
                <a:uFillTx/>
                <a:latin typeface="Century Gothic"/>
                <a:ea typeface="Century Gothic"/>
                <a:cs typeface="Century Gothic"/>
                <a:sym typeface="Century Gothic"/>
              </a:endParaRPr>
            </a:p>
            <a:p>
              <a:pPr marL="28575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2400" b="0" i="0" u="none" strike="noStrike" kern="0" cap="none" spc="0" normalizeH="0" baseline="0" noProof="0" dirty="0">
                <a:ln>
                  <a:noFill/>
                </a:ln>
                <a:solidFill>
                  <a:srgbClr val="000000"/>
                </a:solidFill>
                <a:effectLst/>
                <a:uLnTx/>
                <a:uFillTx/>
                <a:latin typeface="Century Gothic"/>
                <a:ea typeface="Century Gothic"/>
                <a:cs typeface="Century Gothic"/>
                <a:sym typeface="Century Gothic"/>
              </a:endParaRPr>
            </a:p>
            <a:p>
              <a:pPr marL="28575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2400" b="0" i="0" u="none" strike="noStrike" kern="0" cap="none" spc="0" normalizeH="0" baseline="0" noProof="0" dirty="0">
                <a:ln>
                  <a:noFill/>
                </a:ln>
                <a:solidFill>
                  <a:srgbClr val="000000"/>
                </a:solidFill>
                <a:effectLst/>
                <a:uLnTx/>
                <a:uFillTx/>
                <a:latin typeface="Century Gothic"/>
                <a:ea typeface="Century Gothic"/>
                <a:cs typeface="Century Gothic"/>
                <a:sym typeface="Century Gothic"/>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2400" b="0" i="0" u="none" strike="noStrike" kern="0" cap="none" spc="0" normalizeH="0" baseline="0" noProof="0" dirty="0">
                <a:ln>
                  <a:noFill/>
                </a:ln>
                <a:solidFill>
                  <a:srgbClr val="000000"/>
                </a:solidFill>
                <a:effectLst/>
                <a:uLnTx/>
                <a:uFillTx/>
                <a:latin typeface="Arial"/>
                <a:ea typeface="+mn-ea"/>
                <a:cs typeface="Arial"/>
                <a:sym typeface="Arial"/>
              </a:endParaRPr>
            </a:p>
          </p:txBody>
        </p:sp>
        <p:sp>
          <p:nvSpPr>
            <p:cNvPr id="202" name="Google Shape;202;p18"/>
            <p:cNvSpPr txBox="1"/>
            <p:nvPr/>
          </p:nvSpPr>
          <p:spPr>
            <a:xfrm>
              <a:off x="7989688" y="3938300"/>
              <a:ext cx="1684800" cy="461700"/>
            </a:xfrm>
            <a:prstGeom prst="rect">
              <a:avLst/>
            </a:prstGeom>
            <a:noFill/>
            <a:ln>
              <a:noFill/>
            </a:ln>
          </p:spPr>
          <p:txBody>
            <a:bodyPr spcFirstLastPara="1" wrap="square" lIns="91425" tIns="45700" rIns="91425" bIns="45700"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2400" b="1" i="0" u="none" strike="noStrike" kern="0" cap="none" spc="0" normalizeH="0" baseline="0" noProof="0" dirty="0">
                <a:ln>
                  <a:noFill/>
                </a:ln>
                <a:solidFill>
                  <a:srgbClr val="000000"/>
                </a:solidFill>
                <a:effectLst/>
                <a:uLnTx/>
                <a:uFillTx/>
                <a:latin typeface="Century Gothic"/>
                <a:ea typeface="Century Gothic"/>
                <a:cs typeface="Century Gothic"/>
                <a:sym typeface="Century Gothic"/>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b="1" i="0" u="none" strike="noStrike" kern="0" cap="none" spc="0" normalizeH="0" baseline="0" noProof="0" dirty="0">
                  <a:ln>
                    <a:noFill/>
                  </a:ln>
                  <a:solidFill>
                    <a:srgbClr val="5E7237"/>
                  </a:solidFill>
                  <a:effectLst/>
                  <a:uLnTx/>
                  <a:uFillTx/>
                  <a:latin typeface="Century Gothic"/>
                  <a:ea typeface="Century Gothic"/>
                  <a:cs typeface="Century Gothic"/>
                  <a:sym typeface="Century Gothic"/>
                </a:rPr>
                <a:t>Highly-Educated</a:t>
              </a:r>
              <a:endParaRPr kumimoji="0" sz="2400" b="0" i="0" u="none" strike="noStrike" kern="0" cap="none" spc="0" normalizeH="0" baseline="0" noProof="0" dirty="0">
                <a:ln>
                  <a:noFill/>
                </a:ln>
                <a:solidFill>
                  <a:srgbClr val="5E7237"/>
                </a:solidFill>
                <a:effectLst/>
                <a:uLnTx/>
                <a:uFillTx/>
                <a:latin typeface="Arial"/>
                <a:ea typeface="+mn-ea"/>
                <a:cs typeface="Arial"/>
                <a:sym typeface="Arial"/>
              </a:endParaRPr>
            </a:p>
            <a:p>
              <a:pPr marL="28575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2400" b="0" i="0" u="none" strike="noStrike" kern="0" cap="none" spc="0" normalizeH="0" baseline="0" noProof="0" dirty="0">
                <a:ln>
                  <a:noFill/>
                </a:ln>
                <a:solidFill>
                  <a:srgbClr val="000000"/>
                </a:solidFill>
                <a:effectLst/>
                <a:uLnTx/>
                <a:uFillTx/>
                <a:latin typeface="Century Gothic"/>
                <a:ea typeface="Century Gothic"/>
                <a:cs typeface="Century Gothic"/>
                <a:sym typeface="Century Gothic"/>
              </a:endParaRPr>
            </a:p>
            <a:p>
              <a:pPr marL="28575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2400" b="0" i="0" u="none" strike="noStrike" kern="0" cap="none" spc="0" normalizeH="0" baseline="0" noProof="0" dirty="0">
                <a:ln>
                  <a:noFill/>
                </a:ln>
                <a:solidFill>
                  <a:srgbClr val="000000"/>
                </a:solidFill>
                <a:effectLst/>
                <a:uLnTx/>
                <a:uFillTx/>
                <a:latin typeface="Century Gothic"/>
                <a:ea typeface="Century Gothic"/>
                <a:cs typeface="Century Gothic"/>
                <a:sym typeface="Century Gothic"/>
              </a:endParaRPr>
            </a:p>
            <a:p>
              <a:pPr marL="28575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2400" b="0" i="0" u="none" strike="noStrike" kern="0" cap="none" spc="0" normalizeH="0" baseline="0" noProof="0" dirty="0">
                <a:ln>
                  <a:noFill/>
                </a:ln>
                <a:solidFill>
                  <a:srgbClr val="000000"/>
                </a:solidFill>
                <a:effectLst/>
                <a:uLnTx/>
                <a:uFillTx/>
                <a:latin typeface="Century Gothic"/>
                <a:ea typeface="Century Gothic"/>
                <a:cs typeface="Century Gothic"/>
                <a:sym typeface="Century Gothic"/>
              </a:endParaRPr>
            </a:p>
            <a:p>
              <a:pPr marL="28575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2400" b="0" i="0" u="none" strike="noStrike" kern="0" cap="none" spc="0" normalizeH="0" baseline="0" noProof="0" dirty="0">
                <a:ln>
                  <a:noFill/>
                </a:ln>
                <a:solidFill>
                  <a:srgbClr val="000000"/>
                </a:solidFill>
                <a:effectLst/>
                <a:uLnTx/>
                <a:uFillTx/>
                <a:latin typeface="Century Gothic"/>
                <a:ea typeface="Century Gothic"/>
                <a:cs typeface="Century Gothic"/>
                <a:sym typeface="Century Gothic"/>
              </a:endParaRPr>
            </a:p>
            <a:p>
              <a:pPr marL="28575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2400" b="0" i="0" u="none" strike="noStrike" kern="0" cap="none" spc="0" normalizeH="0" baseline="0" noProof="0" dirty="0">
                <a:ln>
                  <a:noFill/>
                </a:ln>
                <a:solidFill>
                  <a:srgbClr val="000000"/>
                </a:solidFill>
                <a:effectLst/>
                <a:uLnTx/>
                <a:uFillTx/>
                <a:latin typeface="Century Gothic"/>
                <a:ea typeface="Century Gothic"/>
                <a:cs typeface="Century Gothic"/>
                <a:sym typeface="Century Gothic"/>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2400" b="0" i="0" u="none" strike="noStrike" kern="0" cap="none" spc="0" normalizeH="0" baseline="0" noProof="0" dirty="0">
                <a:ln>
                  <a:noFill/>
                </a:ln>
                <a:solidFill>
                  <a:srgbClr val="000000"/>
                </a:solidFill>
                <a:effectLst/>
                <a:uLnTx/>
                <a:uFillTx/>
                <a:latin typeface="Arial"/>
                <a:ea typeface="+mn-ea"/>
                <a:cs typeface="Arial"/>
                <a:sym typeface="Arial"/>
              </a:endParaRPr>
            </a:p>
          </p:txBody>
        </p:sp>
      </p:grpSp>
      <p:sp>
        <p:nvSpPr>
          <p:cNvPr id="18" name="TextBox 17">
            <a:extLst>
              <a:ext uri="{FF2B5EF4-FFF2-40B4-BE49-F238E27FC236}">
                <a16:creationId xmlns:a16="http://schemas.microsoft.com/office/drawing/2014/main" id="{335D86EF-9D55-4DA7-A6DC-83E8027162AE}"/>
              </a:ext>
            </a:extLst>
          </p:cNvPr>
          <p:cNvSpPr txBox="1"/>
          <p:nvPr/>
        </p:nvSpPr>
        <p:spPr>
          <a:xfrm>
            <a:off x="361402" y="6886091"/>
            <a:ext cx="8415484" cy="276999"/>
          </a:xfrm>
          <a:prstGeom prst="rect">
            <a:avLst/>
          </a:prstGeom>
          <a:noFill/>
        </p:spPr>
        <p:txBody>
          <a:bodyPr wrap="square" rtlCol="0">
            <a:spAutoFit/>
          </a:bodyPr>
          <a:lstStyle/>
          <a:p>
            <a:r>
              <a:rPr lang="en-US" sz="1200" dirty="0">
                <a:solidFill>
                  <a:schemeClr val="bg1"/>
                </a:solidFill>
                <a:latin typeface="Century Gothic"/>
                <a:cs typeface="Century Gothic"/>
              </a:rPr>
              <a:t>McCordsville  |  Market Analysis  |  January 2018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0824-McCordsville-Template_Template2.png"/>
          <p:cNvPicPr>
            <a:picLocks noChangeAspect="1"/>
          </p:cNvPicPr>
          <p:nvPr/>
        </p:nvPicPr>
        <p:blipFill>
          <a:blip r:embed="rId3" r:link="rId4">
            <a:extLst>
              <a:ext uri="{28A0092B-C50C-407E-A947-70E740481C1C}">
                <a14:useLocalDpi xmlns:a14="http://schemas.microsoft.com/office/drawing/2010/main" val="0"/>
              </a:ext>
            </a:extLst>
          </a:blip>
          <a:stretch>
            <a:fillRect/>
          </a:stretch>
        </p:blipFill>
        <p:spPr>
          <a:xfrm>
            <a:off x="5290" y="0"/>
            <a:ext cx="10537298" cy="7315200"/>
          </a:xfrm>
          <a:prstGeom prst="rect">
            <a:avLst/>
          </a:prstGeom>
        </p:spPr>
      </p:pic>
      <p:sp>
        <p:nvSpPr>
          <p:cNvPr id="7" name="TextBox 6"/>
          <p:cNvSpPr txBox="1"/>
          <p:nvPr/>
        </p:nvSpPr>
        <p:spPr>
          <a:xfrm>
            <a:off x="9351519" y="6653625"/>
            <a:ext cx="908214" cy="276999"/>
          </a:xfrm>
          <a:prstGeom prst="rect">
            <a:avLst/>
          </a:prstGeom>
          <a:noFill/>
        </p:spPr>
        <p:txBody>
          <a:bodyPr wrap="square" rtlCol="0">
            <a:spAutoFit/>
          </a:bodyPr>
          <a:lstStyle/>
          <a:p>
            <a:pPr algn="ctr"/>
            <a:fld id="{C65E5110-A765-9A47-BC85-5145FB87781B}" type="slidenum">
              <a:rPr lang="en-US" sz="1200" smtClean="0">
                <a:solidFill>
                  <a:srgbClr val="FFFFFF"/>
                </a:solidFill>
                <a:latin typeface="Century Gothic"/>
                <a:cs typeface="Century Gothic"/>
              </a:rPr>
              <a:t>6</a:t>
            </a:fld>
            <a:endParaRPr lang="en-US" sz="1200" dirty="0">
              <a:solidFill>
                <a:srgbClr val="FFFFFF"/>
              </a:solidFill>
              <a:latin typeface="Century Gothic"/>
              <a:cs typeface="Century Gothic"/>
            </a:endParaRPr>
          </a:p>
        </p:txBody>
      </p:sp>
      <p:sp>
        <p:nvSpPr>
          <p:cNvPr id="2" name="TextBox 1"/>
          <p:cNvSpPr txBox="1"/>
          <p:nvPr/>
        </p:nvSpPr>
        <p:spPr>
          <a:xfrm>
            <a:off x="320098" y="368012"/>
            <a:ext cx="9830111" cy="584775"/>
          </a:xfrm>
          <a:prstGeom prst="rect">
            <a:avLst/>
          </a:prstGeom>
          <a:noFill/>
        </p:spPr>
        <p:txBody>
          <a:bodyPr wrap="square" rtlCol="0">
            <a:spAutoFit/>
          </a:bodyPr>
          <a:lstStyle/>
          <a:p>
            <a:r>
              <a:rPr lang="en-US" sz="3200" b="1" dirty="0">
                <a:solidFill>
                  <a:srgbClr val="242011"/>
                </a:solidFill>
                <a:latin typeface="Century Gothic"/>
                <a:cs typeface="Century Gothic"/>
              </a:rPr>
              <a:t>Key Findings </a:t>
            </a:r>
          </a:p>
        </p:txBody>
      </p:sp>
      <p:sp>
        <p:nvSpPr>
          <p:cNvPr id="12" name="TextBox 11"/>
          <p:cNvSpPr txBox="1"/>
          <p:nvPr/>
        </p:nvSpPr>
        <p:spPr>
          <a:xfrm>
            <a:off x="320098" y="6891353"/>
            <a:ext cx="8415484" cy="276999"/>
          </a:xfrm>
          <a:prstGeom prst="rect">
            <a:avLst/>
          </a:prstGeom>
          <a:noFill/>
        </p:spPr>
        <p:txBody>
          <a:bodyPr wrap="square" rtlCol="0">
            <a:spAutoFit/>
          </a:bodyPr>
          <a:lstStyle/>
          <a:p>
            <a:r>
              <a:rPr lang="en-US" sz="1200" dirty="0">
                <a:solidFill>
                  <a:schemeClr val="bg1"/>
                </a:solidFill>
                <a:latin typeface="Century Gothic"/>
                <a:cs typeface="Century Gothic"/>
              </a:rPr>
              <a:t>McCordsville  |  Market Analysis  |  January 2018 </a:t>
            </a:r>
          </a:p>
        </p:txBody>
      </p:sp>
      <p:sp>
        <p:nvSpPr>
          <p:cNvPr id="3" name="TextBox 2">
            <a:extLst>
              <a:ext uri="{FF2B5EF4-FFF2-40B4-BE49-F238E27FC236}">
                <a16:creationId xmlns:a16="http://schemas.microsoft.com/office/drawing/2014/main" id="{9470652C-96E3-4DC4-9A5E-6911E5F1316F}"/>
              </a:ext>
            </a:extLst>
          </p:cNvPr>
          <p:cNvSpPr txBox="1"/>
          <p:nvPr/>
        </p:nvSpPr>
        <p:spPr>
          <a:xfrm>
            <a:off x="392379" y="1197689"/>
            <a:ext cx="9523192" cy="4585871"/>
          </a:xfrm>
          <a:prstGeom prst="rect">
            <a:avLst/>
          </a:prstGeom>
          <a:noFill/>
        </p:spPr>
        <p:txBody>
          <a:bodyPr wrap="square" rtlCol="0">
            <a:spAutoFit/>
          </a:bodyPr>
          <a:lstStyle/>
          <a:p>
            <a:pPr algn="just"/>
            <a:r>
              <a:rPr lang="en-US" sz="2400" kern="0" dirty="0">
                <a:solidFill>
                  <a:srgbClr val="5E7237"/>
                </a:solidFill>
                <a:latin typeface="Century Gothic"/>
              </a:rPr>
              <a:t>The Town of McCordsville is in a strong position to attract retail to its new Town Center based on the Primary Market area’s demographics, consumer preferences, and unmet retail demand.</a:t>
            </a:r>
          </a:p>
          <a:p>
            <a:endParaRPr lang="en-US" sz="1400" dirty="0"/>
          </a:p>
          <a:p>
            <a:endParaRPr lang="en-US" sz="1400" dirty="0"/>
          </a:p>
          <a:p>
            <a:pPr algn="just"/>
            <a:r>
              <a:rPr lang="en-US" sz="2400" kern="0" dirty="0">
                <a:solidFill>
                  <a:srgbClr val="5E7237"/>
                </a:solidFill>
                <a:latin typeface="Century Gothic"/>
              </a:rPr>
              <a:t>The following retail sectors are recommended for the Town Center:</a:t>
            </a:r>
          </a:p>
          <a:p>
            <a:pPr marL="342900" indent="-342900">
              <a:buFont typeface="Arial" panose="020B0604020202020204" pitchFamily="34" charset="0"/>
              <a:buChar char="•"/>
            </a:pPr>
            <a:endParaRPr lang="en-US" sz="1200" dirty="0"/>
          </a:p>
          <a:p>
            <a:pPr lvl="1"/>
            <a:endParaRPr lang="en-US" sz="1200" dirty="0"/>
          </a:p>
          <a:p>
            <a:pPr lvl="1"/>
            <a:br>
              <a:rPr lang="en-US" sz="1200" dirty="0"/>
            </a:br>
            <a:endParaRPr lang="en-US" sz="1200" dirty="0"/>
          </a:p>
          <a:p>
            <a:pPr marL="342900" indent="-342900">
              <a:buFont typeface="Arial" panose="020B0604020202020204" pitchFamily="34" charset="0"/>
              <a:buChar char="•"/>
            </a:pPr>
            <a:endParaRPr lang="en-US" sz="1200" dirty="0"/>
          </a:p>
          <a:p>
            <a:pPr marL="342900" indent="-342900">
              <a:buFont typeface="Arial" panose="020B0604020202020204" pitchFamily="34" charset="0"/>
              <a:buChar char="•"/>
            </a:pPr>
            <a:endParaRPr lang="en-US" sz="1200" dirty="0"/>
          </a:p>
          <a:p>
            <a:pPr marL="342900" indent="-342900">
              <a:buFont typeface="Arial" panose="020B0604020202020204" pitchFamily="34" charset="0"/>
              <a:buChar char="•"/>
            </a:pPr>
            <a:endParaRPr lang="en-US" sz="1200" dirty="0"/>
          </a:p>
          <a:p>
            <a:pPr marL="342900" indent="-342900">
              <a:buFont typeface="Arial" panose="020B0604020202020204" pitchFamily="34" charset="0"/>
              <a:buChar char="•"/>
            </a:pPr>
            <a:endParaRPr lang="en-US" sz="1200" dirty="0"/>
          </a:p>
          <a:p>
            <a:pPr marL="342900" indent="-342900">
              <a:buFont typeface="Arial" panose="020B0604020202020204" pitchFamily="34" charset="0"/>
              <a:buChar char="•"/>
            </a:pPr>
            <a:endParaRPr lang="en-US" sz="1200" dirty="0"/>
          </a:p>
          <a:p>
            <a:pPr marL="342900" indent="-342900">
              <a:buFont typeface="Arial" panose="020B0604020202020204" pitchFamily="34" charset="0"/>
              <a:buChar char="•"/>
            </a:pPr>
            <a:endParaRPr lang="en-US" sz="1200" dirty="0"/>
          </a:p>
        </p:txBody>
      </p:sp>
      <p:graphicFrame>
        <p:nvGraphicFramePr>
          <p:cNvPr id="13" name="Table 12">
            <a:extLst>
              <a:ext uri="{FF2B5EF4-FFF2-40B4-BE49-F238E27FC236}">
                <a16:creationId xmlns:a16="http://schemas.microsoft.com/office/drawing/2014/main" id="{E8968FCF-8B6A-40D2-90DE-644FA59143B4}"/>
              </a:ext>
            </a:extLst>
          </p:cNvPr>
          <p:cNvGraphicFramePr>
            <a:graphicFrameLocks noGrp="1"/>
          </p:cNvGraphicFramePr>
          <p:nvPr>
            <p:extLst>
              <p:ext uri="{D42A27DB-BD31-4B8C-83A1-F6EECF244321}">
                <p14:modId xmlns:p14="http://schemas.microsoft.com/office/powerpoint/2010/main" val="718914791"/>
              </p:ext>
            </p:extLst>
          </p:nvPr>
        </p:nvGraphicFramePr>
        <p:xfrm>
          <a:off x="759389" y="3829098"/>
          <a:ext cx="9023810" cy="2468880"/>
        </p:xfrm>
        <a:graphic>
          <a:graphicData uri="http://schemas.openxmlformats.org/drawingml/2006/table">
            <a:tbl>
              <a:tblPr firstRow="1" bandRow="1">
                <a:tableStyleId>{5C22544A-7EE6-4342-B048-85BDC9FD1C3A}</a:tableStyleId>
              </a:tblPr>
              <a:tblGrid>
                <a:gridCol w="1804762">
                  <a:extLst>
                    <a:ext uri="{9D8B030D-6E8A-4147-A177-3AD203B41FA5}">
                      <a16:colId xmlns:a16="http://schemas.microsoft.com/office/drawing/2014/main" val="4262152849"/>
                    </a:ext>
                  </a:extLst>
                </a:gridCol>
                <a:gridCol w="1804762">
                  <a:extLst>
                    <a:ext uri="{9D8B030D-6E8A-4147-A177-3AD203B41FA5}">
                      <a16:colId xmlns:a16="http://schemas.microsoft.com/office/drawing/2014/main" val="3540306146"/>
                    </a:ext>
                  </a:extLst>
                </a:gridCol>
                <a:gridCol w="1804762">
                  <a:extLst>
                    <a:ext uri="{9D8B030D-6E8A-4147-A177-3AD203B41FA5}">
                      <a16:colId xmlns:a16="http://schemas.microsoft.com/office/drawing/2014/main" val="4075286218"/>
                    </a:ext>
                  </a:extLst>
                </a:gridCol>
                <a:gridCol w="1804762">
                  <a:extLst>
                    <a:ext uri="{9D8B030D-6E8A-4147-A177-3AD203B41FA5}">
                      <a16:colId xmlns:a16="http://schemas.microsoft.com/office/drawing/2014/main" val="1517186302"/>
                    </a:ext>
                  </a:extLst>
                </a:gridCol>
                <a:gridCol w="1804762">
                  <a:extLst>
                    <a:ext uri="{9D8B030D-6E8A-4147-A177-3AD203B41FA5}">
                      <a16:colId xmlns:a16="http://schemas.microsoft.com/office/drawing/2014/main" val="2841800049"/>
                    </a:ext>
                  </a:extLst>
                </a:gridCol>
              </a:tblGrid>
              <a:tr h="254871">
                <a:tc gridSpan="2">
                  <a:txBody>
                    <a:bodyPr/>
                    <a:lstStyle/>
                    <a:p>
                      <a:pPr algn="ctr"/>
                      <a:r>
                        <a:rPr kumimoji="0" lang="en-US" sz="2400" b="1" i="0" u="none" strike="noStrike" kern="0" cap="none" spc="0" normalizeH="0" baseline="0" dirty="0">
                          <a:ln>
                            <a:noFill/>
                          </a:ln>
                          <a:solidFill>
                            <a:srgbClr val="C0504D"/>
                          </a:solidFill>
                          <a:effectLst/>
                          <a:uLnTx/>
                          <a:uFillTx/>
                          <a:latin typeface="Century Gothic"/>
                        </a:rPr>
                        <a:t>1st Tier</a:t>
                      </a:r>
                    </a:p>
                  </a:txBody>
                  <a:tcPr anchor="ctr">
                    <a:lnL w="12700" cmpd="sng">
                      <a:noFill/>
                    </a:lnL>
                    <a:lnR w="12700" cmpd="sng">
                      <a:noFill/>
                    </a:lnR>
                    <a:lnT w="12700" cmpd="sng">
                      <a:noFill/>
                    </a:lnT>
                    <a:lnB w="12700" cap="flat" cmpd="sng" algn="ctr">
                      <a:solidFill>
                        <a:srgbClr val="697355"/>
                      </a:solidFill>
                      <a:prstDash val="sysDot"/>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0" lang="en-US" sz="1800" b="1" i="0" u="none" strike="noStrike" kern="0" cap="none" spc="0" normalizeH="0" baseline="0" dirty="0">
                        <a:ln>
                          <a:noFill/>
                        </a:ln>
                        <a:solidFill>
                          <a:srgbClr val="C0504D"/>
                        </a:solidFill>
                        <a:effectLst/>
                        <a:uLnTx/>
                        <a:uFillTx/>
                        <a:latin typeface="Century Gothic"/>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ctr" defTabSz="510189" rtl="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dirty="0">
                          <a:ln>
                            <a:noFill/>
                          </a:ln>
                          <a:solidFill>
                            <a:srgbClr val="C0504D"/>
                          </a:solidFill>
                          <a:effectLst/>
                          <a:uLnTx/>
                          <a:uFillTx/>
                          <a:latin typeface="Century Gothic"/>
                        </a:rPr>
                        <a:t>2nd Tier</a:t>
                      </a:r>
                    </a:p>
                  </a:txBody>
                  <a:tcPr anchor="ctr">
                    <a:lnL w="12700" cmpd="sng">
                      <a:noFill/>
                    </a:lnL>
                    <a:lnR w="12700" cmpd="sng">
                      <a:noFill/>
                    </a:lnR>
                    <a:lnT w="12700" cmpd="sng">
                      <a:noFill/>
                    </a:lnT>
                    <a:lnB w="12700" cap="flat" cmpd="sng" algn="ctr">
                      <a:solidFill>
                        <a:srgbClr val="697355"/>
                      </a:solidFill>
                      <a:prstDash val="sysDot"/>
                      <a:round/>
                      <a:headEnd type="none" w="med" len="med"/>
                      <a:tailEnd type="none" w="med" len="med"/>
                    </a:lnB>
                    <a:lnTlToBr w="12700" cmpd="sng">
                      <a:noFill/>
                      <a:prstDash val="solid"/>
                    </a:lnTlToBr>
                    <a:lnBlToTr w="12700" cmpd="sng">
                      <a:noFill/>
                      <a:prstDash val="solid"/>
                    </a:lnBlToTr>
                    <a:noFill/>
                  </a:tcPr>
                </a:tc>
                <a:tc gridSpan="2">
                  <a:txBody>
                    <a:bodyPr/>
                    <a:lstStyle/>
                    <a:p>
                      <a:pPr marL="0" marR="0" lvl="0" indent="0" algn="ctr" defTabSz="510189" rtl="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dirty="0">
                          <a:ln>
                            <a:noFill/>
                          </a:ln>
                          <a:solidFill>
                            <a:srgbClr val="C0504D"/>
                          </a:solidFill>
                          <a:effectLst/>
                          <a:uLnTx/>
                          <a:uFillTx/>
                          <a:latin typeface="Century Gothic"/>
                        </a:rPr>
                        <a:t>3rd Tier</a:t>
                      </a:r>
                    </a:p>
                  </a:txBody>
                  <a:tcPr anchor="ctr">
                    <a:lnL w="12700" cmpd="sng">
                      <a:noFill/>
                    </a:lnL>
                    <a:lnR w="12700" cmpd="sng">
                      <a:noFill/>
                    </a:lnR>
                    <a:lnT w="12700" cmpd="sng">
                      <a:noFill/>
                    </a:lnT>
                    <a:lnB w="12700" cap="flat" cmpd="sng" algn="ctr">
                      <a:solidFill>
                        <a:srgbClr val="697355"/>
                      </a:solidFill>
                      <a:prstDash val="sysDot"/>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ctr" defTabSz="510189" rtl="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dirty="0">
                        <a:ln>
                          <a:noFill/>
                        </a:ln>
                        <a:solidFill>
                          <a:srgbClr val="C0504D"/>
                        </a:solidFill>
                        <a:effectLst/>
                        <a:uLnTx/>
                        <a:uFillTx/>
                        <a:latin typeface="Century Gothic"/>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362491261"/>
                  </a:ext>
                </a:extLst>
              </a:tr>
              <a:tr h="819442">
                <a:tc>
                  <a:txBody>
                    <a:bodyPr/>
                    <a:lstStyle/>
                    <a:p>
                      <a:pPr marL="0" algn="ctr" defTabSz="510189" rtl="0" eaLnBrk="1" latinLnBrk="0" hangingPunct="1"/>
                      <a:endParaRPr lang="en-US" sz="1800" b="1" kern="1200" dirty="0">
                        <a:solidFill>
                          <a:srgbClr val="324E72"/>
                        </a:solidFill>
                        <a:latin typeface="Century Gothic" panose="020B0502020202020204" pitchFamily="34" charset="0"/>
                        <a:ea typeface="+mn-ea"/>
                        <a:cs typeface="+mn-cs"/>
                      </a:endParaRPr>
                    </a:p>
                    <a:p>
                      <a:pPr marL="0" algn="ctr" defTabSz="510189" rtl="0" eaLnBrk="1" latinLnBrk="0" hangingPunct="1"/>
                      <a:endParaRPr lang="en-US" sz="1800" b="1" kern="1200" dirty="0">
                        <a:solidFill>
                          <a:srgbClr val="324E72"/>
                        </a:solidFill>
                        <a:latin typeface="Century Gothic" panose="020B0502020202020204" pitchFamily="34" charset="0"/>
                        <a:ea typeface="+mn-ea"/>
                        <a:cs typeface="+mn-cs"/>
                      </a:endParaRPr>
                    </a:p>
                    <a:p>
                      <a:pPr marL="0" algn="ctr" defTabSz="510189" rtl="0" eaLnBrk="1" latinLnBrk="0" hangingPunct="1"/>
                      <a:endParaRPr lang="en-US" sz="1800" b="1" kern="1200" dirty="0">
                        <a:solidFill>
                          <a:srgbClr val="324E72"/>
                        </a:solidFill>
                        <a:latin typeface="Century Gothic" panose="020B0502020202020204" pitchFamily="34" charset="0"/>
                        <a:ea typeface="+mn-ea"/>
                        <a:cs typeface="+mn-cs"/>
                      </a:endParaRPr>
                    </a:p>
                    <a:p>
                      <a:pPr marL="0" algn="ctr" defTabSz="510189" rtl="0" eaLnBrk="1" latinLnBrk="0" hangingPunct="1"/>
                      <a:endParaRPr lang="en-US" sz="1800" b="1" kern="1200" dirty="0">
                        <a:solidFill>
                          <a:srgbClr val="324E72"/>
                        </a:solidFill>
                        <a:latin typeface="Century Gothic" panose="020B0502020202020204" pitchFamily="34" charset="0"/>
                        <a:ea typeface="+mn-ea"/>
                        <a:cs typeface="+mn-cs"/>
                      </a:endParaRPr>
                    </a:p>
                    <a:p>
                      <a:pPr marL="0" algn="ctr" defTabSz="510189" rtl="0" eaLnBrk="1" latinLnBrk="0" hangingPunct="1"/>
                      <a:r>
                        <a:rPr lang="en-US" sz="1800" b="1" kern="1200" dirty="0">
                          <a:solidFill>
                            <a:srgbClr val="324E72"/>
                          </a:solidFill>
                          <a:latin typeface="Century Gothic" panose="020B0502020202020204" pitchFamily="34" charset="0"/>
                          <a:ea typeface="+mn-ea"/>
                          <a:cs typeface="+mn-cs"/>
                        </a:rPr>
                        <a:t>Restaurants &amp; </a:t>
                      </a:r>
                    </a:p>
                    <a:p>
                      <a:pPr marL="0" algn="ctr" defTabSz="510189" rtl="0" eaLnBrk="1" latinLnBrk="0" hangingPunct="1"/>
                      <a:r>
                        <a:rPr lang="en-US" sz="1800" b="1" kern="1200" dirty="0">
                          <a:solidFill>
                            <a:srgbClr val="324E72"/>
                          </a:solidFill>
                          <a:latin typeface="Century Gothic" panose="020B0502020202020204" pitchFamily="34" charset="0"/>
                          <a:ea typeface="+mn-ea"/>
                          <a:cs typeface="+mn-cs"/>
                        </a:rPr>
                        <a:t>Other Eating Places</a:t>
                      </a:r>
                    </a:p>
                  </a:txBody>
                  <a:tcPr>
                    <a:lnL w="12700" cap="flat" cmpd="sng" algn="ctr">
                      <a:solidFill>
                        <a:srgbClr val="697355"/>
                      </a:solidFill>
                      <a:prstDash val="sysDot"/>
                      <a:round/>
                      <a:headEnd type="none" w="med" len="med"/>
                      <a:tailEnd type="none" w="med" len="med"/>
                    </a:lnL>
                    <a:lnR w="12700" cmpd="sng">
                      <a:noFill/>
                    </a:lnR>
                    <a:lnT w="12700" cap="flat" cmpd="sng" algn="ctr">
                      <a:solidFill>
                        <a:srgbClr val="697355"/>
                      </a:solidFill>
                      <a:prstDash val="sysDot"/>
                      <a:round/>
                      <a:headEnd type="none" w="med" len="med"/>
                      <a:tailEnd type="none" w="med" len="med"/>
                    </a:lnT>
                    <a:lnB w="12700" cap="flat" cmpd="sng" algn="ctr">
                      <a:solidFill>
                        <a:srgbClr val="69735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ctr" defTabSz="510189" rtl="0" eaLnBrk="1" latinLnBrk="0" hangingPunct="1"/>
                      <a:endParaRPr lang="en-US" sz="1800" b="1" kern="1200" dirty="0">
                        <a:solidFill>
                          <a:srgbClr val="324E72"/>
                        </a:solidFill>
                        <a:latin typeface="Century Gothic" panose="020B0502020202020204" pitchFamily="34" charset="0"/>
                        <a:ea typeface="+mn-ea"/>
                        <a:cs typeface="+mn-cs"/>
                      </a:endParaRPr>
                    </a:p>
                    <a:p>
                      <a:pPr marL="0" algn="ctr" defTabSz="510189" rtl="0" eaLnBrk="1" latinLnBrk="0" hangingPunct="1"/>
                      <a:endParaRPr lang="en-US" sz="1800" b="1" kern="1200" dirty="0">
                        <a:solidFill>
                          <a:srgbClr val="324E72"/>
                        </a:solidFill>
                        <a:latin typeface="Century Gothic" panose="020B0502020202020204" pitchFamily="34" charset="0"/>
                        <a:ea typeface="+mn-ea"/>
                        <a:cs typeface="+mn-cs"/>
                      </a:endParaRPr>
                    </a:p>
                    <a:p>
                      <a:pPr marL="0" algn="ctr" defTabSz="510189" rtl="0" eaLnBrk="1" latinLnBrk="0" hangingPunct="1"/>
                      <a:endParaRPr lang="en-US" sz="1800" b="1" kern="1200" dirty="0">
                        <a:solidFill>
                          <a:srgbClr val="324E72"/>
                        </a:solidFill>
                        <a:latin typeface="Century Gothic" panose="020B0502020202020204" pitchFamily="34" charset="0"/>
                        <a:ea typeface="+mn-ea"/>
                        <a:cs typeface="+mn-cs"/>
                      </a:endParaRPr>
                    </a:p>
                    <a:p>
                      <a:pPr marL="0" algn="ctr" defTabSz="510189" rtl="0" eaLnBrk="1" latinLnBrk="0" hangingPunct="1"/>
                      <a:endParaRPr lang="en-US" sz="1800" b="1" kern="1200" dirty="0">
                        <a:solidFill>
                          <a:srgbClr val="324E72"/>
                        </a:solidFill>
                        <a:latin typeface="Century Gothic" panose="020B0502020202020204" pitchFamily="34" charset="0"/>
                        <a:ea typeface="+mn-ea"/>
                        <a:cs typeface="+mn-cs"/>
                      </a:endParaRPr>
                    </a:p>
                    <a:p>
                      <a:pPr marL="0" algn="ctr" defTabSz="510189" rtl="0" eaLnBrk="1" latinLnBrk="0" hangingPunct="1"/>
                      <a:r>
                        <a:rPr lang="en-US" sz="1800" b="1" kern="1200" dirty="0">
                          <a:solidFill>
                            <a:srgbClr val="324E72"/>
                          </a:solidFill>
                          <a:latin typeface="Century Gothic" panose="020B0502020202020204" pitchFamily="34" charset="0"/>
                          <a:ea typeface="+mn-ea"/>
                          <a:cs typeface="+mn-cs"/>
                        </a:rPr>
                        <a:t>Grocery</a:t>
                      </a:r>
                    </a:p>
                    <a:p>
                      <a:pPr marL="0" algn="ctr" defTabSz="510189" rtl="0" eaLnBrk="1" latinLnBrk="0" hangingPunct="1"/>
                      <a:r>
                        <a:rPr lang="en-US" sz="1800" b="1" kern="1200" dirty="0">
                          <a:solidFill>
                            <a:srgbClr val="324E72"/>
                          </a:solidFill>
                          <a:latin typeface="Century Gothic" panose="020B0502020202020204" pitchFamily="34" charset="0"/>
                          <a:ea typeface="+mn-ea"/>
                          <a:cs typeface="+mn-cs"/>
                        </a:rPr>
                        <a:t>Stores</a:t>
                      </a:r>
                    </a:p>
                  </a:txBody>
                  <a:tcPr>
                    <a:lnL w="12700" cmpd="sng">
                      <a:noFill/>
                    </a:lnL>
                    <a:lnR w="12700" cap="flat" cmpd="sng" algn="ctr">
                      <a:solidFill>
                        <a:srgbClr val="697355"/>
                      </a:solidFill>
                      <a:prstDash val="sysDot"/>
                      <a:round/>
                      <a:headEnd type="none" w="med" len="med"/>
                      <a:tailEnd type="none" w="med" len="med"/>
                    </a:lnR>
                    <a:lnT w="12700" cap="flat" cmpd="sng" algn="ctr">
                      <a:solidFill>
                        <a:srgbClr val="697355"/>
                      </a:solidFill>
                      <a:prstDash val="sysDot"/>
                      <a:round/>
                      <a:headEnd type="none" w="med" len="med"/>
                      <a:tailEnd type="none" w="med" len="med"/>
                    </a:lnT>
                    <a:lnB w="12700" cap="flat" cmpd="sng" algn="ctr">
                      <a:solidFill>
                        <a:srgbClr val="69735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800" b="1" kern="1200" dirty="0">
                        <a:solidFill>
                          <a:srgbClr val="324E72"/>
                        </a:solidFill>
                        <a:latin typeface="Century Gothic" panose="020B0502020202020204" pitchFamily="34" charset="0"/>
                        <a:ea typeface="+mn-ea"/>
                        <a:cs typeface="+mn-cs"/>
                      </a:endParaRPr>
                    </a:p>
                    <a:p>
                      <a:pPr algn="ctr"/>
                      <a:endParaRPr lang="en-US" sz="1800" b="1" kern="1200" dirty="0">
                        <a:solidFill>
                          <a:srgbClr val="324E72"/>
                        </a:solidFill>
                        <a:latin typeface="Century Gothic" panose="020B0502020202020204" pitchFamily="34" charset="0"/>
                        <a:ea typeface="+mn-ea"/>
                        <a:cs typeface="+mn-cs"/>
                      </a:endParaRPr>
                    </a:p>
                    <a:p>
                      <a:pPr algn="ctr"/>
                      <a:endParaRPr lang="en-US" sz="1800" b="1" kern="1200" dirty="0">
                        <a:solidFill>
                          <a:srgbClr val="324E72"/>
                        </a:solidFill>
                        <a:latin typeface="Century Gothic" panose="020B0502020202020204" pitchFamily="34" charset="0"/>
                        <a:ea typeface="+mn-ea"/>
                        <a:cs typeface="+mn-cs"/>
                      </a:endParaRPr>
                    </a:p>
                    <a:p>
                      <a:pPr algn="ctr"/>
                      <a:endParaRPr lang="en-US" sz="1800" b="1" kern="1200" dirty="0">
                        <a:solidFill>
                          <a:srgbClr val="324E72"/>
                        </a:solidFill>
                        <a:latin typeface="Century Gothic" panose="020B0502020202020204" pitchFamily="34" charset="0"/>
                        <a:ea typeface="+mn-ea"/>
                        <a:cs typeface="+mn-cs"/>
                      </a:endParaRPr>
                    </a:p>
                    <a:p>
                      <a:pPr algn="ctr"/>
                      <a:r>
                        <a:rPr lang="en-US" sz="1800" b="1" kern="1200" dirty="0">
                          <a:solidFill>
                            <a:srgbClr val="324E72"/>
                          </a:solidFill>
                          <a:latin typeface="Century Gothic" panose="020B0502020202020204" pitchFamily="34" charset="0"/>
                          <a:ea typeface="+mn-ea"/>
                          <a:cs typeface="+mn-cs"/>
                        </a:rPr>
                        <a:t>Department Stores</a:t>
                      </a:r>
                    </a:p>
                  </a:txBody>
                  <a:tcPr>
                    <a:lnL w="12700" cap="flat" cmpd="sng" algn="ctr">
                      <a:solidFill>
                        <a:srgbClr val="697355"/>
                      </a:solidFill>
                      <a:prstDash val="sysDot"/>
                      <a:round/>
                      <a:headEnd type="none" w="med" len="med"/>
                      <a:tailEnd type="none" w="med" len="med"/>
                    </a:lnL>
                    <a:lnR w="12700" cap="flat" cmpd="sng" algn="ctr">
                      <a:solidFill>
                        <a:srgbClr val="697355"/>
                      </a:solidFill>
                      <a:prstDash val="sysDot"/>
                      <a:round/>
                      <a:headEnd type="none" w="med" len="med"/>
                      <a:tailEnd type="none" w="med" len="med"/>
                    </a:lnR>
                    <a:lnT w="12700" cap="flat" cmpd="sng" algn="ctr">
                      <a:solidFill>
                        <a:srgbClr val="697355"/>
                      </a:solidFill>
                      <a:prstDash val="sysDot"/>
                      <a:round/>
                      <a:headEnd type="none" w="med" len="med"/>
                      <a:tailEnd type="none" w="med" len="med"/>
                    </a:lnT>
                    <a:lnB w="12700" cap="flat" cmpd="sng" algn="ctr">
                      <a:solidFill>
                        <a:srgbClr val="69735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800" b="1" kern="1200" dirty="0">
                        <a:solidFill>
                          <a:srgbClr val="324E72"/>
                        </a:solidFill>
                        <a:latin typeface="Century Gothic" panose="020B0502020202020204" pitchFamily="34" charset="0"/>
                        <a:ea typeface="+mn-ea"/>
                        <a:cs typeface="+mn-cs"/>
                      </a:endParaRPr>
                    </a:p>
                    <a:p>
                      <a:pPr algn="ctr"/>
                      <a:endParaRPr lang="en-US" sz="1800" b="1" kern="1200" dirty="0">
                        <a:solidFill>
                          <a:srgbClr val="324E72"/>
                        </a:solidFill>
                        <a:latin typeface="Century Gothic" panose="020B0502020202020204" pitchFamily="34" charset="0"/>
                        <a:ea typeface="+mn-ea"/>
                        <a:cs typeface="+mn-cs"/>
                      </a:endParaRPr>
                    </a:p>
                    <a:p>
                      <a:pPr algn="ctr"/>
                      <a:endParaRPr lang="en-US" sz="1800" b="1" kern="1200" dirty="0">
                        <a:solidFill>
                          <a:srgbClr val="324E72"/>
                        </a:solidFill>
                        <a:latin typeface="Century Gothic" panose="020B0502020202020204" pitchFamily="34" charset="0"/>
                        <a:ea typeface="+mn-ea"/>
                        <a:cs typeface="+mn-cs"/>
                      </a:endParaRPr>
                    </a:p>
                    <a:p>
                      <a:pPr algn="ctr"/>
                      <a:endParaRPr lang="en-US" sz="1800" b="1" kern="1200" dirty="0">
                        <a:solidFill>
                          <a:srgbClr val="324E72"/>
                        </a:solidFill>
                        <a:latin typeface="Century Gothic" panose="020B0502020202020204" pitchFamily="34" charset="0"/>
                        <a:ea typeface="+mn-ea"/>
                        <a:cs typeface="+mn-cs"/>
                      </a:endParaRPr>
                    </a:p>
                    <a:p>
                      <a:pPr algn="ctr"/>
                      <a:r>
                        <a:rPr lang="en-US" sz="1800" b="1" kern="1200" dirty="0">
                          <a:solidFill>
                            <a:srgbClr val="324E72"/>
                          </a:solidFill>
                          <a:latin typeface="Century Gothic" panose="020B0502020202020204" pitchFamily="34" charset="0"/>
                          <a:ea typeface="+mn-ea"/>
                          <a:cs typeface="+mn-cs"/>
                        </a:rPr>
                        <a:t>Health &amp; Personal Care Stores</a:t>
                      </a:r>
                    </a:p>
                  </a:txBody>
                  <a:tcPr>
                    <a:lnL w="12700" cap="flat" cmpd="sng" algn="ctr">
                      <a:solidFill>
                        <a:srgbClr val="697355"/>
                      </a:solidFill>
                      <a:prstDash val="sysDot"/>
                      <a:round/>
                      <a:headEnd type="none" w="med" len="med"/>
                      <a:tailEnd type="none" w="med" len="med"/>
                    </a:lnL>
                    <a:lnR w="12700" cmpd="sng">
                      <a:noFill/>
                    </a:lnR>
                    <a:lnT w="12700" cap="flat" cmpd="sng" algn="ctr">
                      <a:solidFill>
                        <a:srgbClr val="697355"/>
                      </a:solidFill>
                      <a:prstDash val="sysDot"/>
                      <a:round/>
                      <a:headEnd type="none" w="med" len="med"/>
                      <a:tailEnd type="none" w="med" len="med"/>
                    </a:lnT>
                    <a:lnB w="12700" cap="flat" cmpd="sng" algn="ctr">
                      <a:solidFill>
                        <a:srgbClr val="69735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800" b="1" kern="1200" dirty="0">
                        <a:solidFill>
                          <a:srgbClr val="324E72"/>
                        </a:solidFill>
                        <a:latin typeface="Century Gothic" panose="020B0502020202020204" pitchFamily="34" charset="0"/>
                        <a:ea typeface="+mn-ea"/>
                        <a:cs typeface="+mn-cs"/>
                      </a:endParaRPr>
                    </a:p>
                    <a:p>
                      <a:pPr algn="ctr"/>
                      <a:endParaRPr lang="en-US" sz="1800" b="1" kern="1200" dirty="0">
                        <a:solidFill>
                          <a:srgbClr val="324E72"/>
                        </a:solidFill>
                        <a:latin typeface="Century Gothic" panose="020B0502020202020204" pitchFamily="34" charset="0"/>
                        <a:ea typeface="+mn-ea"/>
                        <a:cs typeface="+mn-cs"/>
                      </a:endParaRPr>
                    </a:p>
                    <a:p>
                      <a:pPr algn="ctr"/>
                      <a:endParaRPr lang="en-US" sz="1800" b="1" kern="1200" dirty="0">
                        <a:solidFill>
                          <a:srgbClr val="324E72"/>
                        </a:solidFill>
                        <a:latin typeface="Century Gothic" panose="020B0502020202020204" pitchFamily="34" charset="0"/>
                        <a:ea typeface="+mn-ea"/>
                        <a:cs typeface="+mn-cs"/>
                      </a:endParaRPr>
                    </a:p>
                    <a:p>
                      <a:pPr algn="ctr"/>
                      <a:endParaRPr lang="en-US" sz="1800" b="1" kern="1200" dirty="0">
                        <a:solidFill>
                          <a:srgbClr val="324E72"/>
                        </a:solidFill>
                        <a:latin typeface="Century Gothic" panose="020B0502020202020204" pitchFamily="34" charset="0"/>
                        <a:ea typeface="+mn-ea"/>
                        <a:cs typeface="+mn-cs"/>
                      </a:endParaRPr>
                    </a:p>
                    <a:p>
                      <a:pPr algn="ctr"/>
                      <a:r>
                        <a:rPr lang="en-US" sz="1800" b="1" kern="1200" dirty="0">
                          <a:solidFill>
                            <a:srgbClr val="324E72"/>
                          </a:solidFill>
                          <a:latin typeface="Century Gothic" panose="020B0502020202020204" pitchFamily="34" charset="0"/>
                          <a:ea typeface="+mn-ea"/>
                          <a:cs typeface="+mn-cs"/>
                        </a:rPr>
                        <a:t>Beer, Wine &amp; Liquor Stores</a:t>
                      </a:r>
                    </a:p>
                  </a:txBody>
                  <a:tcPr>
                    <a:lnL w="12700" cmpd="sng">
                      <a:noFill/>
                    </a:lnL>
                    <a:lnR w="12700" cap="flat" cmpd="sng" algn="ctr">
                      <a:solidFill>
                        <a:srgbClr val="697355"/>
                      </a:solidFill>
                      <a:prstDash val="sysDot"/>
                      <a:round/>
                      <a:headEnd type="none" w="med" len="med"/>
                      <a:tailEnd type="none" w="med" len="med"/>
                    </a:lnR>
                    <a:lnT w="12700" cap="flat" cmpd="sng" algn="ctr">
                      <a:solidFill>
                        <a:srgbClr val="697355"/>
                      </a:solidFill>
                      <a:prstDash val="sysDot"/>
                      <a:round/>
                      <a:headEnd type="none" w="med" len="med"/>
                      <a:tailEnd type="none" w="med" len="med"/>
                    </a:lnT>
                    <a:lnB w="12700" cap="flat" cmpd="sng" algn="ctr">
                      <a:solidFill>
                        <a:srgbClr val="697355"/>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0697522"/>
                  </a:ext>
                </a:extLst>
              </a:tr>
            </a:tbl>
          </a:graphicData>
        </a:graphic>
      </p:graphicFrame>
      <p:grpSp>
        <p:nvGrpSpPr>
          <p:cNvPr id="25" name="Group 24">
            <a:extLst>
              <a:ext uri="{FF2B5EF4-FFF2-40B4-BE49-F238E27FC236}">
                <a16:creationId xmlns:a16="http://schemas.microsoft.com/office/drawing/2014/main" id="{9BB0404F-D770-4E9C-871A-1F75AFA121B4}"/>
              </a:ext>
            </a:extLst>
          </p:cNvPr>
          <p:cNvGrpSpPr>
            <a:grpSpLocks noChangeAspect="1"/>
          </p:cNvGrpSpPr>
          <p:nvPr/>
        </p:nvGrpSpPr>
        <p:grpSpPr>
          <a:xfrm>
            <a:off x="1248769" y="4414424"/>
            <a:ext cx="8102750" cy="731520"/>
            <a:chOff x="1833669" y="4714621"/>
            <a:chExt cx="6366946" cy="598989"/>
          </a:xfrm>
        </p:grpSpPr>
        <p:pic>
          <p:nvPicPr>
            <p:cNvPr id="14" name="Picture 13">
              <a:extLst>
                <a:ext uri="{FF2B5EF4-FFF2-40B4-BE49-F238E27FC236}">
                  <a16:creationId xmlns:a16="http://schemas.microsoft.com/office/drawing/2014/main" id="{DB50D290-FB33-4BEB-9FDB-83F5C14AF974}"/>
                </a:ext>
              </a:extLst>
            </p:cNvPr>
            <p:cNvPicPr>
              <a:picLocks noChangeAspect="1"/>
            </p:cNvPicPr>
            <p:nvPr/>
          </p:nvPicPr>
          <p:blipFill rotWithShape="1">
            <a:blip r:embed="rId5"/>
            <a:srcRect t="2690" b="41388"/>
            <a:stretch/>
          </p:blipFill>
          <p:spPr>
            <a:xfrm>
              <a:off x="3257965" y="4756986"/>
              <a:ext cx="660180" cy="523466"/>
            </a:xfrm>
            <a:prstGeom prst="rect">
              <a:avLst/>
            </a:prstGeom>
          </p:spPr>
        </p:pic>
        <p:pic>
          <p:nvPicPr>
            <p:cNvPr id="15" name="Picture 14">
              <a:extLst>
                <a:ext uri="{FF2B5EF4-FFF2-40B4-BE49-F238E27FC236}">
                  <a16:creationId xmlns:a16="http://schemas.microsoft.com/office/drawing/2014/main" id="{08AFFE63-48E3-4E51-82DB-D0D0FD45C4C2}"/>
                </a:ext>
              </a:extLst>
            </p:cNvPr>
            <p:cNvPicPr>
              <a:picLocks noChangeAspect="1"/>
            </p:cNvPicPr>
            <p:nvPr/>
          </p:nvPicPr>
          <p:blipFill rotWithShape="1">
            <a:blip r:embed="rId6"/>
            <a:srcRect b="38975"/>
            <a:stretch/>
          </p:blipFill>
          <p:spPr>
            <a:xfrm>
              <a:off x="4567638" y="4748940"/>
              <a:ext cx="819150" cy="540576"/>
            </a:xfrm>
            <a:prstGeom prst="rect">
              <a:avLst/>
            </a:prstGeom>
          </p:spPr>
        </p:pic>
        <p:pic>
          <p:nvPicPr>
            <p:cNvPr id="16" name="Picture 15">
              <a:extLst>
                <a:ext uri="{FF2B5EF4-FFF2-40B4-BE49-F238E27FC236}">
                  <a16:creationId xmlns:a16="http://schemas.microsoft.com/office/drawing/2014/main" id="{F6121EF5-DA72-4D17-9E2B-3CF274A72743}"/>
                </a:ext>
              </a:extLst>
            </p:cNvPr>
            <p:cNvPicPr>
              <a:picLocks noChangeAspect="1"/>
            </p:cNvPicPr>
            <p:nvPr/>
          </p:nvPicPr>
          <p:blipFill rotWithShape="1">
            <a:blip r:embed="rId7"/>
            <a:srcRect b="41772"/>
            <a:stretch/>
          </p:blipFill>
          <p:spPr>
            <a:xfrm>
              <a:off x="6025595" y="4714621"/>
              <a:ext cx="704850" cy="598989"/>
            </a:xfrm>
            <a:prstGeom prst="rect">
              <a:avLst/>
            </a:prstGeom>
          </p:spPr>
        </p:pic>
        <p:pic>
          <p:nvPicPr>
            <p:cNvPr id="17" name="Picture 16">
              <a:extLst>
                <a:ext uri="{FF2B5EF4-FFF2-40B4-BE49-F238E27FC236}">
                  <a16:creationId xmlns:a16="http://schemas.microsoft.com/office/drawing/2014/main" id="{1A1E2089-0A39-4776-8B04-336EC1BE786F}"/>
                </a:ext>
              </a:extLst>
            </p:cNvPr>
            <p:cNvPicPr>
              <a:picLocks noChangeAspect="1"/>
            </p:cNvPicPr>
            <p:nvPr/>
          </p:nvPicPr>
          <p:blipFill rotWithShape="1">
            <a:blip r:embed="rId8"/>
            <a:srcRect b="37391"/>
            <a:stretch/>
          </p:blipFill>
          <p:spPr>
            <a:xfrm>
              <a:off x="7467190" y="4748940"/>
              <a:ext cx="733425" cy="548640"/>
            </a:xfrm>
            <a:prstGeom prst="rect">
              <a:avLst/>
            </a:prstGeom>
          </p:spPr>
        </p:pic>
        <p:pic>
          <p:nvPicPr>
            <p:cNvPr id="24" name="Picture 23" descr="A close up of a logo&#10;&#10;Description automatically generated">
              <a:extLst>
                <a:ext uri="{FF2B5EF4-FFF2-40B4-BE49-F238E27FC236}">
                  <a16:creationId xmlns:a16="http://schemas.microsoft.com/office/drawing/2014/main" id="{F99D544D-45C2-4E8E-99B2-63A38BB145F0}"/>
                </a:ext>
              </a:extLst>
            </p:cNvPr>
            <p:cNvPicPr>
              <a:picLocks noChangeAspect="1"/>
            </p:cNvPicPr>
            <p:nvPr/>
          </p:nvPicPr>
          <p:blipFill>
            <a:blip r:embed="rId9"/>
            <a:stretch>
              <a:fillRect/>
            </a:stretch>
          </p:blipFill>
          <p:spPr>
            <a:xfrm>
              <a:off x="1833669" y="4758083"/>
              <a:ext cx="530352" cy="530352"/>
            </a:xfrm>
            <a:prstGeom prst="rect">
              <a:avLst/>
            </a:prstGeom>
          </p:spPr>
        </p:pic>
      </p:grpSp>
    </p:spTree>
    <p:extLst>
      <p:ext uri="{BB962C8B-B14F-4D97-AF65-F5344CB8AC3E}">
        <p14:creationId xmlns:p14="http://schemas.microsoft.com/office/powerpoint/2010/main" val="2305264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374"/>
        <p:cNvGrpSpPr/>
        <p:nvPr/>
      </p:nvGrpSpPr>
      <p:grpSpPr>
        <a:xfrm>
          <a:off x="0" y="0"/>
          <a:ext cx="0" cy="0"/>
          <a:chOff x="0" y="0"/>
          <a:chExt cx="0" cy="0"/>
        </a:xfrm>
      </p:grpSpPr>
      <p:sp>
        <p:nvSpPr>
          <p:cNvPr id="375" name="Google Shape;375;p34"/>
          <p:cNvSpPr txBox="1"/>
          <p:nvPr/>
        </p:nvSpPr>
        <p:spPr>
          <a:xfrm>
            <a:off x="9351519" y="6653625"/>
            <a:ext cx="908100" cy="276900"/>
          </a:xfrm>
          <a:prstGeom prst="rect">
            <a:avLst/>
          </a:prstGeom>
          <a:noFill/>
          <a:ln>
            <a:noFill/>
          </a:ln>
        </p:spPr>
        <p:txBody>
          <a:bodyPr spcFirstLastPara="1" wrap="square" lIns="91425" tIns="45700" rIns="91425" bIns="45700"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FFFFFF"/>
                </a:solidFill>
                <a:effectLst/>
                <a:uLnTx/>
                <a:uFillTx/>
                <a:latin typeface="Century Gothic"/>
                <a:ea typeface="Century Gothic"/>
                <a:cs typeface="Century Gothic"/>
                <a:sym typeface="Century Gothic"/>
              </a:rPr>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t>7</a:t>
            </a:fld>
            <a:endParaRPr kumimoji="0" sz="1200" b="0" i="0" u="none" strike="noStrike" kern="0" cap="none" spc="0" normalizeH="0" baseline="0" noProof="0" dirty="0">
              <a:ln>
                <a:noFill/>
              </a:ln>
              <a:solidFill>
                <a:srgbClr val="FFFFFF"/>
              </a:solidFill>
              <a:effectLst/>
              <a:uLnTx/>
              <a:uFillTx/>
              <a:latin typeface="Century Gothic"/>
              <a:ea typeface="Century Gothic"/>
              <a:cs typeface="Century Gothic"/>
              <a:sym typeface="Century Gothic"/>
            </a:endParaRPr>
          </a:p>
        </p:txBody>
      </p:sp>
      <p:sp>
        <p:nvSpPr>
          <p:cNvPr id="377" name="Google Shape;377;p34"/>
          <p:cNvSpPr txBox="1"/>
          <p:nvPr/>
        </p:nvSpPr>
        <p:spPr>
          <a:xfrm>
            <a:off x="2027397" y="229882"/>
            <a:ext cx="6952897" cy="461700"/>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2400"/>
              <a:buFont typeface="Arial"/>
              <a:buNone/>
              <a:tabLst/>
              <a:defRPr/>
            </a:pPr>
            <a:r>
              <a:rPr kumimoji="0" lang="en-US" sz="3200" b="1" i="0" u="none" strike="noStrike" kern="0" cap="none" spc="0" normalizeH="0" baseline="0" noProof="0" dirty="0">
                <a:ln>
                  <a:noFill/>
                </a:ln>
                <a:solidFill>
                  <a:srgbClr val="242011"/>
                </a:solidFill>
                <a:effectLst/>
                <a:uLnTx/>
                <a:uFillTx/>
                <a:latin typeface="Century Gothic"/>
                <a:ea typeface="Century Gothic"/>
                <a:cs typeface="Century Gothic"/>
                <a:sym typeface="Century Gothic"/>
              </a:rPr>
              <a:t>Restaurants &amp; Other Eating Places</a:t>
            </a:r>
            <a:endParaRPr kumimoji="0" sz="3200" b="0" i="0" u="none" strike="noStrike" kern="0" cap="none" spc="0" normalizeH="0" baseline="0" noProof="0" dirty="0">
              <a:ln>
                <a:noFill/>
              </a:ln>
              <a:solidFill>
                <a:srgbClr val="000000"/>
              </a:solidFill>
              <a:effectLst/>
              <a:uLnTx/>
              <a:uFillTx/>
              <a:latin typeface="Arial"/>
              <a:cs typeface="Arial"/>
              <a:sym typeface="Arial"/>
            </a:endParaRPr>
          </a:p>
        </p:txBody>
      </p:sp>
      <p:sp>
        <p:nvSpPr>
          <p:cNvPr id="379" name="Google Shape;379;p34"/>
          <p:cNvSpPr txBox="1"/>
          <p:nvPr/>
        </p:nvSpPr>
        <p:spPr>
          <a:xfrm>
            <a:off x="412599" y="1601572"/>
            <a:ext cx="5783664" cy="6004250"/>
          </a:xfrm>
          <a:prstGeom prst="rect">
            <a:avLst/>
          </a:prstGeom>
          <a:noFill/>
          <a:ln>
            <a:noFill/>
          </a:ln>
        </p:spPr>
        <p:txBody>
          <a:bodyPr spcFirstLastPara="1" wrap="square" lIns="91425" tIns="45700" rIns="91425" bIns="45700" anchor="t" anchorCtr="0">
            <a:noAutofit/>
          </a:bodyPr>
          <a:lstStyle/>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b="1" i="0" u="none" strike="noStrike" kern="0" cap="none" spc="0" normalizeH="0" baseline="0" noProof="0" dirty="0">
                <a:ln>
                  <a:noFill/>
                </a:ln>
                <a:solidFill>
                  <a:srgbClr val="5E7237"/>
                </a:solidFill>
                <a:effectLst/>
                <a:uLnTx/>
                <a:uFillTx/>
                <a:latin typeface="Century Gothic"/>
                <a:ea typeface="Century Gothic"/>
                <a:cs typeface="Century Gothic"/>
                <a:sym typeface="Century Gothic"/>
              </a:rPr>
              <a:t>Rationale:</a:t>
            </a:r>
            <a:endParaRPr kumimoji="0" lang="en-US" sz="2400" b="0" i="0" u="none" strike="noStrike" kern="0" cap="none" spc="0" normalizeH="0" baseline="0" noProof="0" dirty="0">
              <a:ln>
                <a:noFill/>
              </a:ln>
              <a:solidFill>
                <a:srgbClr val="000000"/>
              </a:solidFill>
              <a:effectLst/>
              <a:uLnTx/>
              <a:uFillTx/>
              <a:latin typeface="Arial"/>
              <a:cs typeface="Arial"/>
              <a:sym typeface="Arial"/>
            </a:endParaRPr>
          </a:p>
          <a:p>
            <a:pPr marL="285750" marR="0" lvl="0" indent="-285750" algn="just" defTabSz="914400" rtl="0" eaLnBrk="1" fontAlgn="auto" latinLnBrk="0" hangingPunct="1">
              <a:lnSpc>
                <a:spcPct val="100000"/>
              </a:lnSpc>
              <a:spcBef>
                <a:spcPts val="0"/>
              </a:spcBef>
              <a:spcAft>
                <a:spcPts val="0"/>
              </a:spcAft>
              <a:buClr>
                <a:srgbClr val="000000"/>
              </a:buClr>
              <a:buSzPct val="100000"/>
              <a:buFont typeface="Arial" panose="020B0604020202020204" pitchFamily="34" charset="0"/>
              <a:buChar char="•"/>
              <a:tabLst/>
              <a:defRPr/>
            </a:pPr>
            <a:r>
              <a:rPr lang="en-US" kern="0" dirty="0">
                <a:solidFill>
                  <a:srgbClr val="000000"/>
                </a:solidFill>
                <a:latin typeface="Century Gothic"/>
                <a:cs typeface="Arial"/>
                <a:sym typeface="Century Gothic"/>
              </a:rPr>
              <a:t>Significant demand </a:t>
            </a:r>
            <a:r>
              <a:rPr kumimoji="0" lang="en-US" b="0" i="0" u="none" strike="noStrike" kern="0" cap="none" spc="0" normalizeH="0" baseline="0" noProof="0" dirty="0">
                <a:ln>
                  <a:noFill/>
                </a:ln>
                <a:solidFill>
                  <a:srgbClr val="000000"/>
                </a:solidFill>
                <a:effectLst/>
                <a:highlight>
                  <a:srgbClr val="FFFF00"/>
                </a:highlight>
                <a:uLnTx/>
                <a:uFillTx/>
                <a:latin typeface="Arial"/>
                <a:cs typeface="Arial"/>
                <a:sym typeface="Arial"/>
              </a:rPr>
              <a:t>		</a:t>
            </a:r>
            <a:endParaRPr kumimoji="0" lang="en-US" b="0" i="0" u="none" strike="noStrike" kern="0" cap="none" spc="0" normalizeH="0" baseline="0" noProof="0" dirty="0">
              <a:ln>
                <a:noFill/>
              </a:ln>
              <a:solidFill>
                <a:srgbClr val="000000"/>
              </a:solidFill>
              <a:effectLst/>
              <a:uLnTx/>
              <a:uFillTx/>
              <a:latin typeface="Arial"/>
              <a:cs typeface="Arial"/>
              <a:sym typeface="Arial"/>
            </a:endParaRPr>
          </a:p>
          <a:p>
            <a:pPr marL="285750" lvl="0" indent="-285750" algn="just" defTabSz="914400">
              <a:buClr>
                <a:srgbClr val="000000"/>
              </a:buClr>
              <a:buSzPct val="100000"/>
              <a:buFont typeface="Arial" panose="020B0604020202020204" pitchFamily="34" charset="0"/>
              <a:buChar char="•"/>
            </a:pPr>
            <a:r>
              <a:rPr lang="en-US" kern="0" dirty="0">
                <a:solidFill>
                  <a:srgbClr val="000000"/>
                </a:solidFill>
                <a:latin typeface="Century Gothic"/>
                <a:cs typeface="Arial"/>
                <a:sym typeface="Century Gothic"/>
              </a:rPr>
              <a:t>Significant leakage </a:t>
            </a:r>
          </a:p>
          <a:p>
            <a:pPr marL="285750" lvl="0" indent="-285750" algn="just" defTabSz="914400">
              <a:buClr>
                <a:srgbClr val="000000"/>
              </a:buClr>
              <a:buSzPct val="100000"/>
              <a:buFont typeface="Arial" panose="020B0604020202020204" pitchFamily="34" charset="0"/>
              <a:buChar char="•"/>
            </a:pPr>
            <a:r>
              <a:rPr lang="en-US" kern="0" dirty="0">
                <a:solidFill>
                  <a:srgbClr val="000000"/>
                </a:solidFill>
                <a:latin typeface="Century Gothic"/>
                <a:cs typeface="Arial"/>
                <a:sym typeface="Century Gothic"/>
              </a:rPr>
              <a:t>Evidence of local demand</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2400" b="1" i="0" u="none" strike="noStrike" kern="0" cap="none" spc="0" normalizeH="0" baseline="0" noProof="0" dirty="0">
              <a:ln>
                <a:noFill/>
              </a:ln>
              <a:solidFill>
                <a:srgbClr val="5E7237"/>
              </a:solidFill>
              <a:effectLst/>
              <a:uLnTx/>
              <a:uFillTx/>
              <a:latin typeface="Century Gothic"/>
              <a:ea typeface="Century Gothic"/>
              <a:cs typeface="Century Gothic"/>
              <a:sym typeface="Century Gothic"/>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b="1" i="0" u="none" strike="noStrike" kern="0" cap="none" spc="0" normalizeH="0" baseline="0" noProof="0" dirty="0">
                <a:ln>
                  <a:noFill/>
                </a:ln>
                <a:solidFill>
                  <a:srgbClr val="5E7237"/>
                </a:solidFill>
                <a:effectLst/>
                <a:uLnTx/>
                <a:uFillTx/>
                <a:latin typeface="Century Gothic"/>
                <a:ea typeface="Century Gothic"/>
                <a:cs typeface="Century Gothic"/>
                <a:sym typeface="Century Gothic"/>
              </a:rPr>
              <a:t>Local Consumer Preferences:</a:t>
            </a:r>
            <a:endParaRPr kumimoji="0" lang="en-US" sz="2400" b="0" i="0" u="none" strike="noStrike" kern="0" cap="none" spc="0" normalizeH="0" baseline="0" noProof="0" dirty="0">
              <a:ln>
                <a:noFill/>
              </a:ln>
              <a:solidFill>
                <a:srgbClr val="000000"/>
              </a:solidFill>
              <a:effectLst/>
              <a:uLnTx/>
              <a:uFillTx/>
              <a:latin typeface="Arial"/>
              <a:cs typeface="Arial"/>
              <a:sym typeface="Arial"/>
            </a:endParaRPr>
          </a:p>
          <a:p>
            <a:pPr marL="285750" indent="-285750" algn="just" defTabSz="914400">
              <a:buClr>
                <a:srgbClr val="000000"/>
              </a:buClr>
              <a:buSzPct val="100000"/>
              <a:buFont typeface="Arial" panose="020B0604020202020204" pitchFamily="34" charset="0"/>
              <a:buChar char="•"/>
              <a:defRPr/>
            </a:pPr>
            <a:r>
              <a:rPr lang="en-US" kern="0" dirty="0">
                <a:solidFill>
                  <a:srgbClr val="000000"/>
                </a:solidFill>
                <a:latin typeface="Century Gothic"/>
                <a:cs typeface="Arial"/>
                <a:sym typeface="Century Gothic"/>
              </a:rPr>
              <a:t>Locally-owned and family-friendly </a:t>
            </a:r>
          </a:p>
          <a:p>
            <a:pPr marL="285750" indent="-285750" algn="just" defTabSz="914400">
              <a:buClr>
                <a:srgbClr val="000000"/>
              </a:buClr>
              <a:buSzPct val="100000"/>
              <a:buFont typeface="Arial" panose="020B0604020202020204" pitchFamily="34" charset="0"/>
              <a:buChar char="•"/>
              <a:defRPr/>
            </a:pPr>
            <a:r>
              <a:rPr lang="en-US" kern="0" dirty="0">
                <a:solidFill>
                  <a:srgbClr val="000000"/>
                </a:solidFill>
                <a:latin typeface="Century Gothic"/>
                <a:cs typeface="Arial"/>
                <a:sym typeface="Century Gothic"/>
              </a:rPr>
              <a:t>Upscale or experiential dining options</a:t>
            </a:r>
          </a:p>
          <a:p>
            <a:pPr marL="285750" indent="-285750" algn="just" defTabSz="914400">
              <a:buClr>
                <a:srgbClr val="000000"/>
              </a:buClr>
              <a:buSzPct val="100000"/>
              <a:buFont typeface="Arial" panose="020B0604020202020204" pitchFamily="34" charset="0"/>
              <a:buChar char="•"/>
              <a:defRPr/>
            </a:pPr>
            <a:endParaRPr lang="en-US" sz="2400" kern="0" dirty="0">
              <a:solidFill>
                <a:srgbClr val="000000"/>
              </a:solidFill>
              <a:latin typeface="Century Gothic"/>
              <a:cs typeface="Arial"/>
              <a:sym typeface="Century Gothic"/>
            </a:endParaRPr>
          </a:p>
          <a:p>
            <a:pPr algn="just" defTabSz="914400">
              <a:buClr>
                <a:srgbClr val="000000"/>
              </a:buClr>
              <a:defRPr/>
            </a:pPr>
            <a:r>
              <a:rPr lang="en-US" sz="2400" b="1" kern="0" dirty="0">
                <a:solidFill>
                  <a:srgbClr val="5E7237"/>
                </a:solidFill>
                <a:latin typeface="Century Gothic"/>
                <a:sym typeface="Arial"/>
              </a:rPr>
              <a:t>Market Trends and Considerations:</a:t>
            </a:r>
          </a:p>
          <a:p>
            <a:pPr marL="285750" indent="-285750" defTabSz="914400">
              <a:buClr>
                <a:srgbClr val="000000"/>
              </a:buClr>
              <a:buSzPct val="100000"/>
              <a:buFont typeface="Arial" panose="020B0604020202020204" pitchFamily="34" charset="0"/>
              <a:buChar char="•"/>
              <a:defRPr/>
            </a:pPr>
            <a:r>
              <a:rPr lang="en-US" kern="0" dirty="0">
                <a:solidFill>
                  <a:srgbClr val="000000"/>
                </a:solidFill>
                <a:latin typeface="Century Gothic"/>
                <a:cs typeface="Arial"/>
                <a:sym typeface="Arial"/>
              </a:rPr>
              <a:t>Restaurants are a strong market, especially trendy concepts</a:t>
            </a:r>
          </a:p>
          <a:p>
            <a:pPr marL="285750" indent="-285750" defTabSz="914400">
              <a:buClr>
                <a:srgbClr val="000000"/>
              </a:buClr>
              <a:buSzPct val="100000"/>
              <a:buFont typeface="Arial" panose="020B0604020202020204" pitchFamily="34" charset="0"/>
              <a:buChar char="•"/>
              <a:defRPr/>
            </a:pPr>
            <a:r>
              <a:rPr lang="en-US" kern="0" dirty="0">
                <a:solidFill>
                  <a:srgbClr val="000000"/>
                </a:solidFill>
                <a:latin typeface="Century Gothic"/>
                <a:cs typeface="Arial"/>
                <a:sym typeface="Arial"/>
              </a:rPr>
              <a:t>Important as anchors for commercial development</a:t>
            </a: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sz="2000" b="0" i="0" u="none" strike="noStrike" kern="0" cap="none" spc="0" normalizeH="0" baseline="0" noProof="0" dirty="0">
              <a:ln>
                <a:noFill/>
              </a:ln>
              <a:solidFill>
                <a:srgbClr val="000000"/>
              </a:solidFill>
              <a:effectLst/>
              <a:uLnTx/>
              <a:uFillTx/>
              <a:latin typeface="Calibri"/>
              <a:ea typeface="Calibri"/>
              <a:cs typeface="Calibri"/>
              <a:sym typeface="Calibri"/>
            </a:endParaRPr>
          </a:p>
        </p:txBody>
      </p:sp>
      <p:sp>
        <p:nvSpPr>
          <p:cNvPr id="7" name="TextBox 6">
            <a:extLst>
              <a:ext uri="{FF2B5EF4-FFF2-40B4-BE49-F238E27FC236}">
                <a16:creationId xmlns:a16="http://schemas.microsoft.com/office/drawing/2014/main" id="{C211C60C-A90E-4CA1-B354-C50D9994E84E}"/>
              </a:ext>
            </a:extLst>
          </p:cNvPr>
          <p:cNvSpPr txBox="1"/>
          <p:nvPr/>
        </p:nvSpPr>
        <p:spPr>
          <a:xfrm>
            <a:off x="361402" y="6886091"/>
            <a:ext cx="8415484" cy="276999"/>
          </a:xfrm>
          <a:prstGeom prst="rect">
            <a:avLst/>
          </a:prstGeom>
          <a:noFill/>
        </p:spPr>
        <p:txBody>
          <a:bodyPr wrap="square" rtlCol="0">
            <a:spAutoFit/>
          </a:bodyPr>
          <a:lstStyle/>
          <a:p>
            <a:r>
              <a:rPr lang="en-US" sz="1200" dirty="0">
                <a:solidFill>
                  <a:schemeClr val="bg1"/>
                </a:solidFill>
                <a:latin typeface="Century Gothic"/>
                <a:cs typeface="Century Gothic"/>
              </a:rPr>
              <a:t>McCordsville  |  Market Analysis  |  January 2018 </a:t>
            </a:r>
          </a:p>
        </p:txBody>
      </p:sp>
      <p:pic>
        <p:nvPicPr>
          <p:cNvPr id="15" name="Picture 14" descr="A close up of a logo&#10;&#10;Description automatically generated">
            <a:extLst>
              <a:ext uri="{FF2B5EF4-FFF2-40B4-BE49-F238E27FC236}">
                <a16:creationId xmlns:a16="http://schemas.microsoft.com/office/drawing/2014/main" id="{887A750F-1E1B-43E5-9C5B-28D641F8AD33}"/>
              </a:ext>
            </a:extLst>
          </p:cNvPr>
          <p:cNvPicPr>
            <a:picLocks noChangeAspect="1"/>
          </p:cNvPicPr>
          <p:nvPr/>
        </p:nvPicPr>
        <p:blipFill>
          <a:blip r:embed="rId4"/>
          <a:stretch>
            <a:fillRect/>
          </a:stretch>
        </p:blipFill>
        <p:spPr>
          <a:xfrm>
            <a:off x="598861" y="152110"/>
            <a:ext cx="1191077" cy="1143000"/>
          </a:xfrm>
          <a:prstGeom prst="rect">
            <a:avLst/>
          </a:prstGeom>
        </p:spPr>
      </p:pic>
      <p:pic>
        <p:nvPicPr>
          <p:cNvPr id="6" name="Picture 5">
            <a:extLst>
              <a:ext uri="{FF2B5EF4-FFF2-40B4-BE49-F238E27FC236}">
                <a16:creationId xmlns:a16="http://schemas.microsoft.com/office/drawing/2014/main" id="{045544AF-BE70-44CC-BEE4-905D94C353E6}"/>
              </a:ext>
            </a:extLst>
          </p:cNvPr>
          <p:cNvPicPr>
            <a:picLocks noChangeAspect="1"/>
          </p:cNvPicPr>
          <p:nvPr/>
        </p:nvPicPr>
        <p:blipFill>
          <a:blip r:embed="rId5"/>
          <a:stretch>
            <a:fillRect/>
          </a:stretch>
        </p:blipFill>
        <p:spPr>
          <a:xfrm>
            <a:off x="6636678" y="1740242"/>
            <a:ext cx="3493311" cy="3834716"/>
          </a:xfrm>
          <a:prstGeom prst="rect">
            <a:avLst/>
          </a:prstGeom>
        </p:spPr>
      </p:pic>
    </p:spTree>
    <p:extLst>
      <p:ext uri="{BB962C8B-B14F-4D97-AF65-F5344CB8AC3E}">
        <p14:creationId xmlns:p14="http://schemas.microsoft.com/office/powerpoint/2010/main" val="36749107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374"/>
        <p:cNvGrpSpPr/>
        <p:nvPr/>
      </p:nvGrpSpPr>
      <p:grpSpPr>
        <a:xfrm>
          <a:off x="0" y="0"/>
          <a:ext cx="0" cy="0"/>
          <a:chOff x="0" y="0"/>
          <a:chExt cx="0" cy="0"/>
        </a:xfrm>
      </p:grpSpPr>
      <p:pic>
        <p:nvPicPr>
          <p:cNvPr id="11" name="Picture 10">
            <a:extLst>
              <a:ext uri="{FF2B5EF4-FFF2-40B4-BE49-F238E27FC236}">
                <a16:creationId xmlns:a16="http://schemas.microsoft.com/office/drawing/2014/main" id="{1F7D7016-A2D1-4C2E-97D6-466ACB83F928}"/>
              </a:ext>
            </a:extLst>
          </p:cNvPr>
          <p:cNvPicPr>
            <a:picLocks noChangeAspect="1"/>
          </p:cNvPicPr>
          <p:nvPr/>
        </p:nvPicPr>
        <p:blipFill rotWithShape="1">
          <a:blip r:embed="rId4"/>
          <a:srcRect l="5618" t="-6099" r="11567" b="38073"/>
          <a:stretch/>
        </p:blipFill>
        <p:spPr>
          <a:xfrm>
            <a:off x="545360" y="0"/>
            <a:ext cx="1244009" cy="1390389"/>
          </a:xfrm>
          <a:prstGeom prst="rect">
            <a:avLst/>
          </a:prstGeom>
        </p:spPr>
      </p:pic>
      <p:sp>
        <p:nvSpPr>
          <p:cNvPr id="375" name="Google Shape;375;p34"/>
          <p:cNvSpPr txBox="1"/>
          <p:nvPr/>
        </p:nvSpPr>
        <p:spPr>
          <a:xfrm>
            <a:off x="9351519" y="6653625"/>
            <a:ext cx="908100" cy="276900"/>
          </a:xfrm>
          <a:prstGeom prst="rect">
            <a:avLst/>
          </a:prstGeom>
          <a:noFill/>
          <a:ln>
            <a:noFill/>
          </a:ln>
        </p:spPr>
        <p:txBody>
          <a:bodyPr spcFirstLastPara="1" wrap="square" lIns="91425" tIns="45700" rIns="91425" bIns="45700"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FFFFFF"/>
                </a:solidFill>
                <a:effectLst/>
                <a:uLnTx/>
                <a:uFillTx/>
                <a:latin typeface="Century Gothic"/>
                <a:ea typeface="Century Gothic"/>
                <a:cs typeface="Century Gothic"/>
                <a:sym typeface="Century Gothic"/>
              </a:rPr>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t>8</a:t>
            </a:fld>
            <a:endParaRPr kumimoji="0" sz="1200" b="0" i="0" u="none" strike="noStrike" kern="0" cap="none" spc="0" normalizeH="0" baseline="0" noProof="0" dirty="0">
              <a:ln>
                <a:noFill/>
              </a:ln>
              <a:solidFill>
                <a:srgbClr val="FFFFFF"/>
              </a:solidFill>
              <a:effectLst/>
              <a:uLnTx/>
              <a:uFillTx/>
              <a:latin typeface="Century Gothic"/>
              <a:ea typeface="Century Gothic"/>
              <a:cs typeface="Century Gothic"/>
              <a:sym typeface="Century Gothic"/>
            </a:endParaRPr>
          </a:p>
        </p:txBody>
      </p:sp>
      <p:sp>
        <p:nvSpPr>
          <p:cNvPr id="377" name="Google Shape;377;p34"/>
          <p:cNvSpPr txBox="1"/>
          <p:nvPr/>
        </p:nvSpPr>
        <p:spPr>
          <a:xfrm>
            <a:off x="2027397" y="229882"/>
            <a:ext cx="6952897" cy="461700"/>
          </a:xfrm>
          <a:prstGeom prst="rect">
            <a:avLst/>
          </a:prstGeom>
          <a:noFill/>
          <a:ln>
            <a:noFill/>
          </a:ln>
        </p:spPr>
        <p:txBody>
          <a:bodyPr spcFirstLastPara="1" wrap="square" lIns="91425" tIns="45700" rIns="91425" bIns="45700" anchor="t" anchorCtr="0">
            <a:noAutofit/>
          </a:bodyPr>
          <a:lstStyle/>
          <a:p>
            <a:pPr lvl="0" defTabSz="914400">
              <a:buClr>
                <a:srgbClr val="000000"/>
              </a:buClr>
              <a:buSzPts val="2400"/>
              <a:defRPr/>
            </a:pPr>
            <a:r>
              <a:rPr lang="en-US" sz="3200" b="1" kern="0" dirty="0">
                <a:solidFill>
                  <a:srgbClr val="242011"/>
                </a:solidFill>
                <a:latin typeface="Century Gothic"/>
                <a:ea typeface="Century Gothic"/>
                <a:cs typeface="Century Gothic"/>
                <a:sym typeface="Century Gothic"/>
              </a:rPr>
              <a:t>Grocery Stores</a:t>
            </a:r>
            <a:endParaRPr kumimoji="0" sz="3200" b="0" i="0" u="none" strike="noStrike" kern="0" cap="none" spc="0" normalizeH="0" baseline="0" noProof="0" dirty="0">
              <a:ln>
                <a:noFill/>
              </a:ln>
              <a:solidFill>
                <a:srgbClr val="000000"/>
              </a:solidFill>
              <a:effectLst/>
              <a:uLnTx/>
              <a:uFillTx/>
              <a:latin typeface="Arial"/>
              <a:cs typeface="Arial"/>
              <a:sym typeface="Arial"/>
            </a:endParaRPr>
          </a:p>
        </p:txBody>
      </p:sp>
      <p:sp>
        <p:nvSpPr>
          <p:cNvPr id="379" name="Google Shape;379;p34"/>
          <p:cNvSpPr txBox="1"/>
          <p:nvPr/>
        </p:nvSpPr>
        <p:spPr>
          <a:xfrm>
            <a:off x="412599" y="1601572"/>
            <a:ext cx="5601065" cy="6004250"/>
          </a:xfrm>
          <a:prstGeom prst="rect">
            <a:avLst/>
          </a:prstGeom>
          <a:noFill/>
          <a:ln>
            <a:noFill/>
          </a:ln>
        </p:spPr>
        <p:txBody>
          <a:bodyPr spcFirstLastPara="1" wrap="square" lIns="91425" tIns="45700" rIns="91425" bIns="45700" anchor="t" anchorCtr="0">
            <a:noAutofit/>
          </a:bodyPr>
          <a:lstStyle/>
          <a:p>
            <a:pPr lvl="0" algn="just" defTabSz="914400">
              <a:buClr>
                <a:srgbClr val="000000"/>
              </a:buClr>
              <a:defRPr/>
            </a:pPr>
            <a:r>
              <a:rPr lang="en-US" sz="2400" b="1" kern="0" dirty="0">
                <a:solidFill>
                  <a:srgbClr val="5E7237"/>
                </a:solidFill>
                <a:latin typeface="Century Gothic"/>
                <a:ea typeface="Century Gothic"/>
                <a:cs typeface="Century Gothic"/>
                <a:sym typeface="Century Gothic"/>
              </a:rPr>
              <a:t>Rationale:</a:t>
            </a:r>
            <a:endParaRPr lang="en-US" sz="2400" kern="0" dirty="0">
              <a:solidFill>
                <a:srgbClr val="000000"/>
              </a:solidFill>
              <a:cs typeface="Arial"/>
              <a:sym typeface="Arial"/>
            </a:endParaRPr>
          </a:p>
          <a:p>
            <a:pPr marL="285750" lvl="0" indent="-285750" algn="just" defTabSz="914400">
              <a:buClr>
                <a:srgbClr val="000000"/>
              </a:buClr>
              <a:buSzPct val="100000"/>
              <a:buFont typeface="Arial" panose="020B0604020202020204" pitchFamily="34" charset="0"/>
              <a:buChar char="•"/>
              <a:defRPr/>
            </a:pPr>
            <a:r>
              <a:rPr lang="en-US" kern="0" dirty="0">
                <a:solidFill>
                  <a:srgbClr val="000000"/>
                </a:solidFill>
                <a:latin typeface="Century Gothic"/>
                <a:cs typeface="Arial"/>
                <a:sym typeface="Century Gothic"/>
              </a:rPr>
              <a:t>Significant retail demand</a:t>
            </a:r>
            <a:r>
              <a:rPr lang="en-US" kern="0" dirty="0">
                <a:solidFill>
                  <a:srgbClr val="C0504D"/>
                </a:solidFill>
                <a:latin typeface="Century Gothic"/>
                <a:cs typeface="Arial"/>
                <a:sym typeface="Century Gothic"/>
              </a:rPr>
              <a:t>*</a:t>
            </a:r>
            <a:r>
              <a:rPr lang="en-US" kern="0" dirty="0">
                <a:solidFill>
                  <a:srgbClr val="000000"/>
                </a:solidFill>
                <a:highlight>
                  <a:srgbClr val="FFFF00"/>
                </a:highlight>
                <a:cs typeface="Arial"/>
                <a:sym typeface="Arial"/>
              </a:rPr>
              <a:t>		</a:t>
            </a:r>
            <a:endParaRPr lang="en-US" kern="0" dirty="0">
              <a:solidFill>
                <a:srgbClr val="000000"/>
              </a:solidFill>
              <a:cs typeface="Arial"/>
              <a:sym typeface="Arial"/>
            </a:endParaRPr>
          </a:p>
          <a:p>
            <a:pPr marL="285750" lvl="0" indent="-285750" algn="just" defTabSz="914400">
              <a:buClr>
                <a:srgbClr val="000000"/>
              </a:buClr>
              <a:buSzPct val="100000"/>
              <a:buFont typeface="Arial" panose="020B0604020202020204" pitchFamily="34" charset="0"/>
              <a:buChar char="•"/>
            </a:pPr>
            <a:r>
              <a:rPr lang="en-US" kern="0" dirty="0">
                <a:solidFill>
                  <a:srgbClr val="000000"/>
                </a:solidFill>
                <a:latin typeface="Century Gothic"/>
                <a:cs typeface="Arial"/>
                <a:sym typeface="Century Gothic"/>
              </a:rPr>
              <a:t>Significant leakage</a:t>
            </a:r>
            <a:r>
              <a:rPr lang="en-US" kern="0" dirty="0">
                <a:solidFill>
                  <a:srgbClr val="C0504D"/>
                </a:solidFill>
                <a:latin typeface="Century Gothic"/>
                <a:cs typeface="Arial"/>
                <a:sym typeface="Century Gothic"/>
              </a:rPr>
              <a:t>*</a:t>
            </a:r>
          </a:p>
          <a:p>
            <a:pPr marL="232761" indent="-285750" algn="just" defTabSz="914400">
              <a:buClr>
                <a:srgbClr val="000000"/>
              </a:buClr>
              <a:buSzPct val="100000"/>
              <a:buFont typeface="Arial" panose="020B0604020202020204" pitchFamily="34" charset="0"/>
              <a:buChar char="•"/>
              <a:defRPr/>
            </a:pPr>
            <a:r>
              <a:rPr lang="en-US" kern="0" dirty="0">
                <a:solidFill>
                  <a:srgbClr val="000000"/>
                </a:solidFill>
                <a:latin typeface="Century Gothic"/>
                <a:cs typeface="Arial"/>
                <a:sym typeface="Century Gothic"/>
              </a:rPr>
              <a:t>Evidence of local demand</a:t>
            </a:r>
          </a:p>
          <a:p>
            <a:pPr lvl="0" algn="just" defTabSz="914400">
              <a:buClr>
                <a:srgbClr val="000000"/>
              </a:buClr>
              <a:defRPr/>
            </a:pPr>
            <a:endParaRPr lang="en-US" sz="2800" b="1" kern="0" dirty="0">
              <a:solidFill>
                <a:srgbClr val="5E7237"/>
              </a:solidFill>
              <a:latin typeface="Century Gothic"/>
              <a:ea typeface="Century Gothic"/>
              <a:cs typeface="Century Gothic"/>
              <a:sym typeface="Century Gothic"/>
            </a:endParaRPr>
          </a:p>
          <a:p>
            <a:pPr lvl="0" algn="just" defTabSz="914400">
              <a:buClr>
                <a:srgbClr val="000000"/>
              </a:buClr>
              <a:defRPr/>
            </a:pPr>
            <a:r>
              <a:rPr lang="en-US" sz="2400" b="1" kern="0" dirty="0">
                <a:solidFill>
                  <a:srgbClr val="5E7237"/>
                </a:solidFill>
                <a:latin typeface="Century Gothic"/>
                <a:ea typeface="Century Gothic"/>
                <a:cs typeface="Century Gothic"/>
                <a:sym typeface="Century Gothic"/>
              </a:rPr>
              <a:t>Local Consumer Preferences:</a:t>
            </a:r>
          </a:p>
          <a:p>
            <a:pPr marL="285750" indent="-285750" defTabSz="914400">
              <a:buClr>
                <a:srgbClr val="000000"/>
              </a:buClr>
              <a:buSzPct val="100000"/>
              <a:buFont typeface="Arial" panose="020B0604020202020204" pitchFamily="34" charset="0"/>
              <a:buChar char="•"/>
            </a:pPr>
            <a:r>
              <a:rPr lang="en-US" kern="0" dirty="0">
                <a:solidFill>
                  <a:srgbClr val="000000"/>
                </a:solidFill>
                <a:latin typeface="Century Gothic"/>
                <a:cs typeface="Arial"/>
                <a:sym typeface="Century Gothic"/>
              </a:rPr>
              <a:t>Upscale brands, specialty items, or organics</a:t>
            </a:r>
          </a:p>
          <a:p>
            <a:pPr marL="285750" indent="-285750" defTabSz="914400">
              <a:buClr>
                <a:srgbClr val="000000"/>
              </a:buClr>
              <a:buSzPct val="100000"/>
              <a:buFont typeface="Arial" panose="020B0604020202020204" pitchFamily="34" charset="0"/>
              <a:buChar char="•"/>
            </a:pPr>
            <a:r>
              <a:rPr lang="en-US" kern="0" dirty="0">
                <a:solidFill>
                  <a:srgbClr val="242011"/>
                </a:solidFill>
                <a:latin typeface="Century Gothic"/>
                <a:ea typeface="Century Gothic"/>
                <a:cs typeface="Century Gothic"/>
                <a:sym typeface="Century Gothic"/>
              </a:rPr>
              <a:t>Currently shop at Kroger, Sam’s Club, and Fresh Thyme</a:t>
            </a:r>
          </a:p>
          <a:p>
            <a:pPr marL="285750" indent="-285750" algn="just" defTabSz="914400">
              <a:buClr>
                <a:srgbClr val="000000"/>
              </a:buClr>
              <a:buSzPct val="100000"/>
              <a:buFont typeface="Arial" panose="020B0604020202020204" pitchFamily="34" charset="0"/>
              <a:buChar char="•"/>
            </a:pPr>
            <a:endParaRPr lang="en-US" sz="2800" kern="0" dirty="0">
              <a:solidFill>
                <a:srgbClr val="000000"/>
              </a:solidFill>
              <a:latin typeface="Century Gothic"/>
              <a:cs typeface="Arial"/>
              <a:sym typeface="Arial"/>
            </a:endParaRPr>
          </a:p>
          <a:p>
            <a:pPr algn="just" defTabSz="914400">
              <a:buClr>
                <a:srgbClr val="000000"/>
              </a:buClr>
              <a:defRPr/>
            </a:pPr>
            <a:r>
              <a:rPr lang="en-US" sz="2400" b="1" kern="0" dirty="0">
                <a:solidFill>
                  <a:srgbClr val="5E7237"/>
                </a:solidFill>
                <a:latin typeface="Century Gothic"/>
                <a:sym typeface="Arial"/>
              </a:rPr>
              <a:t>Market Trends and Considerations:</a:t>
            </a:r>
          </a:p>
          <a:p>
            <a:pPr marL="285750" indent="-285750" algn="just" defTabSz="914400">
              <a:buClr>
                <a:srgbClr val="000000"/>
              </a:buClr>
              <a:buFont typeface="Arial" panose="020B0604020202020204" pitchFamily="34" charset="0"/>
              <a:buChar char="•"/>
              <a:defRPr/>
            </a:pPr>
            <a:r>
              <a:rPr lang="en-US" kern="0" dirty="0">
                <a:solidFill>
                  <a:srgbClr val="000000"/>
                </a:solidFill>
                <a:latin typeface="Century Gothic"/>
                <a:cs typeface="Arial"/>
                <a:sym typeface="Arial"/>
              </a:rPr>
              <a:t>Experiential shopping</a:t>
            </a:r>
          </a:p>
          <a:p>
            <a:pPr marL="285750" indent="-285750" algn="just" defTabSz="914400">
              <a:buClr>
                <a:srgbClr val="000000"/>
              </a:buClr>
              <a:buFont typeface="Arial" panose="020B0604020202020204" pitchFamily="34" charset="0"/>
              <a:buChar char="•"/>
              <a:defRPr/>
            </a:pPr>
            <a:r>
              <a:rPr lang="en-US" kern="0" dirty="0">
                <a:solidFill>
                  <a:srgbClr val="000000"/>
                </a:solidFill>
                <a:latin typeface="Century Gothic"/>
                <a:sym typeface="Arial"/>
              </a:rPr>
              <a:t>Technology increasingly important</a:t>
            </a:r>
          </a:p>
          <a:p>
            <a:pPr marL="285750" indent="-285750" algn="just" defTabSz="914400">
              <a:buClr>
                <a:srgbClr val="000000"/>
              </a:buClr>
              <a:buFont typeface="Arial" panose="020B0604020202020204" pitchFamily="34" charset="0"/>
              <a:buChar char="•"/>
              <a:defRPr/>
            </a:pPr>
            <a:r>
              <a:rPr lang="en-US" kern="0" dirty="0">
                <a:solidFill>
                  <a:srgbClr val="000000"/>
                </a:solidFill>
                <a:latin typeface="Century Gothic"/>
                <a:cs typeface="Arial"/>
                <a:sym typeface="Arial"/>
              </a:rPr>
              <a:t>Alignment with community values</a:t>
            </a: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sz="2000" b="0" i="0" u="none" strike="noStrike" kern="0" cap="none" spc="0" normalizeH="0" baseline="0" noProof="0" dirty="0">
              <a:ln>
                <a:noFill/>
              </a:ln>
              <a:solidFill>
                <a:srgbClr val="000000"/>
              </a:solidFill>
              <a:effectLst/>
              <a:uLnTx/>
              <a:uFillTx/>
              <a:latin typeface="Calibri"/>
              <a:ea typeface="Calibri"/>
              <a:cs typeface="Calibri"/>
              <a:sym typeface="Calibri"/>
            </a:endParaRPr>
          </a:p>
        </p:txBody>
      </p:sp>
      <p:sp>
        <p:nvSpPr>
          <p:cNvPr id="7" name="TextBox 6">
            <a:extLst>
              <a:ext uri="{FF2B5EF4-FFF2-40B4-BE49-F238E27FC236}">
                <a16:creationId xmlns:a16="http://schemas.microsoft.com/office/drawing/2014/main" id="{C211C60C-A90E-4CA1-B354-C50D9994E84E}"/>
              </a:ext>
            </a:extLst>
          </p:cNvPr>
          <p:cNvSpPr txBox="1"/>
          <p:nvPr/>
        </p:nvSpPr>
        <p:spPr>
          <a:xfrm>
            <a:off x="361402" y="6886091"/>
            <a:ext cx="8415484" cy="276999"/>
          </a:xfrm>
          <a:prstGeom prst="rect">
            <a:avLst/>
          </a:prstGeom>
          <a:noFill/>
        </p:spPr>
        <p:txBody>
          <a:bodyPr wrap="square" rtlCol="0">
            <a:spAutoFit/>
          </a:bodyPr>
          <a:lstStyle/>
          <a:p>
            <a:r>
              <a:rPr lang="en-US" sz="1200" dirty="0">
                <a:solidFill>
                  <a:schemeClr val="bg1"/>
                </a:solidFill>
                <a:latin typeface="Century Gothic"/>
                <a:cs typeface="Century Gothic"/>
              </a:rPr>
              <a:t>McCordsville  |  Market Analysis  |  January 2018 </a:t>
            </a:r>
          </a:p>
        </p:txBody>
      </p:sp>
      <p:grpSp>
        <p:nvGrpSpPr>
          <p:cNvPr id="10" name="Group 9">
            <a:extLst>
              <a:ext uri="{FF2B5EF4-FFF2-40B4-BE49-F238E27FC236}">
                <a16:creationId xmlns:a16="http://schemas.microsoft.com/office/drawing/2014/main" id="{09252CB2-63B1-4422-8569-E286B23F7D38}"/>
              </a:ext>
            </a:extLst>
          </p:cNvPr>
          <p:cNvGrpSpPr/>
          <p:nvPr/>
        </p:nvGrpSpPr>
        <p:grpSpPr>
          <a:xfrm>
            <a:off x="6588297" y="1114845"/>
            <a:ext cx="3541692" cy="4029805"/>
            <a:chOff x="6707538" y="1107184"/>
            <a:chExt cx="3541692" cy="4029805"/>
          </a:xfrm>
        </p:grpSpPr>
        <p:pic>
          <p:nvPicPr>
            <p:cNvPr id="9" name="Picture 8">
              <a:extLst>
                <a:ext uri="{FF2B5EF4-FFF2-40B4-BE49-F238E27FC236}">
                  <a16:creationId xmlns:a16="http://schemas.microsoft.com/office/drawing/2014/main" id="{73CFC39C-7865-466C-B5F5-0F75EACB4E2A}"/>
                </a:ext>
              </a:extLst>
            </p:cNvPr>
            <p:cNvPicPr>
              <a:picLocks noChangeAspect="1"/>
            </p:cNvPicPr>
            <p:nvPr/>
          </p:nvPicPr>
          <p:blipFill>
            <a:blip r:embed="rId5"/>
            <a:stretch>
              <a:fillRect/>
            </a:stretch>
          </p:blipFill>
          <p:spPr>
            <a:xfrm>
              <a:off x="6707538" y="1107184"/>
              <a:ext cx="3493311" cy="4029805"/>
            </a:xfrm>
            <a:prstGeom prst="rect">
              <a:avLst/>
            </a:prstGeom>
          </p:spPr>
        </p:pic>
        <p:sp>
          <p:nvSpPr>
            <p:cNvPr id="2" name="Left Brace 1">
              <a:extLst>
                <a:ext uri="{FF2B5EF4-FFF2-40B4-BE49-F238E27FC236}">
                  <a16:creationId xmlns:a16="http://schemas.microsoft.com/office/drawing/2014/main" id="{006672FC-4A53-4A09-8516-6E9E3D5966BA}"/>
                </a:ext>
              </a:extLst>
            </p:cNvPr>
            <p:cNvSpPr/>
            <p:nvPr/>
          </p:nvSpPr>
          <p:spPr>
            <a:xfrm flipH="1">
              <a:off x="9674794" y="1703429"/>
              <a:ext cx="196948" cy="3200400"/>
            </a:xfrm>
            <a:prstGeom prst="leftBrace">
              <a:avLst/>
            </a:prstGeom>
            <a:ln>
              <a:solidFill>
                <a:srgbClr val="5E7237"/>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extBox 2">
              <a:extLst>
                <a:ext uri="{FF2B5EF4-FFF2-40B4-BE49-F238E27FC236}">
                  <a16:creationId xmlns:a16="http://schemas.microsoft.com/office/drawing/2014/main" id="{8F50710D-1BF8-4D2B-A61E-FD646671B492}"/>
                </a:ext>
              </a:extLst>
            </p:cNvPr>
            <p:cNvSpPr txBox="1"/>
            <p:nvPr/>
          </p:nvSpPr>
          <p:spPr>
            <a:xfrm>
              <a:off x="9818343" y="2754119"/>
              <a:ext cx="430887" cy="1099020"/>
            </a:xfrm>
            <a:prstGeom prst="rect">
              <a:avLst/>
            </a:prstGeom>
            <a:noFill/>
          </p:spPr>
          <p:txBody>
            <a:bodyPr vert="vert" wrap="square" rtlCol="0">
              <a:spAutoFit/>
            </a:bodyPr>
            <a:lstStyle/>
            <a:p>
              <a:pPr algn="ctr"/>
              <a:r>
                <a:rPr lang="en-US" sz="1600" dirty="0">
                  <a:solidFill>
                    <a:srgbClr val="5E7237"/>
                  </a:solidFill>
                  <a:latin typeface="Century Gothic" panose="020B0502020202020204" pitchFamily="34" charset="0"/>
                </a:rPr>
                <a:t>Demand</a:t>
              </a:r>
            </a:p>
          </p:txBody>
        </p:sp>
      </p:grpSp>
      <p:sp>
        <p:nvSpPr>
          <p:cNvPr id="12" name="TextBox 11">
            <a:extLst>
              <a:ext uri="{FF2B5EF4-FFF2-40B4-BE49-F238E27FC236}">
                <a16:creationId xmlns:a16="http://schemas.microsoft.com/office/drawing/2014/main" id="{17F3CE15-555E-4019-A6BB-00B9DA1D0990}"/>
              </a:ext>
            </a:extLst>
          </p:cNvPr>
          <p:cNvSpPr txBox="1"/>
          <p:nvPr/>
        </p:nvSpPr>
        <p:spPr>
          <a:xfrm>
            <a:off x="6211974" y="5300460"/>
            <a:ext cx="4245955" cy="1323439"/>
          </a:xfrm>
          <a:prstGeom prst="rect">
            <a:avLst/>
          </a:prstGeom>
          <a:noFill/>
        </p:spPr>
        <p:txBody>
          <a:bodyPr wrap="square" rtlCol="0">
            <a:spAutoFit/>
          </a:bodyPr>
          <a:lstStyle/>
          <a:p>
            <a:pPr algn="just"/>
            <a:r>
              <a:rPr lang="en-US" sz="1600" i="1" dirty="0">
                <a:solidFill>
                  <a:srgbClr val="C0504D"/>
                </a:solidFill>
                <a:latin typeface="Century Gothic" panose="020B0502020202020204" pitchFamily="34" charset="0"/>
              </a:rPr>
              <a:t> * Meijer is not captured by the data; however, assuming it follows supply patterns for the MSA, there would still be more than enough leakage to justify additional grocery stores</a:t>
            </a:r>
          </a:p>
        </p:txBody>
      </p:sp>
    </p:spTree>
    <p:extLst>
      <p:ext uri="{BB962C8B-B14F-4D97-AF65-F5344CB8AC3E}">
        <p14:creationId xmlns:p14="http://schemas.microsoft.com/office/powerpoint/2010/main" val="3969764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374"/>
        <p:cNvGrpSpPr/>
        <p:nvPr/>
      </p:nvGrpSpPr>
      <p:grpSpPr>
        <a:xfrm>
          <a:off x="0" y="0"/>
          <a:ext cx="0" cy="0"/>
          <a:chOff x="0" y="0"/>
          <a:chExt cx="0" cy="0"/>
        </a:xfrm>
      </p:grpSpPr>
      <p:sp>
        <p:nvSpPr>
          <p:cNvPr id="375" name="Google Shape;375;p34"/>
          <p:cNvSpPr txBox="1"/>
          <p:nvPr/>
        </p:nvSpPr>
        <p:spPr>
          <a:xfrm>
            <a:off x="9351519" y="6653625"/>
            <a:ext cx="908100" cy="276900"/>
          </a:xfrm>
          <a:prstGeom prst="rect">
            <a:avLst/>
          </a:prstGeom>
          <a:noFill/>
          <a:ln>
            <a:noFill/>
          </a:ln>
        </p:spPr>
        <p:txBody>
          <a:bodyPr spcFirstLastPara="1" wrap="square" lIns="91425" tIns="45700" rIns="91425" bIns="45700"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FFFFFF"/>
                </a:solidFill>
                <a:effectLst/>
                <a:uLnTx/>
                <a:uFillTx/>
                <a:latin typeface="Century Gothic"/>
                <a:ea typeface="Century Gothic"/>
                <a:cs typeface="Century Gothic"/>
                <a:sym typeface="Century Gothic"/>
              </a:rPr>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t>9</a:t>
            </a:fld>
            <a:endParaRPr kumimoji="0" sz="1200" b="0" i="0" u="none" strike="noStrike" kern="0" cap="none" spc="0" normalizeH="0" baseline="0" noProof="0" dirty="0">
              <a:ln>
                <a:noFill/>
              </a:ln>
              <a:solidFill>
                <a:srgbClr val="FFFFFF"/>
              </a:solidFill>
              <a:effectLst/>
              <a:uLnTx/>
              <a:uFillTx/>
              <a:latin typeface="Century Gothic"/>
              <a:ea typeface="Century Gothic"/>
              <a:cs typeface="Century Gothic"/>
              <a:sym typeface="Century Gothic"/>
            </a:endParaRPr>
          </a:p>
        </p:txBody>
      </p:sp>
      <p:sp>
        <p:nvSpPr>
          <p:cNvPr id="377" name="Google Shape;377;p34"/>
          <p:cNvSpPr txBox="1"/>
          <p:nvPr/>
        </p:nvSpPr>
        <p:spPr>
          <a:xfrm>
            <a:off x="2027397" y="229882"/>
            <a:ext cx="6952897" cy="461700"/>
          </a:xfrm>
          <a:prstGeom prst="rect">
            <a:avLst/>
          </a:prstGeom>
          <a:noFill/>
          <a:ln>
            <a:noFill/>
          </a:ln>
        </p:spPr>
        <p:txBody>
          <a:bodyPr spcFirstLastPara="1" wrap="square" lIns="91425" tIns="45700" rIns="91425" bIns="45700" anchor="t" anchorCtr="0">
            <a:noAutofit/>
          </a:bodyPr>
          <a:lstStyle/>
          <a:p>
            <a:pPr lvl="0" defTabSz="914400">
              <a:buClr>
                <a:srgbClr val="000000"/>
              </a:buClr>
              <a:buSzPts val="2400"/>
              <a:defRPr/>
            </a:pPr>
            <a:r>
              <a:rPr lang="en-US" sz="3200" b="1" kern="0" dirty="0">
                <a:solidFill>
                  <a:srgbClr val="242011"/>
                </a:solidFill>
                <a:latin typeface="Century Gothic"/>
                <a:ea typeface="Century Gothic"/>
                <a:cs typeface="Century Gothic"/>
                <a:sym typeface="Century Gothic"/>
              </a:rPr>
              <a:t>Department Stores</a:t>
            </a:r>
            <a:endParaRPr kumimoji="0" sz="3200" b="0" i="0" u="none" strike="noStrike" kern="0" cap="none" spc="0" normalizeH="0" baseline="0" noProof="0" dirty="0">
              <a:ln>
                <a:noFill/>
              </a:ln>
              <a:solidFill>
                <a:srgbClr val="000000"/>
              </a:solidFill>
              <a:effectLst/>
              <a:uLnTx/>
              <a:uFillTx/>
              <a:latin typeface="Arial"/>
              <a:cs typeface="Arial"/>
              <a:sym typeface="Arial"/>
            </a:endParaRPr>
          </a:p>
        </p:txBody>
      </p:sp>
      <p:sp>
        <p:nvSpPr>
          <p:cNvPr id="379" name="Google Shape;379;p34"/>
          <p:cNvSpPr txBox="1"/>
          <p:nvPr/>
        </p:nvSpPr>
        <p:spPr>
          <a:xfrm>
            <a:off x="412599" y="1601572"/>
            <a:ext cx="5601065" cy="6004250"/>
          </a:xfrm>
          <a:prstGeom prst="rect">
            <a:avLst/>
          </a:prstGeom>
          <a:noFill/>
          <a:ln>
            <a:noFill/>
          </a:ln>
        </p:spPr>
        <p:txBody>
          <a:bodyPr spcFirstLastPara="1" wrap="square" lIns="91425" tIns="45700" rIns="91425" bIns="45700" anchor="t" anchorCtr="0">
            <a:noAutofit/>
          </a:bodyPr>
          <a:lstStyle/>
          <a:p>
            <a:pPr lvl="0" algn="just" defTabSz="914400">
              <a:buClr>
                <a:srgbClr val="000000"/>
              </a:buClr>
              <a:defRPr/>
            </a:pPr>
            <a:r>
              <a:rPr lang="en-US" sz="2400" b="1" kern="0" dirty="0">
                <a:solidFill>
                  <a:srgbClr val="5E7237"/>
                </a:solidFill>
                <a:latin typeface="Century Gothic"/>
                <a:ea typeface="Century Gothic"/>
                <a:cs typeface="Century Gothic"/>
                <a:sym typeface="Century Gothic"/>
              </a:rPr>
              <a:t>Rationale:</a:t>
            </a:r>
            <a:endParaRPr lang="en-US" sz="2400" kern="0" dirty="0">
              <a:solidFill>
                <a:srgbClr val="000000"/>
              </a:solidFill>
              <a:cs typeface="Arial"/>
              <a:sym typeface="Arial"/>
            </a:endParaRPr>
          </a:p>
          <a:p>
            <a:pPr marL="285750" lvl="0" indent="-285750" defTabSz="914400">
              <a:buClr>
                <a:srgbClr val="000000"/>
              </a:buClr>
              <a:buSzPct val="100000"/>
              <a:buFont typeface="Arial" panose="020B0604020202020204" pitchFamily="34" charset="0"/>
              <a:buChar char="•"/>
              <a:defRPr/>
            </a:pPr>
            <a:r>
              <a:rPr lang="en-US" kern="0" dirty="0">
                <a:solidFill>
                  <a:srgbClr val="000000"/>
                </a:solidFill>
                <a:latin typeface="Century Gothic"/>
                <a:cs typeface="Arial"/>
                <a:sym typeface="Century Gothic"/>
              </a:rPr>
              <a:t>Significant retail demand</a:t>
            </a:r>
            <a:r>
              <a:rPr lang="en-US" kern="0" dirty="0">
                <a:solidFill>
                  <a:srgbClr val="C0504D"/>
                </a:solidFill>
                <a:latin typeface="Century Gothic"/>
                <a:cs typeface="Arial"/>
                <a:sym typeface="Century Gothic"/>
              </a:rPr>
              <a:t>*</a:t>
            </a:r>
            <a:r>
              <a:rPr lang="en-US" kern="0" dirty="0">
                <a:solidFill>
                  <a:srgbClr val="000000"/>
                </a:solidFill>
                <a:cs typeface="Arial"/>
                <a:sym typeface="Arial"/>
              </a:rPr>
              <a:t>		</a:t>
            </a:r>
          </a:p>
          <a:p>
            <a:pPr marL="285750" lvl="0" indent="-285750" defTabSz="914400">
              <a:buClr>
                <a:srgbClr val="000000"/>
              </a:buClr>
              <a:buSzPct val="100000"/>
              <a:buFont typeface="Arial" panose="020B0604020202020204" pitchFamily="34" charset="0"/>
              <a:buChar char="•"/>
            </a:pPr>
            <a:r>
              <a:rPr lang="en-US" kern="0" dirty="0">
                <a:solidFill>
                  <a:srgbClr val="000000"/>
                </a:solidFill>
                <a:latin typeface="Century Gothic"/>
                <a:cs typeface="Arial"/>
                <a:sym typeface="Century Gothic"/>
              </a:rPr>
              <a:t>Significant leakage</a:t>
            </a:r>
            <a:r>
              <a:rPr lang="en-US" kern="0" dirty="0">
                <a:solidFill>
                  <a:srgbClr val="C0504D"/>
                </a:solidFill>
                <a:latin typeface="Century Gothic"/>
                <a:cs typeface="Arial"/>
                <a:sym typeface="Century Gothic"/>
              </a:rPr>
              <a:t>*</a:t>
            </a:r>
          </a:p>
          <a:p>
            <a:pPr marL="232761" indent="-285750" defTabSz="914400">
              <a:buClr>
                <a:srgbClr val="000000"/>
              </a:buClr>
              <a:buSzPct val="100000"/>
              <a:buFont typeface="Arial" panose="020B0604020202020204" pitchFamily="34" charset="0"/>
              <a:buChar char="•"/>
              <a:defRPr/>
            </a:pPr>
            <a:r>
              <a:rPr lang="en-US" kern="0" dirty="0">
                <a:solidFill>
                  <a:srgbClr val="000000"/>
                </a:solidFill>
                <a:latin typeface="Century Gothic"/>
                <a:cs typeface="Arial"/>
                <a:sym typeface="Century Gothic"/>
              </a:rPr>
              <a:t>Evidence of local demand</a:t>
            </a:r>
          </a:p>
          <a:p>
            <a:pPr lvl="0" defTabSz="914400">
              <a:buClr>
                <a:srgbClr val="000000"/>
              </a:buClr>
              <a:defRPr/>
            </a:pPr>
            <a:endParaRPr lang="en-US" sz="2400" b="1" kern="0" dirty="0">
              <a:solidFill>
                <a:srgbClr val="5E7237"/>
              </a:solidFill>
              <a:latin typeface="Century Gothic"/>
              <a:ea typeface="Century Gothic"/>
              <a:cs typeface="Century Gothic"/>
              <a:sym typeface="Century Gothic"/>
            </a:endParaRPr>
          </a:p>
          <a:p>
            <a:pPr lvl="0" defTabSz="914400">
              <a:buClr>
                <a:srgbClr val="000000"/>
              </a:buClr>
              <a:defRPr/>
            </a:pPr>
            <a:r>
              <a:rPr lang="en-US" sz="2400" b="1" kern="0" dirty="0">
                <a:solidFill>
                  <a:srgbClr val="5E7237"/>
                </a:solidFill>
                <a:latin typeface="Century Gothic"/>
                <a:ea typeface="Century Gothic"/>
                <a:cs typeface="Century Gothic"/>
                <a:sym typeface="Century Gothic"/>
              </a:rPr>
              <a:t>Local Consumer Preferences:</a:t>
            </a:r>
          </a:p>
          <a:p>
            <a:pPr marL="287338" lvl="0" indent="-287338" defTabSz="914400">
              <a:buClr>
                <a:srgbClr val="000000"/>
              </a:buClr>
              <a:buFont typeface="Arial" panose="020B0604020202020204" pitchFamily="34" charset="0"/>
              <a:buChar char="•"/>
              <a:defRPr/>
            </a:pPr>
            <a:r>
              <a:rPr lang="en-US" kern="0" dirty="0">
                <a:solidFill>
                  <a:srgbClr val="000000"/>
                </a:solidFill>
                <a:latin typeface="Century Gothic"/>
                <a:cs typeface="Arial"/>
                <a:sym typeface="Century Gothic"/>
              </a:rPr>
              <a:t>Higher quality goods and clothing</a:t>
            </a:r>
          </a:p>
          <a:p>
            <a:pPr marL="287338" lvl="0" indent="-287338" defTabSz="914400">
              <a:buClr>
                <a:srgbClr val="000000"/>
              </a:buClr>
              <a:buFont typeface="Arial" panose="020B0604020202020204" pitchFamily="34" charset="0"/>
              <a:buChar char="•"/>
              <a:defRPr/>
            </a:pPr>
            <a:r>
              <a:rPr lang="en-US" kern="0" dirty="0">
                <a:solidFill>
                  <a:srgbClr val="242011"/>
                </a:solidFill>
                <a:latin typeface="Century Gothic"/>
                <a:ea typeface="Century Gothic"/>
                <a:cs typeface="Century Gothic"/>
                <a:sym typeface="Century Gothic"/>
              </a:rPr>
              <a:t>Currently shop at national brands such as Target and Kohls</a:t>
            </a:r>
          </a:p>
          <a:p>
            <a:pPr lvl="0" defTabSz="914400">
              <a:buClr>
                <a:srgbClr val="000000"/>
              </a:buClr>
              <a:buSzPts val="2000"/>
              <a:defRPr/>
            </a:pPr>
            <a:endParaRPr lang="en-US" sz="2400" kern="0" dirty="0">
              <a:solidFill>
                <a:srgbClr val="000000"/>
              </a:solidFill>
              <a:latin typeface="Century Gothic"/>
              <a:cs typeface="Arial"/>
              <a:sym typeface="Calibri"/>
            </a:endParaRPr>
          </a:p>
          <a:p>
            <a:pPr defTabSz="914400">
              <a:buClr>
                <a:srgbClr val="000000"/>
              </a:buClr>
              <a:buSzPts val="2000"/>
              <a:defRPr/>
            </a:pPr>
            <a:r>
              <a:rPr lang="en-US" sz="2400" b="1" kern="0" dirty="0">
                <a:solidFill>
                  <a:srgbClr val="5E7237"/>
                </a:solidFill>
                <a:latin typeface="Century Gothic"/>
                <a:sym typeface="Arial"/>
              </a:rPr>
              <a:t>Market Trends and Considerations:</a:t>
            </a:r>
          </a:p>
          <a:p>
            <a:pPr marL="287338" indent="-287338" defTabSz="914400">
              <a:buClr>
                <a:srgbClr val="000000"/>
              </a:buClr>
              <a:buSzPct val="100000"/>
              <a:buFont typeface="Arial" panose="020B0604020202020204" pitchFamily="34" charset="0"/>
              <a:buChar char="•"/>
              <a:defRPr/>
            </a:pPr>
            <a:r>
              <a:rPr lang="en-US" kern="0" dirty="0">
                <a:solidFill>
                  <a:srgbClr val="000000"/>
                </a:solidFill>
                <a:latin typeface="Century Gothic"/>
                <a:cs typeface="Arial"/>
                <a:sym typeface="Arial"/>
              </a:rPr>
              <a:t>Unique, experiential shopping options</a:t>
            </a:r>
          </a:p>
          <a:p>
            <a:pPr marL="287338" indent="-287338" defTabSz="914400">
              <a:buClr>
                <a:srgbClr val="000000"/>
              </a:buClr>
              <a:buSzPct val="100000"/>
              <a:buFont typeface="Arial" panose="020B0604020202020204" pitchFamily="34" charset="0"/>
              <a:buChar char="•"/>
              <a:defRPr/>
            </a:pPr>
            <a:r>
              <a:rPr lang="en-US" kern="0" dirty="0">
                <a:solidFill>
                  <a:srgbClr val="000000"/>
                </a:solidFill>
                <a:latin typeface="Century Gothic"/>
                <a:sym typeface="Arial"/>
              </a:rPr>
              <a:t>Should be carefully phased-in with conservative incentives</a:t>
            </a:r>
          </a:p>
          <a:p>
            <a:pPr marL="287338" indent="-287338" defTabSz="914400">
              <a:buClr>
                <a:srgbClr val="000000"/>
              </a:buClr>
              <a:buSzPct val="100000"/>
              <a:buFont typeface="Arial" panose="020B0604020202020204" pitchFamily="34" charset="0"/>
              <a:buChar char="•"/>
              <a:defRPr/>
            </a:pPr>
            <a:r>
              <a:rPr lang="en-US" kern="0" dirty="0">
                <a:solidFill>
                  <a:srgbClr val="000000"/>
                </a:solidFill>
                <a:latin typeface="Century Gothic"/>
                <a:sym typeface="Arial"/>
              </a:rPr>
              <a:t>Technology increasingly important</a:t>
            </a: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lang="en-US" kern="0" dirty="0">
              <a:solidFill>
                <a:srgbClr val="00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2000"/>
              <a:buFont typeface="Arial"/>
              <a:buNone/>
              <a:tabLst/>
              <a:defRPr/>
            </a:pPr>
            <a:endParaRPr kumimoji="0" sz="2000" b="0" i="0" u="none" strike="noStrike" kern="0" cap="none" spc="0" normalizeH="0" baseline="0" noProof="0" dirty="0">
              <a:ln>
                <a:noFill/>
              </a:ln>
              <a:solidFill>
                <a:srgbClr val="000000"/>
              </a:solidFill>
              <a:effectLst/>
              <a:uLnTx/>
              <a:uFillTx/>
              <a:latin typeface="Calibri"/>
              <a:ea typeface="Calibri"/>
              <a:cs typeface="Calibri"/>
              <a:sym typeface="Calibri"/>
            </a:endParaRPr>
          </a:p>
        </p:txBody>
      </p:sp>
      <p:sp>
        <p:nvSpPr>
          <p:cNvPr id="7" name="TextBox 6">
            <a:extLst>
              <a:ext uri="{FF2B5EF4-FFF2-40B4-BE49-F238E27FC236}">
                <a16:creationId xmlns:a16="http://schemas.microsoft.com/office/drawing/2014/main" id="{C211C60C-A90E-4CA1-B354-C50D9994E84E}"/>
              </a:ext>
            </a:extLst>
          </p:cNvPr>
          <p:cNvSpPr txBox="1"/>
          <p:nvPr/>
        </p:nvSpPr>
        <p:spPr>
          <a:xfrm>
            <a:off x="361402" y="6886091"/>
            <a:ext cx="8415484" cy="276999"/>
          </a:xfrm>
          <a:prstGeom prst="rect">
            <a:avLst/>
          </a:prstGeom>
          <a:noFill/>
        </p:spPr>
        <p:txBody>
          <a:bodyPr wrap="square" rtlCol="0">
            <a:spAutoFit/>
          </a:bodyPr>
          <a:lstStyle/>
          <a:p>
            <a:r>
              <a:rPr lang="en-US" sz="1200" dirty="0">
                <a:solidFill>
                  <a:schemeClr val="bg1"/>
                </a:solidFill>
                <a:latin typeface="Century Gothic"/>
                <a:cs typeface="Century Gothic"/>
              </a:rPr>
              <a:t>McCordsville  |  Market Analysis  |  January 2018 </a:t>
            </a:r>
          </a:p>
        </p:txBody>
      </p:sp>
      <p:pic>
        <p:nvPicPr>
          <p:cNvPr id="12" name="Picture 11">
            <a:extLst>
              <a:ext uri="{FF2B5EF4-FFF2-40B4-BE49-F238E27FC236}">
                <a16:creationId xmlns:a16="http://schemas.microsoft.com/office/drawing/2014/main" id="{B74723BC-DCF0-4456-8D2B-14DF611E5D84}"/>
              </a:ext>
            </a:extLst>
          </p:cNvPr>
          <p:cNvPicPr>
            <a:picLocks noChangeAspect="1"/>
          </p:cNvPicPr>
          <p:nvPr/>
        </p:nvPicPr>
        <p:blipFill rotWithShape="1">
          <a:blip r:embed="rId4"/>
          <a:srcRect l="17803" r="17535" b="38975"/>
          <a:stretch/>
        </p:blipFill>
        <p:spPr>
          <a:xfrm>
            <a:off x="567199" y="229882"/>
            <a:ext cx="1167064" cy="1143000"/>
          </a:xfrm>
          <a:prstGeom prst="rect">
            <a:avLst/>
          </a:prstGeom>
        </p:spPr>
      </p:pic>
      <p:sp>
        <p:nvSpPr>
          <p:cNvPr id="17" name="TextBox 16">
            <a:extLst>
              <a:ext uri="{FF2B5EF4-FFF2-40B4-BE49-F238E27FC236}">
                <a16:creationId xmlns:a16="http://schemas.microsoft.com/office/drawing/2014/main" id="{24A111EA-30D3-4064-88D6-829890659C30}"/>
              </a:ext>
            </a:extLst>
          </p:cNvPr>
          <p:cNvSpPr txBox="1"/>
          <p:nvPr/>
        </p:nvSpPr>
        <p:spPr>
          <a:xfrm>
            <a:off x="6211974" y="5300460"/>
            <a:ext cx="4245955" cy="1323439"/>
          </a:xfrm>
          <a:prstGeom prst="rect">
            <a:avLst/>
          </a:prstGeom>
          <a:noFill/>
        </p:spPr>
        <p:txBody>
          <a:bodyPr wrap="square" rtlCol="0">
            <a:spAutoFit/>
          </a:bodyPr>
          <a:lstStyle/>
          <a:p>
            <a:pPr algn="just"/>
            <a:r>
              <a:rPr lang="en-US" sz="1600" i="1" dirty="0">
                <a:solidFill>
                  <a:srgbClr val="C0504D"/>
                </a:solidFill>
                <a:latin typeface="Century Gothic" panose="020B0502020202020204" pitchFamily="34" charset="0"/>
              </a:rPr>
              <a:t> * Meijer is not captured by the data; however, assuming it follows supply patterns for the MSA, there would still be more than enough leakage to justify additional department stores</a:t>
            </a:r>
          </a:p>
        </p:txBody>
      </p:sp>
      <p:grpSp>
        <p:nvGrpSpPr>
          <p:cNvPr id="8" name="Group 7">
            <a:extLst>
              <a:ext uri="{FF2B5EF4-FFF2-40B4-BE49-F238E27FC236}">
                <a16:creationId xmlns:a16="http://schemas.microsoft.com/office/drawing/2014/main" id="{05CFA66B-1A76-456B-856C-32582D768188}"/>
              </a:ext>
            </a:extLst>
          </p:cNvPr>
          <p:cNvGrpSpPr/>
          <p:nvPr/>
        </p:nvGrpSpPr>
        <p:grpSpPr>
          <a:xfrm>
            <a:off x="6423300" y="1196327"/>
            <a:ext cx="3706689" cy="3828620"/>
            <a:chOff x="6423300" y="1196327"/>
            <a:chExt cx="3706689" cy="3828620"/>
          </a:xfrm>
        </p:grpSpPr>
        <p:pic>
          <p:nvPicPr>
            <p:cNvPr id="5" name="Picture 4">
              <a:extLst>
                <a:ext uri="{FF2B5EF4-FFF2-40B4-BE49-F238E27FC236}">
                  <a16:creationId xmlns:a16="http://schemas.microsoft.com/office/drawing/2014/main" id="{1890A740-C4E3-4661-AE37-4641FA90E17D}"/>
                </a:ext>
              </a:extLst>
            </p:cNvPr>
            <p:cNvPicPr>
              <a:picLocks noChangeAspect="1"/>
            </p:cNvPicPr>
            <p:nvPr/>
          </p:nvPicPr>
          <p:blipFill>
            <a:blip r:embed="rId5"/>
            <a:stretch>
              <a:fillRect/>
            </a:stretch>
          </p:blipFill>
          <p:spPr>
            <a:xfrm>
              <a:off x="6423300" y="1196327"/>
              <a:ext cx="3706689" cy="3828620"/>
            </a:xfrm>
            <a:prstGeom prst="rect">
              <a:avLst/>
            </a:prstGeom>
          </p:spPr>
        </p:pic>
        <p:sp>
          <p:nvSpPr>
            <p:cNvPr id="6" name="TextBox 5">
              <a:extLst>
                <a:ext uri="{FF2B5EF4-FFF2-40B4-BE49-F238E27FC236}">
                  <a16:creationId xmlns:a16="http://schemas.microsoft.com/office/drawing/2014/main" id="{93D88594-B965-4C4D-9889-4B7B758ADA20}"/>
                </a:ext>
              </a:extLst>
            </p:cNvPr>
            <p:cNvSpPr txBox="1"/>
            <p:nvPr/>
          </p:nvSpPr>
          <p:spPr>
            <a:xfrm>
              <a:off x="8315624" y="4356253"/>
              <a:ext cx="989572" cy="338554"/>
            </a:xfrm>
            <a:prstGeom prst="rect">
              <a:avLst/>
            </a:prstGeom>
            <a:noFill/>
          </p:spPr>
          <p:txBody>
            <a:bodyPr wrap="square" rtlCol="0">
              <a:spAutoFit/>
            </a:bodyPr>
            <a:lstStyle/>
            <a:p>
              <a:r>
                <a:rPr lang="en-US" sz="1600" dirty="0">
                  <a:solidFill>
                    <a:schemeClr val="bg1"/>
                  </a:solidFill>
                  <a:latin typeface="Century Gothic" panose="020B0502020202020204" pitchFamily="34" charset="0"/>
                </a:rPr>
                <a:t>Supply</a:t>
              </a:r>
            </a:p>
          </p:txBody>
        </p:sp>
      </p:grpSp>
    </p:spTree>
    <p:extLst>
      <p:ext uri="{BB962C8B-B14F-4D97-AF65-F5344CB8AC3E}">
        <p14:creationId xmlns:p14="http://schemas.microsoft.com/office/powerpoint/2010/main" val="27015532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1949</TotalTime>
  <Words>2004</Words>
  <Application>Microsoft Office PowerPoint</Application>
  <PresentationFormat>Custom</PresentationFormat>
  <Paragraphs>658</Paragraphs>
  <Slides>12</Slides>
  <Notes>11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12</vt:i4>
      </vt:variant>
    </vt:vector>
  </HeadingPairs>
  <TitlesOfParts>
    <vt:vector size="17" baseType="lpstr">
      <vt:lpstr>Arial</vt:lpstr>
      <vt:lpstr>Calibri</vt:lpstr>
      <vt:lpstr>Century Gothic</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Sundae Rye Studio,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Christopher Brock</dc:creator>
  <cp:lastModifiedBy>Tonya Galbraith</cp:lastModifiedBy>
  <cp:revision>233</cp:revision>
  <cp:lastPrinted>2019-01-08T15:04:59Z</cp:lastPrinted>
  <dcterms:created xsi:type="dcterms:W3CDTF">2018-08-24T23:51:44Z</dcterms:created>
  <dcterms:modified xsi:type="dcterms:W3CDTF">2019-01-23T16:22:08Z</dcterms:modified>
</cp:coreProperties>
</file>